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4" r:id="rId5"/>
    <p:sldMasterId id="2147483681" r:id="rId6"/>
    <p:sldMasterId id="2147483688" r:id="rId7"/>
  </p:sldMasterIdLst>
  <p:notesMasterIdLst>
    <p:notesMasterId r:id="rId20"/>
  </p:notesMasterIdLst>
  <p:handoutMasterIdLst>
    <p:handoutMasterId r:id="rId21"/>
  </p:handoutMasterIdLst>
  <p:sldIdLst>
    <p:sldId id="266" r:id="rId8"/>
    <p:sldId id="267" r:id="rId9"/>
    <p:sldId id="2145706998" r:id="rId10"/>
    <p:sldId id="274" r:id="rId11"/>
    <p:sldId id="259" r:id="rId12"/>
    <p:sldId id="268" r:id="rId13"/>
    <p:sldId id="2145706999" r:id="rId14"/>
    <p:sldId id="2145707000" r:id="rId15"/>
    <p:sldId id="264" r:id="rId16"/>
    <p:sldId id="2145707001" r:id="rId17"/>
    <p:sldId id="2145707002" r:id="rId18"/>
    <p:sldId id="269" r:id="rId19"/>
  </p:sldIdLst>
  <p:sldSz cx="9144000" cy="5143500" type="screen16x9"/>
  <p:notesSz cx="6858000" cy="9144000"/>
  <p:custDataLst>
    <p:tags r:id="rId22"/>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AEBF3-A150-49A9-A5D4-6D2572455F0D}" v="766" dt="2024-11-07T13:53:13.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07/11/2024</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07/11/2024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Bham</a:t>
            </a:r>
          </a:p>
        </p:txBody>
      </p:sp>
      <p:sp>
        <p:nvSpPr>
          <p:cNvPr id="4" name="Slide Number Placeholder 3"/>
          <p:cNvSpPr>
            <a:spLocks noGrp="1"/>
          </p:cNvSpPr>
          <p:nvPr>
            <p:ph type="sldNum" sz="quarter" idx="5"/>
          </p:nvPr>
        </p:nvSpPr>
        <p:spPr/>
        <p:txBody>
          <a:bodyPr/>
          <a:lstStyle/>
          <a:p>
            <a:fld id="{606BD850-0564-4E4B-BE85-B7205CE7C8D7}" type="slidenum">
              <a:rPr lang="en-GB" smtClean="0"/>
              <a:t>2</a:t>
            </a:fld>
            <a:endParaRPr lang="en-GB"/>
          </a:p>
        </p:txBody>
      </p:sp>
    </p:spTree>
    <p:extLst>
      <p:ext uri="{BB962C8B-B14F-4D97-AF65-F5344CB8AC3E}">
        <p14:creationId xmlns:p14="http://schemas.microsoft.com/office/powerpoint/2010/main" val="171875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Gillian</a:t>
            </a:r>
          </a:p>
        </p:txBody>
      </p:sp>
      <p:sp>
        <p:nvSpPr>
          <p:cNvPr id="4" name="Slide Number Placeholder 3"/>
          <p:cNvSpPr>
            <a:spLocks noGrp="1"/>
          </p:cNvSpPr>
          <p:nvPr>
            <p:ph type="sldNum" sz="quarter" idx="5"/>
          </p:nvPr>
        </p:nvSpPr>
        <p:spPr/>
        <p:txBody>
          <a:bodyPr/>
          <a:lstStyle/>
          <a:p>
            <a:fld id="{606BD850-0564-4E4B-BE85-B7205CE7C8D7}" type="slidenum">
              <a:rPr lang="en-GB" smtClean="0"/>
              <a:t>3</a:t>
            </a:fld>
            <a:endParaRPr lang="en-GB"/>
          </a:p>
        </p:txBody>
      </p:sp>
    </p:spTree>
    <p:extLst>
      <p:ext uri="{BB962C8B-B14F-4D97-AF65-F5344CB8AC3E}">
        <p14:creationId xmlns:p14="http://schemas.microsoft.com/office/powerpoint/2010/main" val="402485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ova Light"/>
              </a:rPr>
              <a:t>Gillian</a:t>
            </a:r>
          </a:p>
        </p:txBody>
      </p:sp>
      <p:sp>
        <p:nvSpPr>
          <p:cNvPr id="4" name="Slide Number Placeholder 3"/>
          <p:cNvSpPr>
            <a:spLocks noGrp="1"/>
          </p:cNvSpPr>
          <p:nvPr>
            <p:ph type="sldNum" sz="quarter" idx="5"/>
          </p:nvPr>
        </p:nvSpPr>
        <p:spPr/>
        <p:txBody>
          <a:bodyPr/>
          <a:lstStyle/>
          <a:p>
            <a:fld id="{CD606FA0-C2B3-1847-86EE-68C949D79A48}" type="slidenum">
              <a:rPr lang="en-US" smtClean="0"/>
              <a:t>4</a:t>
            </a:fld>
            <a:endParaRPr lang="en-US"/>
          </a:p>
        </p:txBody>
      </p:sp>
    </p:spTree>
    <p:extLst>
      <p:ext uri="{BB962C8B-B14F-4D97-AF65-F5344CB8AC3E}">
        <p14:creationId xmlns:p14="http://schemas.microsoft.com/office/powerpoint/2010/main" val="8561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ova Light"/>
              </a:rPr>
              <a:t>Gillian and demo to follow</a:t>
            </a:r>
            <a:endParaRPr lang="en-US" dirty="0"/>
          </a:p>
        </p:txBody>
      </p:sp>
      <p:sp>
        <p:nvSpPr>
          <p:cNvPr id="4" name="Slide Number Placeholder 3"/>
          <p:cNvSpPr>
            <a:spLocks noGrp="1"/>
          </p:cNvSpPr>
          <p:nvPr>
            <p:ph type="sldNum" sz="quarter" idx="5"/>
          </p:nvPr>
        </p:nvSpPr>
        <p:spPr/>
        <p:txBody>
          <a:bodyPr/>
          <a:lstStyle/>
          <a:p>
            <a:fld id="{CD606FA0-C2B3-1847-86EE-68C949D79A48}" type="slidenum">
              <a:rPr lang="en-US" smtClean="0"/>
              <a:t>5</a:t>
            </a:fld>
            <a:endParaRPr lang="en-US"/>
          </a:p>
        </p:txBody>
      </p:sp>
    </p:spTree>
    <p:extLst>
      <p:ext uri="{BB962C8B-B14F-4D97-AF65-F5344CB8AC3E}">
        <p14:creationId xmlns:p14="http://schemas.microsoft.com/office/powerpoint/2010/main" val="235793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SA</a:t>
            </a:r>
          </a:p>
        </p:txBody>
      </p:sp>
      <p:sp>
        <p:nvSpPr>
          <p:cNvPr id="4" name="Slide Number Placeholder 3"/>
          <p:cNvSpPr>
            <a:spLocks noGrp="1"/>
          </p:cNvSpPr>
          <p:nvPr>
            <p:ph type="sldNum" sz="quarter" idx="5"/>
          </p:nvPr>
        </p:nvSpPr>
        <p:spPr/>
        <p:txBody>
          <a:bodyPr/>
          <a:lstStyle/>
          <a:p>
            <a:fld id="{606BD850-0564-4E4B-BE85-B7205CE7C8D7}" type="slidenum">
              <a:rPr lang="en-GB" smtClean="0"/>
              <a:t>6</a:t>
            </a:fld>
            <a:endParaRPr lang="en-GB"/>
          </a:p>
        </p:txBody>
      </p:sp>
    </p:spTree>
    <p:extLst>
      <p:ext uri="{BB962C8B-B14F-4D97-AF65-F5344CB8AC3E}">
        <p14:creationId xmlns:p14="http://schemas.microsoft.com/office/powerpoint/2010/main" val="178968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SA</a:t>
            </a:r>
          </a:p>
        </p:txBody>
      </p:sp>
      <p:sp>
        <p:nvSpPr>
          <p:cNvPr id="4" name="Slide Number Placeholder 3"/>
          <p:cNvSpPr>
            <a:spLocks noGrp="1"/>
          </p:cNvSpPr>
          <p:nvPr>
            <p:ph type="sldNum" sz="quarter" idx="5"/>
          </p:nvPr>
        </p:nvSpPr>
        <p:spPr/>
        <p:txBody>
          <a:bodyPr/>
          <a:lstStyle/>
          <a:p>
            <a:fld id="{606BD850-0564-4E4B-BE85-B7205CE7C8D7}" type="slidenum">
              <a:rPr lang="en-GB" smtClean="0"/>
              <a:t>7</a:t>
            </a:fld>
            <a:endParaRPr lang="en-GB"/>
          </a:p>
        </p:txBody>
      </p:sp>
    </p:spTree>
    <p:extLst>
      <p:ext uri="{BB962C8B-B14F-4D97-AF65-F5344CB8AC3E}">
        <p14:creationId xmlns:p14="http://schemas.microsoft.com/office/powerpoint/2010/main" val="358460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06BD850-0564-4E4B-BE85-B7205CE7C8D7}" type="slidenum">
              <a:rPr lang="en-GB" smtClean="0"/>
              <a:t>8</a:t>
            </a:fld>
            <a:endParaRPr lang="en-GB"/>
          </a:p>
        </p:txBody>
      </p:sp>
    </p:spTree>
    <p:extLst>
      <p:ext uri="{BB962C8B-B14F-4D97-AF65-F5344CB8AC3E}">
        <p14:creationId xmlns:p14="http://schemas.microsoft.com/office/powerpoint/2010/main" val="2448907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22115" y="7290"/>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a:solidFill>
                  <a:schemeClr val="tx1">
                    <a:lumMod val="85000"/>
                    <a:lumOff val="15000"/>
                  </a:schemeClr>
                </a:solidFill>
              </a:rPr>
              <a:t>PAGE </a:t>
            </a:r>
            <a:fld id="{45A89BE1-5792-4ACB-BF4C-7FAB88C6C5B7}" type="slidenum">
              <a:rPr lang="en-GB" smtClean="0">
                <a:solidFill>
                  <a:schemeClr val="tx1">
                    <a:lumMod val="85000"/>
                    <a:lumOff val="15000"/>
                  </a:schemeClr>
                </a:solidFill>
              </a:rPr>
              <a:pPr/>
              <a:t>‹#›</a:t>
            </a:fld>
            <a:endParaRPr lang="en-GB">
              <a:solidFill>
                <a:schemeClr val="tx1">
                  <a:lumMod val="85000"/>
                  <a:lumOff val="15000"/>
                </a:schemeClr>
              </a:solidFill>
            </a:endParaRPr>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1"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5.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hyperlink" Target="mailto:SchoolCensus@birmingham.gov.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ducationdata@birmingham.gov.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621" y="1311306"/>
            <a:ext cx="6550651" cy="1102519"/>
          </a:xfrm>
        </p:spPr>
        <p:txBody>
          <a:bodyPr>
            <a:normAutofit/>
          </a:bodyPr>
          <a:lstStyle/>
          <a:p>
            <a:r>
              <a:rPr lang="en-GB"/>
              <a:t>Perspective Lite / Record of Visits - Schools</a:t>
            </a:r>
          </a:p>
        </p:txBody>
      </p:sp>
      <p:sp>
        <p:nvSpPr>
          <p:cNvPr id="5" name="Text Placeholder 4"/>
          <p:cNvSpPr>
            <a:spLocks noGrp="1"/>
          </p:cNvSpPr>
          <p:nvPr>
            <p:ph type="subTitle" idx="1"/>
          </p:nvPr>
        </p:nvSpPr>
        <p:spPr>
          <a:xfrm>
            <a:off x="482777" y="2445432"/>
            <a:ext cx="6177455" cy="846398"/>
          </a:xfrm>
        </p:spPr>
        <p:txBody>
          <a:bodyPr vert="horz" lIns="77925" tIns="38963" rIns="77925" bIns="38963" rtlCol="0" anchor="t">
            <a:normAutofit fontScale="77500" lnSpcReduction="20000"/>
          </a:bodyPr>
          <a:lstStyle/>
          <a:p>
            <a:r>
              <a:rPr lang="en-GB" sz="1600" dirty="0">
                <a:latin typeface="Arial Nova"/>
              </a:rPr>
              <a:t>Steve Kay - </a:t>
            </a:r>
            <a:r>
              <a:rPr lang="en-GB" dirty="0">
                <a:latin typeface="Arial Nova"/>
              </a:rPr>
              <a:t>Director, Schools and Employability</a:t>
            </a:r>
          </a:p>
          <a:p>
            <a:r>
              <a:rPr lang="en-GB" sz="1600" dirty="0">
                <a:latin typeface="Arial Nova"/>
              </a:rPr>
              <a:t>Lisa Smith – School Improvement, Strategic Development</a:t>
            </a:r>
            <a:endParaRPr lang="en-GB" dirty="0">
              <a:latin typeface="Arial Nova"/>
            </a:endParaRPr>
          </a:p>
          <a:p>
            <a:r>
              <a:rPr lang="en-GB" sz="1600" dirty="0">
                <a:latin typeface="Arial Nova"/>
              </a:rPr>
              <a:t>Gillian Heath – Angel Solutions</a:t>
            </a:r>
          </a:p>
          <a:p>
            <a:r>
              <a:rPr lang="en-GB" sz="1600" dirty="0">
                <a:latin typeface="Arial Nova"/>
              </a:rPr>
              <a:t> </a:t>
            </a:r>
          </a:p>
        </p:txBody>
      </p:sp>
    </p:spTree>
    <p:extLst>
      <p:ext uri="{BB962C8B-B14F-4D97-AF65-F5344CB8AC3E}">
        <p14:creationId xmlns:p14="http://schemas.microsoft.com/office/powerpoint/2010/main" val="270582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EC0A-3257-ED67-79BE-4B91E945D62F}"/>
              </a:ext>
            </a:extLst>
          </p:cNvPr>
          <p:cNvSpPr>
            <a:spLocks noGrp="1"/>
          </p:cNvSpPr>
          <p:nvPr>
            <p:ph type="title"/>
          </p:nvPr>
        </p:nvSpPr>
        <p:spPr>
          <a:xfrm>
            <a:off x="457200" y="205978"/>
            <a:ext cx="8229600" cy="421556"/>
          </a:xfrm>
        </p:spPr>
        <p:txBody>
          <a:bodyPr>
            <a:normAutofit fontScale="90000"/>
          </a:bodyPr>
          <a:lstStyle/>
          <a:p>
            <a:r>
              <a:rPr lang="en-GB"/>
              <a:t>Records of Visit - Planned Use Phase 1 - Autumn Term </a:t>
            </a:r>
          </a:p>
        </p:txBody>
      </p:sp>
      <p:graphicFrame>
        <p:nvGraphicFramePr>
          <p:cNvPr id="7" name="Content Placeholder 6" descr="A table demonstrating the records of visits and planned useage.">
            <a:extLst>
              <a:ext uri="{FF2B5EF4-FFF2-40B4-BE49-F238E27FC236}">
                <a16:creationId xmlns:a16="http://schemas.microsoft.com/office/drawing/2014/main" id="{6306D7EE-AF7A-765A-68BE-7E49152F6AA5}"/>
              </a:ext>
            </a:extLst>
          </p:cNvPr>
          <p:cNvGraphicFramePr>
            <a:graphicFrameLocks noGrp="1"/>
          </p:cNvGraphicFramePr>
          <p:nvPr>
            <p:ph idx="1"/>
            <p:extLst>
              <p:ext uri="{D42A27DB-BD31-4B8C-83A1-F6EECF244321}">
                <p14:modId xmlns:p14="http://schemas.microsoft.com/office/powerpoint/2010/main" val="3062644623"/>
              </p:ext>
            </p:extLst>
          </p:nvPr>
        </p:nvGraphicFramePr>
        <p:xfrm>
          <a:off x="971600" y="843559"/>
          <a:ext cx="6408712" cy="2944690"/>
        </p:xfrm>
        <a:graphic>
          <a:graphicData uri="http://schemas.openxmlformats.org/drawingml/2006/table">
            <a:tbl>
              <a:tblPr firstRow="1" firstCol="1"/>
              <a:tblGrid>
                <a:gridCol w="2239051">
                  <a:extLst>
                    <a:ext uri="{9D8B030D-6E8A-4147-A177-3AD203B41FA5}">
                      <a16:colId xmlns:a16="http://schemas.microsoft.com/office/drawing/2014/main" val="3539986695"/>
                    </a:ext>
                  </a:extLst>
                </a:gridCol>
                <a:gridCol w="4169661">
                  <a:extLst>
                    <a:ext uri="{9D8B030D-6E8A-4147-A177-3AD203B41FA5}">
                      <a16:colId xmlns:a16="http://schemas.microsoft.com/office/drawing/2014/main" val="2900022822"/>
                    </a:ext>
                  </a:extLst>
                </a:gridCol>
              </a:tblGrid>
              <a:tr h="186363">
                <a:tc>
                  <a:txBody>
                    <a:bodyPr/>
                    <a:lstStyle/>
                    <a:p>
                      <a:r>
                        <a:rPr lang="en-GB" sz="1200" b="1">
                          <a:solidFill>
                            <a:srgbClr val="231F20"/>
                          </a:solidFill>
                          <a:effectLst/>
                          <a:highlight>
                            <a:srgbClr val="D9D9D9"/>
                          </a:highlight>
                          <a:latin typeface="Arial" panose="020B0604020202020204" pitchFamily="34" charset="0"/>
                          <a:ea typeface="Calibri" panose="020F0502020204030204" pitchFamily="34" charset="0"/>
                          <a:cs typeface="Arial" panose="020B0604020202020204" pitchFamily="34" charset="0"/>
                        </a:rPr>
                        <a:t>Phase 1 Sept – Dec ‘24</a:t>
                      </a:r>
                      <a:endParaRPr lang="en-GB" sz="1200">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GB" sz="1200" b="1">
                          <a:solidFill>
                            <a:srgbClr val="231F20"/>
                          </a:solidFill>
                          <a:effectLst/>
                          <a:highlight>
                            <a:srgbClr val="D9D9D9"/>
                          </a:highlight>
                          <a:latin typeface="Arial" panose="020B0604020202020204" pitchFamily="34" charset="0"/>
                          <a:ea typeface="Calibri" panose="020F0502020204030204" pitchFamily="34" charset="0"/>
                          <a:cs typeface="Arial" panose="020B0604020202020204" pitchFamily="34" charset="0"/>
                        </a:rPr>
                        <a:t>Summary of planned use</a:t>
                      </a:r>
                      <a:endParaRPr lang="en-GB" sz="1200">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8200714"/>
                  </a:ext>
                </a:extLst>
              </a:tr>
              <a:tr h="894910">
                <a:tc>
                  <a:txBody>
                    <a:bodyPr/>
                    <a:lstStyle/>
                    <a:p>
                      <a:r>
                        <a:rPr lang="en-GB" sz="1200" b="1">
                          <a:solidFill>
                            <a:srgbClr val="231F20"/>
                          </a:solidFill>
                          <a:effectLst/>
                          <a:latin typeface="Arial" panose="020B0604020202020204" pitchFamily="34" charset="0"/>
                          <a:ea typeface="Calibri" panose="020F0502020204030204" pitchFamily="34" charset="0"/>
                          <a:cs typeface="Arial" panose="020B0604020202020204" pitchFamily="34" charset="0"/>
                        </a:rPr>
                        <a:t>BEP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200">
                          <a:solidFill>
                            <a:srgbClr val="231F20"/>
                          </a:solidFill>
                          <a:effectLst/>
                          <a:latin typeface="Arial" panose="020B0604020202020204" pitchFamily="34" charset="0"/>
                          <a:ea typeface="Calibri" panose="020F0502020204030204" pitchFamily="34" charset="0"/>
                          <a:cs typeface="Arial" panose="020B0604020202020204" pitchFamily="34" charset="0"/>
                        </a:rPr>
                        <a:t>For key to Success reports to be uploaded for Autumn term 2024 via Jaswinder Didially and the School Improvement Team</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p>
                      <a:r>
                        <a:rPr lang="en-GB" sz="1200">
                          <a:solidFill>
                            <a:srgbClr val="231F20"/>
                          </a:solidFill>
                          <a:effectLst/>
                          <a:latin typeface="Arial" panose="020B0604020202020204" pitchFamily="34" charset="0"/>
                          <a:ea typeface="Calibri" panose="020F0502020204030204" pitchFamily="34" charset="0"/>
                          <a:cs typeface="Arial" panose="020B0604020202020204" pitchFamily="34" charset="0"/>
                        </a:rPr>
                        <a:t>For all DLP consortia and network DLP meetings as record of actions and summary of discussion.</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4784932"/>
                  </a:ext>
                </a:extLst>
              </a:tr>
              <a:tr h="363500">
                <a:tc>
                  <a:txBody>
                    <a:bodyPr/>
                    <a:lstStyle/>
                    <a:p>
                      <a:r>
                        <a:rPr lang="en-GB" sz="1200" b="1">
                          <a:solidFill>
                            <a:srgbClr val="231F20"/>
                          </a:solidFill>
                          <a:effectLst/>
                          <a:latin typeface="Arial" panose="020B0604020202020204" pitchFamily="34" charset="0"/>
                          <a:ea typeface="Calibri" panose="020F0502020204030204" pitchFamily="34" charset="0"/>
                          <a:cs typeface="Arial" panose="020B0604020202020204" pitchFamily="34" charset="0"/>
                        </a:rPr>
                        <a:t>Children and Families Directors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200">
                          <a:solidFill>
                            <a:srgbClr val="231F20"/>
                          </a:solidFill>
                          <a:effectLst/>
                          <a:latin typeface="Arial" panose="020B0604020202020204" pitchFamily="34" charset="0"/>
                          <a:ea typeface="Calibri" panose="020F0502020204030204" pitchFamily="34" charset="0"/>
                          <a:cs typeface="Arial" panose="020B0604020202020204" pitchFamily="34" charset="0"/>
                        </a:rPr>
                        <a:t>Notes from school visits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1068381"/>
                  </a:ext>
                </a:extLst>
              </a:tr>
              <a:tr h="540637">
                <a:tc>
                  <a:txBody>
                    <a:bodyPr/>
                    <a:lstStyle/>
                    <a:p>
                      <a:r>
                        <a:rPr lang="en-GB" sz="1200" b="1">
                          <a:solidFill>
                            <a:srgbClr val="231F20"/>
                          </a:solidFill>
                          <a:effectLst/>
                          <a:latin typeface="Arial" panose="020B0604020202020204" pitchFamily="34" charset="0"/>
                          <a:ea typeface="Calibri" panose="020F0502020204030204" pitchFamily="34" charset="0"/>
                          <a:cs typeface="Arial" panose="020B0604020202020204" pitchFamily="34" charset="0"/>
                        </a:rPr>
                        <a:t>Data and Performance Team</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200">
                          <a:solidFill>
                            <a:srgbClr val="231F20"/>
                          </a:solidFill>
                          <a:effectLst/>
                          <a:latin typeface="Arial" panose="020B0604020202020204" pitchFamily="34" charset="0"/>
                          <a:ea typeface="Calibri" panose="020F0502020204030204" pitchFamily="34" charset="0"/>
                          <a:cs typeface="Arial" panose="020B0604020202020204" pitchFamily="34" charset="0"/>
                        </a:rPr>
                        <a:t>Attainment data for the school</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p>
                      <a:r>
                        <a:rPr lang="en-GB" sz="1200">
                          <a:solidFill>
                            <a:srgbClr val="231F20"/>
                          </a:solidFill>
                          <a:effectLst/>
                          <a:latin typeface="Arial" panose="020B0604020202020204" pitchFamily="34" charset="0"/>
                          <a:ea typeface="Calibri" panose="020F0502020204030204" pitchFamily="34" charset="0"/>
                          <a:cs typeface="Arial" panose="020B0604020202020204" pitchFamily="34" charset="0"/>
                        </a:rPr>
                        <a:t>Attendance data trends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p>
                      <a:r>
                        <a:rPr lang="en-GB" sz="1200">
                          <a:solidFill>
                            <a:srgbClr val="231F20"/>
                          </a:solidFill>
                          <a:effectLst/>
                          <a:latin typeface="Arial" panose="020B0604020202020204" pitchFamily="34" charset="0"/>
                          <a:ea typeface="Calibri" panose="020F0502020204030204" pitchFamily="34" charset="0"/>
                          <a:cs typeface="Arial" panose="020B0604020202020204" pitchFamily="34" charset="0"/>
                        </a:rPr>
                        <a:t>Suspension data trends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5018577"/>
                  </a:ext>
                </a:extLst>
              </a:tr>
              <a:tr h="894910">
                <a:tc>
                  <a:txBody>
                    <a:bodyPr/>
                    <a:lstStyle/>
                    <a:p>
                      <a:r>
                        <a:rPr lang="en-GB" sz="1200" b="1">
                          <a:solidFill>
                            <a:srgbClr val="231F20"/>
                          </a:solidFill>
                          <a:effectLst/>
                          <a:latin typeface="Arial" panose="020B0604020202020204" pitchFamily="34" charset="0"/>
                          <a:ea typeface="Calibri" panose="020F0502020204030204" pitchFamily="34" charset="0"/>
                          <a:cs typeface="Arial" panose="020B0604020202020204" pitchFamily="34" charset="0"/>
                        </a:rPr>
                        <a:t>Early Years and Childcare</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 team will continue to use Impulse for all records of contact and visit with all Early Year settings. They will log an ‘other visit’ for maintained nursery schools for LA staff only citing the impulse nexus record. Visits will be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506839"/>
                  </a:ext>
                </a:extLst>
              </a:tr>
            </a:tbl>
          </a:graphicData>
        </a:graphic>
      </p:graphicFrame>
    </p:spTree>
    <p:extLst>
      <p:ext uri="{BB962C8B-B14F-4D97-AF65-F5344CB8AC3E}">
        <p14:creationId xmlns:p14="http://schemas.microsoft.com/office/powerpoint/2010/main" val="225918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5986-4325-4753-A407-6137391B7F42}"/>
              </a:ext>
            </a:extLst>
          </p:cNvPr>
          <p:cNvSpPr>
            <a:spLocks noGrp="1"/>
          </p:cNvSpPr>
          <p:nvPr>
            <p:ph type="title"/>
          </p:nvPr>
        </p:nvSpPr>
        <p:spPr>
          <a:xfrm>
            <a:off x="457200" y="205978"/>
            <a:ext cx="8229600" cy="483900"/>
          </a:xfrm>
        </p:spPr>
        <p:txBody>
          <a:bodyPr/>
          <a:lstStyle/>
          <a:p>
            <a:r>
              <a:rPr lang="en-GB"/>
              <a:t>Cont..</a:t>
            </a:r>
          </a:p>
        </p:txBody>
      </p:sp>
      <p:graphicFrame>
        <p:nvGraphicFramePr>
          <p:cNvPr id="5" name="Content Placeholder 4" descr="This is a continuation of the previous table">
            <a:extLst>
              <a:ext uri="{FF2B5EF4-FFF2-40B4-BE49-F238E27FC236}">
                <a16:creationId xmlns:a16="http://schemas.microsoft.com/office/drawing/2014/main" id="{687D2591-3491-40F8-C1B6-8BA8E90A62B9}"/>
              </a:ext>
            </a:extLst>
          </p:cNvPr>
          <p:cNvGraphicFramePr>
            <a:graphicFrameLocks noGrp="1"/>
          </p:cNvGraphicFramePr>
          <p:nvPr>
            <p:ph idx="1"/>
            <p:extLst>
              <p:ext uri="{D42A27DB-BD31-4B8C-83A1-F6EECF244321}">
                <p14:modId xmlns:p14="http://schemas.microsoft.com/office/powerpoint/2010/main" val="1792304032"/>
              </p:ext>
            </p:extLst>
          </p:nvPr>
        </p:nvGraphicFramePr>
        <p:xfrm>
          <a:off x="1835696" y="403957"/>
          <a:ext cx="5760640" cy="254749"/>
        </p:xfrm>
        <a:graphic>
          <a:graphicData uri="http://schemas.openxmlformats.org/drawingml/2006/table">
            <a:tbl>
              <a:tblPr firstRow="1" firstCol="1"/>
              <a:tblGrid>
                <a:gridCol w="2012630">
                  <a:extLst>
                    <a:ext uri="{9D8B030D-6E8A-4147-A177-3AD203B41FA5}">
                      <a16:colId xmlns:a16="http://schemas.microsoft.com/office/drawing/2014/main" val="3888677093"/>
                    </a:ext>
                  </a:extLst>
                </a:gridCol>
                <a:gridCol w="3748010">
                  <a:extLst>
                    <a:ext uri="{9D8B030D-6E8A-4147-A177-3AD203B41FA5}">
                      <a16:colId xmlns:a16="http://schemas.microsoft.com/office/drawing/2014/main" val="891634268"/>
                    </a:ext>
                  </a:extLst>
                </a:gridCol>
              </a:tblGrid>
              <a:tr h="254749">
                <a:tc>
                  <a:txBody>
                    <a:bodyPr/>
                    <a:lstStyle/>
                    <a:p>
                      <a:r>
                        <a:rPr lang="en-GB" sz="1200" b="1">
                          <a:solidFill>
                            <a:srgbClr val="231F20"/>
                          </a:solidFill>
                          <a:effectLst/>
                          <a:highlight>
                            <a:srgbClr val="D9D9D9"/>
                          </a:highlight>
                          <a:latin typeface="Arial" panose="020B0604020202020204" pitchFamily="34" charset="0"/>
                          <a:ea typeface="Calibri" panose="020F0502020204030204" pitchFamily="34" charset="0"/>
                          <a:cs typeface="Arial" panose="020B0604020202020204" pitchFamily="34" charset="0"/>
                        </a:rPr>
                        <a:t>Phase 1 Sept – Dec ‘24</a:t>
                      </a:r>
                      <a:endParaRPr lang="en-GB" sz="1200">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GB" sz="1200" b="1" dirty="0">
                          <a:solidFill>
                            <a:srgbClr val="231F20"/>
                          </a:solidFill>
                          <a:effectLst/>
                          <a:highlight>
                            <a:srgbClr val="D9D9D9"/>
                          </a:highlight>
                          <a:latin typeface="Arial" panose="020B0604020202020204" pitchFamily="34" charset="0"/>
                          <a:ea typeface="Calibri" panose="020F0502020204030204" pitchFamily="34" charset="0"/>
                          <a:cs typeface="Arial" panose="020B0604020202020204" pitchFamily="34" charset="0"/>
                        </a:rPr>
                        <a:t>Summary of planned use</a:t>
                      </a:r>
                      <a:endParaRPr lang="en-GB" sz="1200" dirty="0">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90304738"/>
                  </a:ext>
                </a:extLst>
              </a:tr>
            </a:tbl>
          </a:graphicData>
        </a:graphic>
      </p:graphicFrame>
      <p:graphicFrame>
        <p:nvGraphicFramePr>
          <p:cNvPr id="7" name="Table 6" descr="Summary of planned use">
            <a:extLst>
              <a:ext uri="{FF2B5EF4-FFF2-40B4-BE49-F238E27FC236}">
                <a16:creationId xmlns:a16="http://schemas.microsoft.com/office/drawing/2014/main" id="{884F7130-565F-5585-C0A3-AD2AB9E6885E}"/>
              </a:ext>
            </a:extLst>
          </p:cNvPr>
          <p:cNvGraphicFramePr>
            <a:graphicFrameLocks noGrp="1"/>
          </p:cNvGraphicFramePr>
          <p:nvPr>
            <p:extLst>
              <p:ext uri="{D42A27DB-BD31-4B8C-83A1-F6EECF244321}">
                <p14:modId xmlns:p14="http://schemas.microsoft.com/office/powerpoint/2010/main" val="2868735794"/>
              </p:ext>
            </p:extLst>
          </p:nvPr>
        </p:nvGraphicFramePr>
        <p:xfrm>
          <a:off x="1835696" y="689878"/>
          <a:ext cx="5760640" cy="3154378"/>
        </p:xfrm>
        <a:graphic>
          <a:graphicData uri="http://schemas.openxmlformats.org/drawingml/2006/table">
            <a:tbl>
              <a:tblPr firstRow="1" firstCol="1"/>
              <a:tblGrid>
                <a:gridCol w="2012630">
                  <a:extLst>
                    <a:ext uri="{9D8B030D-6E8A-4147-A177-3AD203B41FA5}">
                      <a16:colId xmlns:a16="http://schemas.microsoft.com/office/drawing/2014/main" val="3811758526"/>
                    </a:ext>
                  </a:extLst>
                </a:gridCol>
                <a:gridCol w="3748010">
                  <a:extLst>
                    <a:ext uri="{9D8B030D-6E8A-4147-A177-3AD203B41FA5}">
                      <a16:colId xmlns:a16="http://schemas.microsoft.com/office/drawing/2014/main" val="1075900629"/>
                    </a:ext>
                  </a:extLst>
                </a:gridCol>
              </a:tblGrid>
              <a:tr h="1697020">
                <a:tc>
                  <a:txBody>
                    <a:bodyPr/>
                    <a:lstStyle/>
                    <a:p>
                      <a:r>
                        <a:rPr lang="en-GB" sz="1000" b="1">
                          <a:solidFill>
                            <a:srgbClr val="231F20"/>
                          </a:solidFill>
                          <a:effectLst/>
                          <a:latin typeface="Arial" panose="020B0604020202020204" pitchFamily="34" charset="0"/>
                          <a:ea typeface="Calibri" panose="020F0502020204030204" pitchFamily="34" charset="0"/>
                          <a:cs typeface="Arial" panose="020B0604020202020204" pitchFamily="34" charset="0"/>
                        </a:rPr>
                        <a:t>Education Infrastructure &amp; Capital Projects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7792" marR="7792" marT="7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Will be recording the following:</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Phone calls regarding pupil places and admission numbers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Capital team phone calls and site visit issues discussion, including agreed next steps or progress updates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Property Management phone calls relating to 3rd party usage on-site/appropriate arrangements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Property Management phone calls and site visits on Academy conversion matters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Property Management phone calls on school organisation proposals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7792" marR="7792" marT="7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7572399"/>
                  </a:ext>
                </a:extLst>
              </a:tr>
              <a:tr h="802134">
                <a:tc>
                  <a:txBody>
                    <a:bodyPr/>
                    <a:lstStyle/>
                    <a:p>
                      <a:r>
                        <a:rPr lang="en-GB" sz="1000" b="1">
                          <a:solidFill>
                            <a:srgbClr val="231F20"/>
                          </a:solidFill>
                          <a:effectLst/>
                          <a:latin typeface="Arial" panose="020B0604020202020204" pitchFamily="34" charset="0"/>
                          <a:ea typeface="Calibri" panose="020F0502020204030204" pitchFamily="34" charset="0"/>
                          <a:cs typeface="Arial" panose="020B0604020202020204" pitchFamily="34" charset="0"/>
                        </a:rPr>
                        <a:t>Finance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7792" marR="7792" marT="7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Correspondence and letters with schools with a  deficit budget</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Submitted and agreed action plans for schools in deficit budgets will be saved in the shared document area</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7792" marR="7792" marT="7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9144739"/>
                  </a:ext>
                </a:extLst>
              </a:tr>
              <a:tr h="655224">
                <a:tc>
                  <a:txBody>
                    <a:bodyPr/>
                    <a:lstStyle/>
                    <a:p>
                      <a:r>
                        <a:rPr lang="en-GB" sz="1000" b="1">
                          <a:effectLst/>
                          <a:latin typeface="Arial" panose="020B0604020202020204" pitchFamily="34" charset="0"/>
                          <a:ea typeface="Calibri" panose="020F0502020204030204" pitchFamily="34" charset="0"/>
                          <a:cs typeface="Arial" panose="020B0604020202020204" pitchFamily="34" charset="0"/>
                        </a:rPr>
                        <a:t>School Admissions and Fair Access Service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r>
                        <a:rPr lang="en-GB" sz="1000" b="1">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7792" marR="7792" marT="7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000" dirty="0">
                          <a:solidFill>
                            <a:srgbClr val="231F20"/>
                          </a:solidFill>
                          <a:effectLst/>
                          <a:latin typeface="Arial" panose="020B0604020202020204" pitchFamily="34" charset="0"/>
                          <a:ea typeface="Calibri" panose="020F0502020204030204" pitchFamily="34" charset="0"/>
                          <a:cs typeface="Arial" panose="020B0604020202020204" pitchFamily="34" charset="0"/>
                        </a:rPr>
                        <a:t>Recording advice, guidance or direction emails related to school admissions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r>
                        <a:rPr lang="en-GB" sz="1000" dirty="0">
                          <a:solidFill>
                            <a:srgbClr val="231F20"/>
                          </a:solidFill>
                          <a:effectLst/>
                          <a:latin typeface="Arial" panose="020B0604020202020204" pitchFamily="34" charset="0"/>
                          <a:ea typeface="Calibri" panose="020F0502020204030204" pitchFamily="34" charset="0"/>
                          <a:cs typeface="Arial" panose="020B0604020202020204" pitchFamily="34" charset="0"/>
                        </a:rPr>
                        <a:t>Recording advice, guidance or correspondence related to fair access and sharing panels.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7792" marR="7792" marT="7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4342866"/>
                  </a:ext>
                </a:extLst>
              </a:tr>
            </a:tbl>
          </a:graphicData>
        </a:graphic>
      </p:graphicFrame>
    </p:spTree>
    <p:extLst>
      <p:ext uri="{BB962C8B-B14F-4D97-AF65-F5344CB8AC3E}">
        <p14:creationId xmlns:p14="http://schemas.microsoft.com/office/powerpoint/2010/main" val="35444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5986-4325-4753-A407-6137391B7F42}"/>
              </a:ext>
            </a:extLst>
          </p:cNvPr>
          <p:cNvSpPr>
            <a:spLocks noGrp="1"/>
          </p:cNvSpPr>
          <p:nvPr>
            <p:ph type="title"/>
          </p:nvPr>
        </p:nvSpPr>
        <p:spPr>
          <a:xfrm>
            <a:off x="457200" y="205978"/>
            <a:ext cx="8229600" cy="483900"/>
          </a:xfrm>
        </p:spPr>
        <p:txBody>
          <a:bodyPr/>
          <a:lstStyle/>
          <a:p>
            <a:r>
              <a:rPr lang="en-GB"/>
              <a:t>Cont..</a:t>
            </a:r>
          </a:p>
        </p:txBody>
      </p:sp>
      <p:graphicFrame>
        <p:nvGraphicFramePr>
          <p:cNvPr id="5" name="Content Placeholder 4" descr="Summary of planned use">
            <a:extLst>
              <a:ext uri="{FF2B5EF4-FFF2-40B4-BE49-F238E27FC236}">
                <a16:creationId xmlns:a16="http://schemas.microsoft.com/office/drawing/2014/main" id="{687D2591-3491-40F8-C1B6-8BA8E90A62B9}"/>
              </a:ext>
            </a:extLst>
          </p:cNvPr>
          <p:cNvGraphicFramePr>
            <a:graphicFrameLocks noGrp="1"/>
          </p:cNvGraphicFramePr>
          <p:nvPr>
            <p:ph idx="1"/>
            <p:extLst>
              <p:ext uri="{D42A27DB-BD31-4B8C-83A1-F6EECF244321}">
                <p14:modId xmlns:p14="http://schemas.microsoft.com/office/powerpoint/2010/main" val="1802496131"/>
              </p:ext>
            </p:extLst>
          </p:nvPr>
        </p:nvGraphicFramePr>
        <p:xfrm>
          <a:off x="1835696" y="403957"/>
          <a:ext cx="5760640" cy="254749"/>
        </p:xfrm>
        <a:graphic>
          <a:graphicData uri="http://schemas.openxmlformats.org/drawingml/2006/table">
            <a:tbl>
              <a:tblPr firstRow="1" firstCol="1"/>
              <a:tblGrid>
                <a:gridCol w="2012630">
                  <a:extLst>
                    <a:ext uri="{9D8B030D-6E8A-4147-A177-3AD203B41FA5}">
                      <a16:colId xmlns:a16="http://schemas.microsoft.com/office/drawing/2014/main" val="3888677093"/>
                    </a:ext>
                  </a:extLst>
                </a:gridCol>
                <a:gridCol w="3748010">
                  <a:extLst>
                    <a:ext uri="{9D8B030D-6E8A-4147-A177-3AD203B41FA5}">
                      <a16:colId xmlns:a16="http://schemas.microsoft.com/office/drawing/2014/main" val="891634268"/>
                    </a:ext>
                  </a:extLst>
                </a:gridCol>
              </a:tblGrid>
              <a:tr h="254749">
                <a:tc>
                  <a:txBody>
                    <a:bodyPr/>
                    <a:lstStyle/>
                    <a:p>
                      <a:r>
                        <a:rPr lang="en-GB" sz="1200" b="1">
                          <a:solidFill>
                            <a:srgbClr val="231F20"/>
                          </a:solidFill>
                          <a:effectLst/>
                          <a:highlight>
                            <a:srgbClr val="D9D9D9"/>
                          </a:highlight>
                          <a:latin typeface="Arial" panose="020B0604020202020204" pitchFamily="34" charset="0"/>
                          <a:ea typeface="Calibri" panose="020F0502020204030204" pitchFamily="34" charset="0"/>
                          <a:cs typeface="Arial" panose="020B0604020202020204" pitchFamily="34" charset="0"/>
                        </a:rPr>
                        <a:t>Phase 1 Sept – Dec ‘24</a:t>
                      </a:r>
                      <a:endParaRPr lang="en-GB" sz="1200">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GB" sz="1200" b="1" dirty="0">
                          <a:solidFill>
                            <a:srgbClr val="231F20"/>
                          </a:solidFill>
                          <a:effectLst/>
                          <a:highlight>
                            <a:srgbClr val="D9D9D9"/>
                          </a:highlight>
                          <a:latin typeface="Arial" panose="020B0604020202020204" pitchFamily="34" charset="0"/>
                          <a:ea typeface="Calibri" panose="020F0502020204030204" pitchFamily="34" charset="0"/>
                          <a:cs typeface="Arial" panose="020B0604020202020204" pitchFamily="34" charset="0"/>
                        </a:rPr>
                        <a:t>Summary of planned use</a:t>
                      </a:r>
                      <a:endParaRPr lang="en-GB" sz="1200" dirty="0">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90304738"/>
                  </a:ext>
                </a:extLst>
              </a:tr>
            </a:tbl>
          </a:graphicData>
        </a:graphic>
      </p:graphicFrame>
      <p:graphicFrame>
        <p:nvGraphicFramePr>
          <p:cNvPr id="4" name="Content Placeholder 3" descr="Summary of planned use">
            <a:extLst>
              <a:ext uri="{FF2B5EF4-FFF2-40B4-BE49-F238E27FC236}">
                <a16:creationId xmlns:a16="http://schemas.microsoft.com/office/drawing/2014/main" id="{CB1042D0-EC7A-5557-1E73-1383D9C92550}"/>
              </a:ext>
            </a:extLst>
          </p:cNvPr>
          <p:cNvGraphicFramePr>
            <a:graphicFrameLocks/>
          </p:cNvGraphicFramePr>
          <p:nvPr>
            <p:extLst>
              <p:ext uri="{D42A27DB-BD31-4B8C-83A1-F6EECF244321}">
                <p14:modId xmlns:p14="http://schemas.microsoft.com/office/powerpoint/2010/main" val="887970040"/>
              </p:ext>
            </p:extLst>
          </p:nvPr>
        </p:nvGraphicFramePr>
        <p:xfrm>
          <a:off x="1835696" y="658706"/>
          <a:ext cx="5760640" cy="4434684"/>
        </p:xfrm>
        <a:graphic>
          <a:graphicData uri="http://schemas.openxmlformats.org/drawingml/2006/table">
            <a:tbl>
              <a:tblPr firstRow="1" firstCol="1"/>
              <a:tblGrid>
                <a:gridCol w="2012630">
                  <a:extLst>
                    <a:ext uri="{9D8B030D-6E8A-4147-A177-3AD203B41FA5}">
                      <a16:colId xmlns:a16="http://schemas.microsoft.com/office/drawing/2014/main" val="3675045545"/>
                    </a:ext>
                  </a:extLst>
                </a:gridCol>
                <a:gridCol w="3748010">
                  <a:extLst>
                    <a:ext uri="{9D8B030D-6E8A-4147-A177-3AD203B41FA5}">
                      <a16:colId xmlns:a16="http://schemas.microsoft.com/office/drawing/2014/main" val="190525268"/>
                    </a:ext>
                  </a:extLst>
                </a:gridCol>
              </a:tblGrid>
              <a:tr h="1158908">
                <a:tc>
                  <a:txBody>
                    <a:bodyPr/>
                    <a:lstStyle/>
                    <a:p>
                      <a:r>
                        <a:rPr lang="en-GB" sz="1000" b="1">
                          <a:solidFill>
                            <a:srgbClr val="231F20"/>
                          </a:solidFill>
                          <a:effectLst/>
                          <a:latin typeface="Arial" panose="020B0604020202020204" pitchFamily="34" charset="0"/>
                          <a:ea typeface="Calibri" panose="020F0502020204030204" pitchFamily="34" charset="0"/>
                          <a:cs typeface="Arial" panose="020B0604020202020204" pitchFamily="34" charset="0"/>
                        </a:rPr>
                        <a:t>School and Governor Services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5028" marR="5028" marT="50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Will be recording the following:</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Advice, guidance and actions regarding parental complaints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Emails from school regarding unform policy revision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External reviews of governance and desk top analysis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Full Governing Body training attendance and share resources via the documents area</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Notes from any Parental meeting</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Notes from new Headteacher visits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Notes/minutes/actions from all Interim Education and Project Boards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Emails for key updates direct to Headteachers and Chair of Governors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5028" marR="5028" marT="50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906332"/>
                  </a:ext>
                </a:extLst>
              </a:tr>
              <a:tr h="864096">
                <a:tc>
                  <a:txBody>
                    <a:bodyPr/>
                    <a:lstStyle/>
                    <a:p>
                      <a:r>
                        <a:rPr lang="en-GB" sz="1000" b="1">
                          <a:solidFill>
                            <a:srgbClr val="231F20"/>
                          </a:solidFill>
                          <a:effectLst/>
                          <a:latin typeface="Arial" panose="020B0604020202020204" pitchFamily="34" charset="0"/>
                          <a:ea typeface="Calibri" panose="020F0502020204030204" pitchFamily="34" charset="0"/>
                          <a:cs typeface="Arial" panose="020B0604020202020204" pitchFamily="34" charset="0"/>
                        </a:rPr>
                        <a:t>School Improvement Team</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5028" marR="5028" marT="50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Will be recording the following:</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Records of school visits for Key to Success Schools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Notes/minutes/actions from all Interim Education and Project Boards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Notes from new Headteacher visits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Attendance at training commissioned from BEP and share resources via the documents area</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Records of school visits general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solidFill>
                            <a:srgbClr val="231F20"/>
                          </a:solidFill>
                          <a:effectLst/>
                          <a:latin typeface="Arial" panose="020B0604020202020204" pitchFamily="34" charset="0"/>
                          <a:ea typeface="Calibri" panose="020F0502020204030204" pitchFamily="34" charset="0"/>
                          <a:cs typeface="Arial" panose="020B0604020202020204" pitchFamily="34" charset="0"/>
                        </a:rPr>
                        <a:t>Advice, guidance and actions regarding phone call and emails to school improvement team</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5028" marR="5028" marT="50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6705542"/>
                  </a:ext>
                </a:extLst>
              </a:tr>
              <a:tr h="576064">
                <a:tc>
                  <a:txBody>
                    <a:bodyPr/>
                    <a:lstStyle/>
                    <a:p>
                      <a:r>
                        <a:rPr lang="en-GB" sz="1000" b="1">
                          <a:solidFill>
                            <a:srgbClr val="231F20"/>
                          </a:solidFill>
                          <a:effectLst/>
                          <a:latin typeface="Arial" panose="020B0604020202020204" pitchFamily="34" charset="0"/>
                          <a:ea typeface="Calibri" panose="020F0502020204030204" pitchFamily="34" charset="0"/>
                          <a:cs typeface="Arial" panose="020B0604020202020204" pitchFamily="34" charset="0"/>
                        </a:rPr>
                        <a:t>Virtual School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5028" marR="5028" marT="50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000" dirty="0">
                          <a:solidFill>
                            <a:srgbClr val="231F20"/>
                          </a:solidFill>
                          <a:effectLst/>
                          <a:latin typeface="Arial" panose="020B0604020202020204" pitchFamily="34" charset="0"/>
                          <a:ea typeface="Calibri" panose="020F0502020204030204" pitchFamily="34" charset="0"/>
                          <a:cs typeface="Arial" panose="020B0604020202020204" pitchFamily="34" charset="0"/>
                        </a:rPr>
                        <a:t>To record advice and guidance emails to DTs and DSLs on suspensions, admissions, transitions, attendance, additional funding and PEP quality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r>
                        <a:rPr lang="en-GB" sz="1000" dirty="0">
                          <a:solidFill>
                            <a:srgbClr val="231F20"/>
                          </a:solidFill>
                          <a:effectLst/>
                          <a:latin typeface="Arial" panose="020B0604020202020204" pitchFamily="34" charset="0"/>
                          <a:ea typeface="Calibri" panose="020F0502020204030204" pitchFamily="34" charset="0"/>
                          <a:cs typeface="Arial" panose="020B0604020202020204" pitchFamily="34" charset="0"/>
                        </a:rPr>
                        <a:t>To record all visits to schools with DT and /or DSL.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r>
                        <a:rPr lang="en-GB" sz="1000" dirty="0">
                          <a:solidFill>
                            <a:srgbClr val="231F20"/>
                          </a:solidFill>
                          <a:effectLst/>
                          <a:latin typeface="Arial" panose="020B0604020202020204" pitchFamily="34" charset="0"/>
                          <a:ea typeface="Calibri" panose="020F0502020204030204" pitchFamily="34" charset="0"/>
                          <a:cs typeface="Arial" panose="020B0604020202020204" pitchFamily="34" charset="0"/>
                        </a:rPr>
                        <a:t>To record training attendance for DTs and share resources via the documents area</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r>
                        <a:rPr lang="en-GB" sz="1000" dirty="0">
                          <a:solidFill>
                            <a:srgbClr val="231F20"/>
                          </a:solidFill>
                          <a:effectLst/>
                          <a:latin typeface="Arial" panose="020B0604020202020204" pitchFamily="34" charset="0"/>
                          <a:ea typeface="Calibri" panose="020F0502020204030204" pitchFamily="34" charset="0"/>
                          <a:cs typeface="Arial" panose="020B0604020202020204" pitchFamily="34" charset="0"/>
                        </a:rPr>
                        <a:t>Emails for key updates direct to DSLs and DTs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5028" marR="5028" marT="50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2249171"/>
                  </a:ext>
                </a:extLst>
              </a:tr>
            </a:tbl>
          </a:graphicData>
        </a:graphic>
      </p:graphicFrame>
    </p:spTree>
    <p:extLst>
      <p:ext uri="{BB962C8B-B14F-4D97-AF65-F5344CB8AC3E}">
        <p14:creationId xmlns:p14="http://schemas.microsoft.com/office/powerpoint/2010/main" val="249912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AFA2523F-30FF-A2D0-65CD-108B05DCD271}"/>
              </a:ext>
            </a:extLst>
          </p:cNvPr>
          <p:cNvSpPr>
            <a:spLocks noGrp="1"/>
          </p:cNvSpPr>
          <p:nvPr>
            <p:ph type="title"/>
          </p:nvPr>
        </p:nvSpPr>
        <p:spPr>
          <a:xfrm>
            <a:off x="107504" y="123478"/>
            <a:ext cx="8229600" cy="432048"/>
          </a:xfrm>
        </p:spPr>
        <p:txBody>
          <a:bodyPr>
            <a:normAutofit fontScale="90000"/>
          </a:bodyPr>
          <a:lstStyle/>
          <a:p>
            <a:r>
              <a:rPr lang="en-GB"/>
              <a:t>Key aims</a:t>
            </a:r>
          </a:p>
        </p:txBody>
      </p:sp>
      <p:sp>
        <p:nvSpPr>
          <p:cNvPr id="7" name="Content Placeholder 8">
            <a:extLst>
              <a:ext uri="{FF2B5EF4-FFF2-40B4-BE49-F238E27FC236}">
                <a16:creationId xmlns:a16="http://schemas.microsoft.com/office/drawing/2014/main" id="{AECD74D0-22A1-B65E-E66C-68B106997074}"/>
              </a:ext>
            </a:extLst>
          </p:cNvPr>
          <p:cNvSpPr>
            <a:spLocks noGrp="1"/>
          </p:cNvSpPr>
          <p:nvPr>
            <p:ph idx="1"/>
          </p:nvPr>
        </p:nvSpPr>
        <p:spPr>
          <a:xfrm>
            <a:off x="179512" y="699542"/>
            <a:ext cx="8229600" cy="3394040"/>
          </a:xfrm>
        </p:spPr>
        <p:txBody>
          <a:bodyPr>
            <a:normAutofit/>
          </a:bodyPr>
          <a:lstStyle/>
          <a:p>
            <a:pPr marL="0" indent="0" algn="l">
              <a:buNone/>
            </a:pPr>
            <a:r>
              <a:rPr lang="en-GB" sz="1600">
                <a:solidFill>
                  <a:srgbClr val="000000"/>
                </a:solidFill>
                <a:latin typeface="Arial" panose="020B0604020202020204" pitchFamily="34" charset="0"/>
                <a:cs typeface="Arial" panose="020B0604020202020204" pitchFamily="34" charset="0"/>
              </a:rPr>
              <a:t>W</a:t>
            </a:r>
            <a:r>
              <a:rPr lang="en-GB" sz="1600" b="0" i="0">
                <a:solidFill>
                  <a:srgbClr val="000000"/>
                </a:solidFill>
                <a:effectLst/>
                <a:latin typeface="Arial" panose="020B0604020202020204" pitchFamily="34" charset="0"/>
                <a:cs typeface="Arial" panose="020B0604020202020204" pitchFamily="34" charset="0"/>
              </a:rPr>
              <a:t>e will demonstrate how schools can:</a:t>
            </a:r>
          </a:p>
          <a:p>
            <a:pPr marL="0" indent="0" algn="l">
              <a:buNone/>
            </a:pPr>
            <a:endParaRPr lang="en-GB" sz="1600">
              <a:solidFill>
                <a:srgbClr val="000000"/>
              </a:solidFill>
              <a:latin typeface="Arial" panose="020B0604020202020204" pitchFamily="34" charset="0"/>
              <a:cs typeface="Arial" panose="020B0604020202020204" pitchFamily="34" charset="0"/>
            </a:endParaRPr>
          </a:p>
          <a:p>
            <a:pPr lvl="1"/>
            <a:r>
              <a:rPr lang="en-GB" sz="1600" b="0" i="0">
                <a:solidFill>
                  <a:srgbClr val="000000"/>
                </a:solidFill>
                <a:effectLst/>
                <a:latin typeface="Arial" panose="020B0604020202020204" pitchFamily="34" charset="0"/>
                <a:cs typeface="Arial" panose="020B0604020202020204" pitchFamily="34" charset="0"/>
              </a:rPr>
              <a:t>download and respond to </a:t>
            </a:r>
            <a:r>
              <a:rPr lang="en-GB" sz="1600" b="1" i="0">
                <a:solidFill>
                  <a:srgbClr val="000000"/>
                </a:solidFill>
                <a:effectLst/>
                <a:latin typeface="Arial" panose="020B0604020202020204" pitchFamily="34" charset="0"/>
                <a:cs typeface="Arial" panose="020B0604020202020204" pitchFamily="34" charset="0"/>
              </a:rPr>
              <a:t>visit reports</a:t>
            </a:r>
            <a:endParaRPr lang="en-GB" sz="1600" b="0" i="0">
              <a:solidFill>
                <a:srgbClr val="000000"/>
              </a:solidFill>
              <a:effectLst/>
              <a:latin typeface="Arial" panose="020B0604020202020204" pitchFamily="34" charset="0"/>
              <a:cs typeface="Arial" panose="020B0604020202020204" pitchFamily="34" charset="0"/>
            </a:endParaRPr>
          </a:p>
          <a:p>
            <a:pPr lvl="1"/>
            <a:r>
              <a:rPr lang="en-GB" sz="1600" b="0" i="0">
                <a:solidFill>
                  <a:srgbClr val="000000"/>
                </a:solidFill>
                <a:effectLst/>
                <a:latin typeface="Arial" panose="020B0604020202020204" pitchFamily="34" charset="0"/>
                <a:cs typeface="Arial" panose="020B0604020202020204" pitchFamily="34" charset="0"/>
              </a:rPr>
              <a:t>securely send and receive files and documents</a:t>
            </a:r>
          </a:p>
          <a:p>
            <a:pPr lvl="1"/>
            <a:r>
              <a:rPr lang="en-GB" sz="1600" b="0" i="0">
                <a:solidFill>
                  <a:srgbClr val="000000"/>
                </a:solidFill>
                <a:effectLst/>
                <a:latin typeface="Arial" panose="020B0604020202020204" pitchFamily="34" charset="0"/>
                <a:cs typeface="Arial" panose="020B0604020202020204" pitchFamily="34" charset="0"/>
              </a:rPr>
              <a:t>use </a:t>
            </a:r>
            <a:r>
              <a:rPr lang="en-GB" sz="1600" b="1" i="0">
                <a:solidFill>
                  <a:srgbClr val="000000"/>
                </a:solidFill>
                <a:effectLst/>
                <a:latin typeface="Arial" panose="020B0604020202020204" pitchFamily="34" charset="0"/>
                <a:cs typeface="Arial" panose="020B0604020202020204" pitchFamily="34" charset="0"/>
              </a:rPr>
              <a:t>interactive data reports</a:t>
            </a:r>
            <a:r>
              <a:rPr lang="en-GB" sz="1600" b="0" i="0">
                <a:solidFill>
                  <a:srgbClr val="000000"/>
                </a:solidFill>
                <a:effectLst/>
                <a:latin typeface="Arial" panose="020B0604020202020204" pitchFamily="34" charset="0"/>
                <a:cs typeface="Arial" panose="020B0604020202020204" pitchFamily="34" charset="0"/>
              </a:rPr>
              <a:t> and </a:t>
            </a:r>
            <a:r>
              <a:rPr lang="en-GB" sz="1600" b="1" i="0">
                <a:solidFill>
                  <a:srgbClr val="000000"/>
                </a:solidFill>
                <a:effectLst/>
                <a:latin typeface="Arial" panose="020B0604020202020204" pitchFamily="34" charset="0"/>
                <a:cs typeface="Arial" panose="020B0604020202020204" pitchFamily="34" charset="0"/>
              </a:rPr>
              <a:t>real-time data dashboards</a:t>
            </a:r>
            <a:r>
              <a:rPr lang="en-GB" sz="1600" b="0" i="0">
                <a:solidFill>
                  <a:srgbClr val="000000"/>
                </a:solidFill>
                <a:effectLst/>
                <a:latin typeface="Arial" panose="020B0604020202020204" pitchFamily="34" charset="0"/>
                <a:cs typeface="Arial" panose="020B0604020202020204" pitchFamily="34" charset="0"/>
              </a:rPr>
              <a:t>, before the DFE statistical first release</a:t>
            </a:r>
          </a:p>
          <a:p>
            <a:pPr lvl="1"/>
            <a:r>
              <a:rPr lang="en-GB" sz="1600" b="0" i="0">
                <a:solidFill>
                  <a:srgbClr val="000000"/>
                </a:solidFill>
                <a:effectLst/>
                <a:latin typeface="Arial" panose="020B0604020202020204" pitchFamily="34" charset="0"/>
                <a:cs typeface="Arial" panose="020B0604020202020204" pitchFamily="34" charset="0"/>
              </a:rPr>
              <a:t>turn census data into instant </a:t>
            </a:r>
            <a:r>
              <a:rPr lang="en-GB" sz="1600" b="1" i="0">
                <a:solidFill>
                  <a:srgbClr val="000000"/>
                </a:solidFill>
                <a:effectLst/>
                <a:latin typeface="Arial" panose="020B0604020202020204" pitchFamily="34" charset="0"/>
                <a:cs typeface="Arial" panose="020B0604020202020204" pitchFamily="34" charset="0"/>
              </a:rPr>
              <a:t>shareable infographics,</a:t>
            </a:r>
            <a:r>
              <a:rPr lang="en-GB" sz="1600" b="0" i="0">
                <a:solidFill>
                  <a:srgbClr val="000000"/>
                </a:solidFill>
                <a:effectLst/>
                <a:latin typeface="Arial" panose="020B0604020202020204" pitchFamily="34" charset="0"/>
                <a:cs typeface="Arial" panose="020B0604020202020204" pitchFamily="34" charset="0"/>
              </a:rPr>
              <a:t> with just one click</a:t>
            </a:r>
          </a:p>
          <a:p>
            <a:pPr lvl="1"/>
            <a:r>
              <a:rPr lang="en-GB" sz="1600" b="0" i="0">
                <a:solidFill>
                  <a:srgbClr val="000000"/>
                </a:solidFill>
                <a:effectLst/>
                <a:latin typeface="Arial" panose="020B0604020202020204" pitchFamily="34" charset="0"/>
                <a:cs typeface="Arial" panose="020B0604020202020204" pitchFamily="34" charset="0"/>
              </a:rPr>
              <a:t>access all the latest information on </a:t>
            </a:r>
            <a:r>
              <a:rPr lang="en-GB" sz="1600" b="1" i="0">
                <a:solidFill>
                  <a:srgbClr val="000000"/>
                </a:solidFill>
                <a:effectLst/>
                <a:latin typeface="Arial" panose="020B0604020202020204" pitchFamily="34" charset="0"/>
                <a:cs typeface="Arial" panose="020B0604020202020204" pitchFamily="34" charset="0"/>
              </a:rPr>
              <a:t>Ofsted </a:t>
            </a:r>
            <a:r>
              <a:rPr lang="en-GB" sz="1600" b="0" i="0">
                <a:solidFill>
                  <a:srgbClr val="000000"/>
                </a:solidFill>
                <a:effectLst/>
                <a:latin typeface="Arial" panose="020B0604020202020204" pitchFamily="34" charset="0"/>
                <a:cs typeface="Arial" panose="020B0604020202020204" pitchFamily="34" charset="0"/>
              </a:rPr>
              <a:t>and its Inspectors</a:t>
            </a:r>
          </a:p>
          <a:p>
            <a:pPr lvl="1"/>
            <a:r>
              <a:rPr lang="en-GB" sz="1600" b="0" i="0">
                <a:solidFill>
                  <a:srgbClr val="000000"/>
                </a:solidFill>
                <a:effectLst/>
                <a:latin typeface="Arial" panose="020B0604020202020204" pitchFamily="34" charset="0"/>
                <a:cs typeface="Arial" panose="020B0604020202020204" pitchFamily="34" charset="0"/>
              </a:rPr>
              <a:t>how to pick up key announcements, </a:t>
            </a:r>
            <a:r>
              <a:rPr lang="en-GB" sz="1600" b="1" i="0">
                <a:solidFill>
                  <a:srgbClr val="000000"/>
                </a:solidFill>
                <a:effectLst/>
                <a:latin typeface="Arial" panose="020B0604020202020204" pitchFamily="34" charset="0"/>
                <a:cs typeface="Arial" panose="020B0604020202020204" pitchFamily="34" charset="0"/>
              </a:rPr>
              <a:t>manage users</a:t>
            </a:r>
            <a:r>
              <a:rPr lang="en-GB" sz="1600" b="0" i="0">
                <a:solidFill>
                  <a:srgbClr val="000000"/>
                </a:solidFill>
                <a:effectLst/>
                <a:latin typeface="Arial" panose="020B0604020202020204" pitchFamily="34" charset="0"/>
                <a:cs typeface="Arial" panose="020B0604020202020204" pitchFamily="34" charset="0"/>
              </a:rPr>
              <a:t> and access the Help Centre</a:t>
            </a:r>
          </a:p>
          <a:p>
            <a:pPr lvl="1"/>
            <a:r>
              <a:rPr lang="en-GB" sz="1600">
                <a:solidFill>
                  <a:srgbClr val="000000"/>
                </a:solidFill>
                <a:latin typeface="Arial" panose="020B0604020202020204" pitchFamily="34" charset="0"/>
                <a:cs typeface="Arial" panose="020B0604020202020204" pitchFamily="34" charset="0"/>
              </a:rPr>
              <a:t>r</a:t>
            </a:r>
            <a:r>
              <a:rPr lang="en-GB" sz="1600" b="0" i="0">
                <a:solidFill>
                  <a:srgbClr val="000000"/>
                </a:solidFill>
                <a:effectLst/>
                <a:latin typeface="Arial" panose="020B0604020202020204" pitchFamily="34" charset="0"/>
                <a:cs typeface="Arial" panose="020B0604020202020204" pitchFamily="34" charset="0"/>
              </a:rPr>
              <a:t>eminder of all the ke</a:t>
            </a:r>
            <a:r>
              <a:rPr lang="en-GB" sz="1600">
                <a:solidFill>
                  <a:srgbClr val="000000"/>
                </a:solidFill>
                <a:latin typeface="Arial" panose="020B0604020202020204" pitchFamily="34" charset="0"/>
                <a:cs typeface="Arial" panose="020B0604020202020204" pitchFamily="34" charset="0"/>
              </a:rPr>
              <a:t>y information already available on Perspective.</a:t>
            </a:r>
            <a:endParaRPr lang="en-GB" sz="1600" b="0" i="0">
              <a:solidFill>
                <a:srgbClr val="000000"/>
              </a:solidFill>
              <a:effectLst/>
              <a:latin typeface="Arial" panose="020B0604020202020204" pitchFamily="34" charset="0"/>
              <a:cs typeface="Arial" panose="020B0604020202020204" pitchFamily="34" charset="0"/>
            </a:endParaRPr>
          </a:p>
          <a:p>
            <a:endParaRPr lang="en-GB" sz="1700"/>
          </a:p>
        </p:txBody>
      </p:sp>
    </p:spTree>
    <p:extLst>
      <p:ext uri="{BB962C8B-B14F-4D97-AF65-F5344CB8AC3E}">
        <p14:creationId xmlns:p14="http://schemas.microsoft.com/office/powerpoint/2010/main" val="283527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different colored circles&#10;&#10;Description automatically generated">
            <a:extLst>
              <a:ext uri="{FF2B5EF4-FFF2-40B4-BE49-F238E27FC236}">
                <a16:creationId xmlns:a16="http://schemas.microsoft.com/office/drawing/2014/main" id="{68BF3817-D511-5E9D-831E-053162C89173}"/>
              </a:ext>
            </a:extLst>
          </p:cNvPr>
          <p:cNvPicPr>
            <a:picLocks noGrp="1" noChangeAspect="1"/>
          </p:cNvPicPr>
          <p:nvPr>
            <p:ph idx="1"/>
          </p:nvPr>
        </p:nvPicPr>
        <p:blipFill rotWithShape="1">
          <a:blip r:embed="rId3"/>
          <a:srcRect t="-1" r="4326" b="8426"/>
          <a:stretch/>
        </p:blipFill>
        <p:spPr>
          <a:xfrm>
            <a:off x="-80921" y="0"/>
            <a:ext cx="9143999" cy="5143500"/>
          </a:xfrm>
          <a:prstGeom prst="rect">
            <a:avLst/>
          </a:prstGeom>
        </p:spPr>
      </p:pic>
      <p:sp>
        <p:nvSpPr>
          <p:cNvPr id="6" name="Title 5">
            <a:extLst>
              <a:ext uri="{FF2B5EF4-FFF2-40B4-BE49-F238E27FC236}">
                <a16:creationId xmlns:a16="http://schemas.microsoft.com/office/drawing/2014/main" id="{5B23FE4C-0FE7-2428-206B-D9FEBD942C07}"/>
              </a:ext>
            </a:extLst>
          </p:cNvPr>
          <p:cNvSpPr>
            <a:spLocks noGrp="1"/>
          </p:cNvSpPr>
          <p:nvPr>
            <p:ph type="title"/>
          </p:nvPr>
        </p:nvSpPr>
        <p:spPr>
          <a:xfrm>
            <a:off x="457200" y="0"/>
            <a:ext cx="8229600" cy="745592"/>
          </a:xfrm>
        </p:spPr>
        <p:txBody>
          <a:bodyPr/>
          <a:lstStyle/>
          <a:p>
            <a:r>
              <a:rPr lang="en-GB"/>
              <a:t>Perspective Lite</a:t>
            </a:r>
          </a:p>
        </p:txBody>
      </p:sp>
    </p:spTree>
    <p:extLst>
      <p:ext uri="{BB962C8B-B14F-4D97-AF65-F5344CB8AC3E}">
        <p14:creationId xmlns:p14="http://schemas.microsoft.com/office/powerpoint/2010/main" val="32972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2EC5CBE7-03F8-3544-B8BE-3CE404E4C6BD}"/>
              </a:ext>
            </a:extLst>
          </p:cNvPr>
          <p:cNvPicPr>
            <a:picLocks noChangeAspect="1"/>
          </p:cNvPicPr>
          <p:nvPr/>
        </p:nvPicPr>
        <p:blipFill rotWithShape="1">
          <a:blip r:embed="rId3">
            <a:alphaModFix amt="50000"/>
          </a:blip>
          <a:srcRect l="26819" t="8492" r="19543" b="6372"/>
          <a:stretch/>
        </p:blipFill>
        <p:spPr>
          <a:xfrm>
            <a:off x="5670352" y="0"/>
            <a:ext cx="3473648" cy="3445934"/>
          </a:xfrm>
          <a:prstGeom prst="rect">
            <a:avLst/>
          </a:prstGeom>
        </p:spPr>
      </p:pic>
      <p:pic>
        <p:nvPicPr>
          <p:cNvPr id="5" name="Content Placeholder 4" descr="Shape&#10;&#10;Description automatically generated with medium confidence">
            <a:extLst>
              <a:ext uri="{FF2B5EF4-FFF2-40B4-BE49-F238E27FC236}">
                <a16:creationId xmlns:a16="http://schemas.microsoft.com/office/drawing/2014/main" id="{A0875381-9747-0540-AD25-FB55D62D725D}"/>
              </a:ext>
            </a:extLst>
          </p:cNvPr>
          <p:cNvPicPr>
            <a:picLocks noGrp="1" noChangeAspect="1"/>
          </p:cNvPicPr>
          <p:nvPr>
            <p:ph idx="1"/>
          </p:nvPr>
        </p:nvPicPr>
        <p:blipFill rotWithShape="1">
          <a:blip r:embed="rId4"/>
          <a:srcRect t="25652" r="20078" b="63906"/>
          <a:stretch/>
        </p:blipFill>
        <p:spPr>
          <a:xfrm>
            <a:off x="0" y="4816673"/>
            <a:ext cx="9144000" cy="326828"/>
          </a:xfrm>
        </p:spPr>
      </p:pic>
      <p:pic>
        <p:nvPicPr>
          <p:cNvPr id="9" name="Picture 8" descr="Pendulum logo">
            <a:extLst>
              <a:ext uri="{FF2B5EF4-FFF2-40B4-BE49-F238E27FC236}">
                <a16:creationId xmlns:a16="http://schemas.microsoft.com/office/drawing/2014/main" id="{3361EC28-82F3-3C47-BFBD-49E3B87079D1}"/>
              </a:ext>
              <a:ext uri="{C183D7F6-B498-43B3-948B-1728B52AA6E4}">
                <adec:decorative xmlns:adec="http://schemas.microsoft.com/office/drawing/2017/decorative" val="0"/>
              </a:ext>
            </a:extLst>
          </p:cNvPr>
          <p:cNvPicPr>
            <a:picLocks noChangeAspect="1"/>
          </p:cNvPicPr>
          <p:nvPr/>
        </p:nvPicPr>
        <p:blipFill rotWithShape="1">
          <a:blip r:embed="rId5"/>
          <a:srcRect l="17649" t="29612" r="18298" b="29927"/>
          <a:stretch/>
        </p:blipFill>
        <p:spPr>
          <a:xfrm>
            <a:off x="95909" y="4236336"/>
            <a:ext cx="2266292" cy="894730"/>
          </a:xfrm>
          <a:prstGeom prst="rect">
            <a:avLst/>
          </a:prstGeom>
        </p:spPr>
      </p:pic>
      <p:sp>
        <p:nvSpPr>
          <p:cNvPr id="6" name="Rectangle 5">
            <a:extLst>
              <a:ext uri="{FF2B5EF4-FFF2-40B4-BE49-F238E27FC236}">
                <a16:creationId xmlns:a16="http://schemas.microsoft.com/office/drawing/2014/main" id="{D9B41B51-2D78-8549-A90E-BF8A50D5FAFF}"/>
              </a:ext>
            </a:extLst>
          </p:cNvPr>
          <p:cNvSpPr/>
          <p:nvPr/>
        </p:nvSpPr>
        <p:spPr>
          <a:xfrm>
            <a:off x="6525142" y="4864670"/>
            <a:ext cx="2047355" cy="253916"/>
          </a:xfrm>
          <a:prstGeom prst="rect">
            <a:avLst/>
          </a:prstGeom>
        </p:spPr>
        <p:txBody>
          <a:bodyPr wrap="none">
            <a:spAutoFit/>
          </a:bodyPr>
          <a:lstStyle/>
          <a:p>
            <a:r>
              <a:rPr lang="en-GB" sz="105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Transform the way you work</a:t>
            </a:r>
            <a:endParaRPr lang="en-US" sz="105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0" name="Picture 9" descr="Diagram&#10;&#10;Description automatically generated">
            <a:extLst>
              <a:ext uri="{FF2B5EF4-FFF2-40B4-BE49-F238E27FC236}">
                <a16:creationId xmlns:a16="http://schemas.microsoft.com/office/drawing/2014/main" id="{90828894-9B0D-494A-AB41-16E914FFF66E}"/>
              </a:ext>
            </a:extLst>
          </p:cNvPr>
          <p:cNvPicPr>
            <a:picLocks noChangeAspect="1"/>
          </p:cNvPicPr>
          <p:nvPr/>
        </p:nvPicPr>
        <p:blipFill>
          <a:blip r:embed="rId6"/>
          <a:stretch>
            <a:fillRect/>
          </a:stretch>
        </p:blipFill>
        <p:spPr>
          <a:xfrm>
            <a:off x="-1389424" y="-1028700"/>
            <a:ext cx="11922848" cy="6706602"/>
          </a:xfrm>
          <a:prstGeom prst="rect">
            <a:avLst/>
          </a:prstGeom>
        </p:spPr>
      </p:pic>
      <p:sp>
        <p:nvSpPr>
          <p:cNvPr id="3" name="Title 2">
            <a:extLst>
              <a:ext uri="{FF2B5EF4-FFF2-40B4-BE49-F238E27FC236}">
                <a16:creationId xmlns:a16="http://schemas.microsoft.com/office/drawing/2014/main" id="{CE3351C8-C926-88D1-0C73-F0D9B51266EF}"/>
              </a:ext>
            </a:extLst>
          </p:cNvPr>
          <p:cNvSpPr>
            <a:spLocks noGrp="1"/>
          </p:cNvSpPr>
          <p:nvPr>
            <p:ph type="title"/>
          </p:nvPr>
        </p:nvSpPr>
        <p:spPr>
          <a:xfrm>
            <a:off x="457200" y="0"/>
            <a:ext cx="8229600" cy="745592"/>
          </a:xfrm>
        </p:spPr>
        <p:txBody>
          <a:bodyPr/>
          <a:lstStyle/>
          <a:p>
            <a:r>
              <a:rPr lang="en-GB"/>
              <a:t>Pendulum</a:t>
            </a:r>
          </a:p>
        </p:txBody>
      </p:sp>
    </p:spTree>
    <p:extLst>
      <p:ext uri="{BB962C8B-B14F-4D97-AF65-F5344CB8AC3E}">
        <p14:creationId xmlns:p14="http://schemas.microsoft.com/office/powerpoint/2010/main" val="151256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2EC5CBE7-03F8-3544-B8BE-3CE404E4C6BD}"/>
              </a:ext>
            </a:extLst>
          </p:cNvPr>
          <p:cNvPicPr>
            <a:picLocks noChangeAspect="1"/>
          </p:cNvPicPr>
          <p:nvPr/>
        </p:nvPicPr>
        <p:blipFill rotWithShape="1">
          <a:blip r:embed="rId3">
            <a:alphaModFix amt="50000"/>
          </a:blip>
          <a:srcRect l="26819" t="8492" r="19543" b="6372"/>
          <a:stretch/>
        </p:blipFill>
        <p:spPr>
          <a:xfrm>
            <a:off x="5670352" y="0"/>
            <a:ext cx="3473648" cy="3445934"/>
          </a:xfrm>
          <a:prstGeom prst="rect">
            <a:avLst/>
          </a:prstGeom>
        </p:spPr>
      </p:pic>
      <p:sp>
        <p:nvSpPr>
          <p:cNvPr id="2" name="Title 1">
            <a:extLst>
              <a:ext uri="{FF2B5EF4-FFF2-40B4-BE49-F238E27FC236}">
                <a16:creationId xmlns:a16="http://schemas.microsoft.com/office/drawing/2014/main" id="{4A5ABB56-36A2-2A4B-8904-3828212B8DDB}"/>
              </a:ext>
            </a:extLst>
          </p:cNvPr>
          <p:cNvSpPr>
            <a:spLocks noGrp="1"/>
          </p:cNvSpPr>
          <p:nvPr>
            <p:ph type="title"/>
          </p:nvPr>
        </p:nvSpPr>
        <p:spPr/>
        <p:txBody>
          <a:bodyPr/>
          <a:lstStyle/>
          <a:p>
            <a:r>
              <a:rPr lang="en-US" b="1">
                <a:solidFill>
                  <a:srgbClr val="7D3687"/>
                </a:solidFill>
                <a:latin typeface="Open Sans" panose="020B0606030504020204" pitchFamily="34" charset="0"/>
                <a:ea typeface="Open Sans" panose="020B0606030504020204" pitchFamily="34" charset="0"/>
                <a:cs typeface="Open Sans" panose="020B0606030504020204" pitchFamily="34" charset="0"/>
              </a:rPr>
              <a:t>Schools: Stay Connected</a:t>
            </a:r>
          </a:p>
        </p:txBody>
      </p:sp>
      <p:pic>
        <p:nvPicPr>
          <p:cNvPr id="5" name="Content Placeholder 4" descr="Shape&#10;&#10;Description automatically generated with medium confidence">
            <a:extLst>
              <a:ext uri="{FF2B5EF4-FFF2-40B4-BE49-F238E27FC236}">
                <a16:creationId xmlns:a16="http://schemas.microsoft.com/office/drawing/2014/main" id="{A0875381-9747-0540-AD25-FB55D62D725D}"/>
              </a:ext>
            </a:extLst>
          </p:cNvPr>
          <p:cNvPicPr>
            <a:picLocks noGrp="1" noChangeAspect="1"/>
          </p:cNvPicPr>
          <p:nvPr>
            <p:ph idx="1"/>
          </p:nvPr>
        </p:nvPicPr>
        <p:blipFill rotWithShape="1">
          <a:blip r:embed="rId4"/>
          <a:srcRect t="25652" r="20078" b="63906"/>
          <a:stretch/>
        </p:blipFill>
        <p:spPr>
          <a:xfrm>
            <a:off x="0" y="4816673"/>
            <a:ext cx="9144000" cy="326828"/>
          </a:xfrm>
        </p:spPr>
      </p:pic>
      <p:pic>
        <p:nvPicPr>
          <p:cNvPr id="9" name="Picture 8" descr="Pendulum logo">
            <a:extLst>
              <a:ext uri="{FF2B5EF4-FFF2-40B4-BE49-F238E27FC236}">
                <a16:creationId xmlns:a16="http://schemas.microsoft.com/office/drawing/2014/main" id="{3361EC28-82F3-3C47-BFBD-49E3B87079D1}"/>
              </a:ext>
              <a:ext uri="{C183D7F6-B498-43B3-948B-1728B52AA6E4}">
                <adec:decorative xmlns:adec="http://schemas.microsoft.com/office/drawing/2017/decorative" val="0"/>
              </a:ext>
            </a:extLst>
          </p:cNvPr>
          <p:cNvPicPr>
            <a:picLocks noChangeAspect="1"/>
          </p:cNvPicPr>
          <p:nvPr/>
        </p:nvPicPr>
        <p:blipFill rotWithShape="1">
          <a:blip r:embed="rId5"/>
          <a:srcRect l="17649" t="29612" r="18298" b="29927"/>
          <a:stretch/>
        </p:blipFill>
        <p:spPr>
          <a:xfrm>
            <a:off x="95909" y="4236336"/>
            <a:ext cx="2266292" cy="894730"/>
          </a:xfrm>
          <a:prstGeom prst="rect">
            <a:avLst/>
          </a:prstGeom>
        </p:spPr>
      </p:pic>
      <p:sp>
        <p:nvSpPr>
          <p:cNvPr id="15" name="Rectangle 14">
            <a:extLst>
              <a:ext uri="{FF2B5EF4-FFF2-40B4-BE49-F238E27FC236}">
                <a16:creationId xmlns:a16="http://schemas.microsoft.com/office/drawing/2014/main" id="{6A813EC7-B13B-4B44-83E2-4979957A49B9}"/>
              </a:ext>
            </a:extLst>
          </p:cNvPr>
          <p:cNvSpPr/>
          <p:nvPr/>
        </p:nvSpPr>
        <p:spPr>
          <a:xfrm>
            <a:off x="6973971" y="685031"/>
            <a:ext cx="1408833" cy="369332"/>
          </a:xfrm>
          <a:prstGeom prst="rect">
            <a:avLst/>
          </a:prstGeom>
        </p:spPr>
        <p:txBody>
          <a:bodyPr wrap="square">
            <a:spAutoFit/>
          </a:bodyPr>
          <a:lstStyle/>
          <a:p>
            <a:pPr algn="ctr"/>
            <a:r>
              <a:rPr lang="en-US" sz="900" b="1">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rPr>
              <a:t>Perspective Lite</a:t>
            </a:r>
          </a:p>
          <a:p>
            <a:pPr algn="ctr"/>
            <a:r>
              <a:rPr lang="en-US" sz="900" b="1">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rPr>
              <a:t>Integration</a:t>
            </a:r>
          </a:p>
        </p:txBody>
      </p:sp>
      <p:pic>
        <p:nvPicPr>
          <p:cNvPr id="29" name="Picture 28" descr="Decorative icon">
            <a:extLst>
              <a:ext uri="{FF2B5EF4-FFF2-40B4-BE49-F238E27FC236}">
                <a16:creationId xmlns:a16="http://schemas.microsoft.com/office/drawing/2014/main" id="{E72D4D3B-8FAC-7F4C-9861-85AEFBCD4922}"/>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61141" y="2786743"/>
            <a:ext cx="800288" cy="800288"/>
          </a:xfrm>
          <a:prstGeom prst="rect">
            <a:avLst/>
          </a:prstGeom>
        </p:spPr>
      </p:pic>
      <p:pic>
        <p:nvPicPr>
          <p:cNvPr id="30" name="Picture 29" descr="Decorative icon">
            <a:extLst>
              <a:ext uri="{FF2B5EF4-FFF2-40B4-BE49-F238E27FC236}">
                <a16:creationId xmlns:a16="http://schemas.microsoft.com/office/drawing/2014/main" id="{5D9128E7-E5B8-6442-A04E-3BED65BE0A48}"/>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2289753" y="2791133"/>
            <a:ext cx="800288" cy="800288"/>
          </a:xfrm>
          <a:prstGeom prst="rect">
            <a:avLst/>
          </a:prstGeom>
        </p:spPr>
      </p:pic>
      <p:pic>
        <p:nvPicPr>
          <p:cNvPr id="31" name="Picture 30" descr="Decorative icon">
            <a:extLst>
              <a:ext uri="{FF2B5EF4-FFF2-40B4-BE49-F238E27FC236}">
                <a16:creationId xmlns:a16="http://schemas.microsoft.com/office/drawing/2014/main" id="{1C16A200-03ED-C24E-B0A6-1573D6373A6E}"/>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800879" y="1320863"/>
            <a:ext cx="838200" cy="838200"/>
          </a:xfrm>
          <a:prstGeom prst="rect">
            <a:avLst/>
          </a:prstGeom>
        </p:spPr>
      </p:pic>
      <p:pic>
        <p:nvPicPr>
          <p:cNvPr id="32" name="Picture 31" descr="Decorative icon">
            <a:extLst>
              <a:ext uri="{FF2B5EF4-FFF2-40B4-BE49-F238E27FC236}">
                <a16:creationId xmlns:a16="http://schemas.microsoft.com/office/drawing/2014/main" id="{0186B2A0-C834-804D-B5D9-4DA1238D7BEC}"/>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2273909" y="1317651"/>
            <a:ext cx="794191" cy="794191"/>
          </a:xfrm>
          <a:prstGeom prst="rect">
            <a:avLst/>
          </a:prstGeom>
        </p:spPr>
      </p:pic>
      <p:pic>
        <p:nvPicPr>
          <p:cNvPr id="6" name="Picture 5" descr="Visual graphic of the all records of visits layout">
            <a:extLst>
              <a:ext uri="{FF2B5EF4-FFF2-40B4-BE49-F238E27FC236}">
                <a16:creationId xmlns:a16="http://schemas.microsoft.com/office/drawing/2014/main" id="{4FAAE116-D384-436D-8505-006CCE9497C4}"/>
              </a:ext>
              <a:ext uri="{C183D7F6-B498-43B3-948B-1728B52AA6E4}">
                <adec:decorative xmlns:adec="http://schemas.microsoft.com/office/drawing/2017/decorative" val="0"/>
              </a:ext>
            </a:extLst>
          </p:cNvPr>
          <p:cNvPicPr>
            <a:picLocks noChangeAspect="1"/>
          </p:cNvPicPr>
          <p:nvPr/>
        </p:nvPicPr>
        <p:blipFill>
          <a:blip r:embed="rId10"/>
          <a:stretch>
            <a:fillRect/>
          </a:stretch>
        </p:blipFill>
        <p:spPr>
          <a:xfrm>
            <a:off x="4712358" y="1250238"/>
            <a:ext cx="4933074" cy="3418082"/>
          </a:xfrm>
          <a:prstGeom prst="rect">
            <a:avLst/>
          </a:prstGeom>
        </p:spPr>
      </p:pic>
      <p:sp>
        <p:nvSpPr>
          <p:cNvPr id="34" name="Rectangle 33">
            <a:extLst>
              <a:ext uri="{FF2B5EF4-FFF2-40B4-BE49-F238E27FC236}">
                <a16:creationId xmlns:a16="http://schemas.microsoft.com/office/drawing/2014/main" id="{FC548FE1-DB28-8544-8FE6-D41810639711}"/>
              </a:ext>
            </a:extLst>
          </p:cNvPr>
          <p:cNvSpPr/>
          <p:nvPr/>
        </p:nvSpPr>
        <p:spPr>
          <a:xfrm>
            <a:off x="6525142" y="4864670"/>
            <a:ext cx="2047355" cy="253916"/>
          </a:xfrm>
          <a:prstGeom prst="rect">
            <a:avLst/>
          </a:prstGeom>
        </p:spPr>
        <p:txBody>
          <a:bodyPr wrap="none">
            <a:spAutoFit/>
          </a:bodyPr>
          <a:lstStyle/>
          <a:p>
            <a:r>
              <a:rPr lang="en-GB" sz="105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Transform the way you work</a:t>
            </a:r>
            <a:endParaRPr lang="en-US" sz="105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3" name="Picture 2" descr="Decorative icon">
            <a:extLst>
              <a:ext uri="{FF2B5EF4-FFF2-40B4-BE49-F238E27FC236}">
                <a16:creationId xmlns:a16="http://schemas.microsoft.com/office/drawing/2014/main" id="{E1EE12B5-78B6-C743-A3CD-08240383719B}"/>
              </a:ext>
              <a:ext uri="{C183D7F6-B498-43B3-948B-1728B52AA6E4}">
                <adec:decorative xmlns:adec="http://schemas.microsoft.com/office/drawing/2017/decorative" val="0"/>
              </a:ext>
            </a:extLst>
          </p:cNvPr>
          <p:cNvPicPr>
            <a:picLocks noChangeAspect="1"/>
          </p:cNvPicPr>
          <p:nvPr/>
        </p:nvPicPr>
        <p:blipFill>
          <a:blip r:embed="rId11"/>
          <a:stretch>
            <a:fillRect/>
          </a:stretch>
        </p:blipFill>
        <p:spPr>
          <a:xfrm>
            <a:off x="3723848" y="1310990"/>
            <a:ext cx="797288" cy="797288"/>
          </a:xfrm>
          <a:prstGeom prst="rect">
            <a:avLst/>
          </a:prstGeom>
        </p:spPr>
      </p:pic>
      <p:pic>
        <p:nvPicPr>
          <p:cNvPr id="28" name="Picture 27" descr="Decorative icon">
            <a:extLst>
              <a:ext uri="{FF2B5EF4-FFF2-40B4-BE49-F238E27FC236}">
                <a16:creationId xmlns:a16="http://schemas.microsoft.com/office/drawing/2014/main" id="{FFD9A97D-8CD2-4D46-BB2B-CB4C0AFDB346}"/>
              </a:ext>
              <a:ext uri="{C183D7F6-B498-43B3-948B-1728B52AA6E4}">
                <adec:decorative xmlns:adec="http://schemas.microsoft.com/office/drawing/2017/decorative" val="0"/>
              </a:ext>
            </a:extLst>
          </p:cNvPr>
          <p:cNvPicPr>
            <a:picLocks noChangeAspect="1"/>
          </p:cNvPicPr>
          <p:nvPr/>
        </p:nvPicPr>
        <p:blipFill>
          <a:blip r:embed="rId12"/>
          <a:stretch>
            <a:fillRect/>
          </a:stretch>
        </p:blipFill>
        <p:spPr>
          <a:xfrm>
            <a:off x="6392419" y="510793"/>
            <a:ext cx="800288" cy="800288"/>
          </a:xfrm>
          <a:prstGeom prst="rect">
            <a:avLst/>
          </a:prstGeom>
        </p:spPr>
      </p:pic>
      <p:pic>
        <p:nvPicPr>
          <p:cNvPr id="10" name="Picture 9" descr="Decorative icon">
            <a:extLst>
              <a:ext uri="{FF2B5EF4-FFF2-40B4-BE49-F238E27FC236}">
                <a16:creationId xmlns:a16="http://schemas.microsoft.com/office/drawing/2014/main" id="{C5BE983C-E2C0-3245-93CD-E4A431BDE8FA}"/>
              </a:ext>
              <a:ext uri="{C183D7F6-B498-43B3-948B-1728B52AA6E4}">
                <adec:decorative xmlns:adec="http://schemas.microsoft.com/office/drawing/2017/decorative" val="0"/>
              </a:ext>
            </a:extLst>
          </p:cNvPr>
          <p:cNvPicPr>
            <a:picLocks noChangeAspect="1"/>
          </p:cNvPicPr>
          <p:nvPr/>
        </p:nvPicPr>
        <p:blipFill rotWithShape="1">
          <a:blip r:embed="rId13"/>
          <a:srcRect l="50000" b="61512"/>
          <a:stretch/>
        </p:blipFill>
        <p:spPr>
          <a:xfrm>
            <a:off x="3592130" y="2714047"/>
            <a:ext cx="1030530" cy="947366"/>
          </a:xfrm>
          <a:prstGeom prst="rect">
            <a:avLst/>
          </a:prstGeom>
        </p:spPr>
      </p:pic>
      <p:sp>
        <p:nvSpPr>
          <p:cNvPr id="21" name="Rectangle 20">
            <a:extLst>
              <a:ext uri="{FF2B5EF4-FFF2-40B4-BE49-F238E27FC236}">
                <a16:creationId xmlns:a16="http://schemas.microsoft.com/office/drawing/2014/main" id="{C510CBB9-C43A-584F-8C7C-2C8FFB269E8F}"/>
              </a:ext>
            </a:extLst>
          </p:cNvPr>
          <p:cNvSpPr/>
          <p:nvPr/>
        </p:nvSpPr>
        <p:spPr>
          <a:xfrm>
            <a:off x="478943" y="2121180"/>
            <a:ext cx="1391940" cy="369332"/>
          </a:xfrm>
          <a:prstGeom prst="rect">
            <a:avLst/>
          </a:prstGeom>
        </p:spPr>
        <p:txBody>
          <a:bodyPr wrap="square">
            <a:spAutoFit/>
          </a:bodyPr>
          <a:lstStyle/>
          <a:p>
            <a:pPr algn="ctr"/>
            <a:r>
              <a:rPr lang="en-US" sz="900" b="1">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rPr>
              <a:t>See same visit history and reports as LA</a:t>
            </a:r>
          </a:p>
        </p:txBody>
      </p:sp>
      <p:sp>
        <p:nvSpPr>
          <p:cNvPr id="23" name="Rectangle 22">
            <a:extLst>
              <a:ext uri="{FF2B5EF4-FFF2-40B4-BE49-F238E27FC236}">
                <a16:creationId xmlns:a16="http://schemas.microsoft.com/office/drawing/2014/main" id="{CE7451E8-FFE9-8644-9C2F-863A2E802EF7}"/>
              </a:ext>
            </a:extLst>
          </p:cNvPr>
          <p:cNvSpPr/>
          <p:nvPr/>
        </p:nvSpPr>
        <p:spPr>
          <a:xfrm>
            <a:off x="1839561" y="2130445"/>
            <a:ext cx="1614384" cy="507831"/>
          </a:xfrm>
          <a:prstGeom prst="rect">
            <a:avLst/>
          </a:prstGeom>
        </p:spPr>
        <p:txBody>
          <a:bodyPr wrap="square">
            <a:spAutoFit/>
          </a:bodyPr>
          <a:lstStyle/>
          <a:p>
            <a:pPr algn="ctr"/>
            <a:r>
              <a:rPr lang="en-US" sz="900" b="1">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rPr>
              <a:t>Schools can provide feedback as part of </a:t>
            </a:r>
          </a:p>
          <a:p>
            <a:pPr algn="ctr"/>
            <a:r>
              <a:rPr lang="en-US" sz="900" b="1">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rPr>
              <a:t>Q&amp;A process</a:t>
            </a:r>
          </a:p>
        </p:txBody>
      </p:sp>
      <p:sp>
        <p:nvSpPr>
          <p:cNvPr id="19" name="Rectangle 18">
            <a:extLst>
              <a:ext uri="{FF2B5EF4-FFF2-40B4-BE49-F238E27FC236}">
                <a16:creationId xmlns:a16="http://schemas.microsoft.com/office/drawing/2014/main" id="{9ECFE0B3-4A92-4244-921A-E00748BA6D1B}"/>
              </a:ext>
            </a:extLst>
          </p:cNvPr>
          <p:cNvSpPr/>
          <p:nvPr/>
        </p:nvSpPr>
        <p:spPr>
          <a:xfrm>
            <a:off x="3453946" y="2124298"/>
            <a:ext cx="1228049" cy="369332"/>
          </a:xfrm>
          <a:prstGeom prst="rect">
            <a:avLst/>
          </a:prstGeom>
        </p:spPr>
        <p:txBody>
          <a:bodyPr wrap="square">
            <a:spAutoFit/>
          </a:bodyPr>
          <a:lstStyle/>
          <a:p>
            <a:pPr algn="ctr"/>
            <a:r>
              <a:rPr lang="en-US" sz="900" b="1">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rPr>
              <a:t>Secure access from any location</a:t>
            </a:r>
          </a:p>
        </p:txBody>
      </p:sp>
      <p:sp>
        <p:nvSpPr>
          <p:cNvPr id="22" name="Rectangle 21">
            <a:extLst>
              <a:ext uri="{FF2B5EF4-FFF2-40B4-BE49-F238E27FC236}">
                <a16:creationId xmlns:a16="http://schemas.microsoft.com/office/drawing/2014/main" id="{2663D51D-E24E-1D46-818A-2563C4379CED}"/>
              </a:ext>
            </a:extLst>
          </p:cNvPr>
          <p:cNvSpPr/>
          <p:nvPr/>
        </p:nvSpPr>
        <p:spPr>
          <a:xfrm>
            <a:off x="3497686" y="3578875"/>
            <a:ext cx="1228049" cy="646331"/>
          </a:xfrm>
          <a:prstGeom prst="rect">
            <a:avLst/>
          </a:prstGeom>
        </p:spPr>
        <p:txBody>
          <a:bodyPr wrap="square">
            <a:spAutoFit/>
          </a:bodyPr>
          <a:lstStyle/>
          <a:p>
            <a:pPr algn="ctr"/>
            <a:r>
              <a:rPr lang="en-US" sz="900" b="1">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rPr>
              <a:t>Schools can choose who can access the visit reports</a:t>
            </a:r>
          </a:p>
        </p:txBody>
      </p:sp>
      <p:sp>
        <p:nvSpPr>
          <p:cNvPr id="24" name="Rectangle 23">
            <a:extLst>
              <a:ext uri="{FF2B5EF4-FFF2-40B4-BE49-F238E27FC236}">
                <a16:creationId xmlns:a16="http://schemas.microsoft.com/office/drawing/2014/main" id="{EC5CB0FD-6F23-D540-A216-E4B7A8A732AD}"/>
              </a:ext>
            </a:extLst>
          </p:cNvPr>
          <p:cNvSpPr/>
          <p:nvPr/>
        </p:nvSpPr>
        <p:spPr>
          <a:xfrm>
            <a:off x="1970067" y="3591563"/>
            <a:ext cx="1402681" cy="507831"/>
          </a:xfrm>
          <a:prstGeom prst="rect">
            <a:avLst/>
          </a:prstGeom>
        </p:spPr>
        <p:txBody>
          <a:bodyPr wrap="square">
            <a:spAutoFit/>
          </a:bodyPr>
          <a:lstStyle/>
          <a:p>
            <a:pPr algn="ctr"/>
            <a:r>
              <a:rPr lang="en-US" sz="900" b="1">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rPr>
              <a:t>Email alerts when reports are completed</a:t>
            </a:r>
          </a:p>
        </p:txBody>
      </p:sp>
      <p:sp>
        <p:nvSpPr>
          <p:cNvPr id="25" name="Rectangle 24">
            <a:extLst>
              <a:ext uri="{FF2B5EF4-FFF2-40B4-BE49-F238E27FC236}">
                <a16:creationId xmlns:a16="http://schemas.microsoft.com/office/drawing/2014/main" id="{1A1A70B7-8A41-3B4B-8A96-EE4D5896A6B2}"/>
              </a:ext>
            </a:extLst>
          </p:cNvPr>
          <p:cNvSpPr/>
          <p:nvPr/>
        </p:nvSpPr>
        <p:spPr>
          <a:xfrm>
            <a:off x="676762" y="3593783"/>
            <a:ext cx="1120919" cy="369332"/>
          </a:xfrm>
          <a:prstGeom prst="rect">
            <a:avLst/>
          </a:prstGeom>
        </p:spPr>
        <p:txBody>
          <a:bodyPr wrap="square">
            <a:spAutoFit/>
          </a:bodyPr>
          <a:lstStyle/>
          <a:p>
            <a:pPr algn="ctr"/>
            <a:r>
              <a:rPr lang="en-US" sz="900" b="1">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rPr>
              <a:t>Weekly email digest</a:t>
            </a:r>
          </a:p>
        </p:txBody>
      </p:sp>
    </p:spTree>
    <p:extLst>
      <p:ext uri="{BB962C8B-B14F-4D97-AF65-F5344CB8AC3E}">
        <p14:creationId xmlns:p14="http://schemas.microsoft.com/office/powerpoint/2010/main" val="311571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53BDF4AC-6AAF-C9AD-A317-DFA895AA7EDA}"/>
              </a:ext>
            </a:extLst>
          </p:cNvPr>
          <p:cNvSpPr>
            <a:spLocks noGrp="1"/>
          </p:cNvSpPr>
          <p:nvPr>
            <p:ph type="title"/>
          </p:nvPr>
        </p:nvSpPr>
        <p:spPr>
          <a:xfrm>
            <a:off x="107504" y="123478"/>
            <a:ext cx="8229600" cy="432048"/>
          </a:xfrm>
        </p:spPr>
        <p:txBody>
          <a:bodyPr>
            <a:normAutofit fontScale="90000"/>
          </a:bodyPr>
          <a:lstStyle/>
          <a:p>
            <a:r>
              <a:rPr lang="en-GB"/>
              <a:t>Perspective - School Census and Data Quality </a:t>
            </a:r>
          </a:p>
        </p:txBody>
      </p:sp>
      <p:sp>
        <p:nvSpPr>
          <p:cNvPr id="6" name="Content Placeholder 8">
            <a:extLst>
              <a:ext uri="{FF2B5EF4-FFF2-40B4-BE49-F238E27FC236}">
                <a16:creationId xmlns:a16="http://schemas.microsoft.com/office/drawing/2014/main" id="{760C3D8F-C5ED-2A64-E49B-B7A649BA860F}"/>
              </a:ext>
            </a:extLst>
          </p:cNvPr>
          <p:cNvSpPr>
            <a:spLocks noGrp="1"/>
          </p:cNvSpPr>
          <p:nvPr>
            <p:ph idx="1"/>
          </p:nvPr>
        </p:nvSpPr>
        <p:spPr>
          <a:xfrm>
            <a:off x="107504" y="699542"/>
            <a:ext cx="8856435" cy="3528392"/>
          </a:xfrm>
        </p:spPr>
        <p:txBody>
          <a:bodyPr>
            <a:normAutofit/>
          </a:bodyPr>
          <a:lstStyle/>
          <a:p>
            <a:pPr marL="0" indent="0" algn="l">
              <a:buNone/>
            </a:pPr>
            <a:r>
              <a:rPr lang="en-GB" sz="1600">
                <a:solidFill>
                  <a:srgbClr val="000000"/>
                </a:solidFill>
                <a:latin typeface="Arial" panose="020B0604020202020204" pitchFamily="34" charset="0"/>
                <a:cs typeface="Arial" panose="020B0604020202020204" pitchFamily="34" charset="0"/>
              </a:rPr>
              <a:t>Within LA documents section, folders ‘Census’ and ‘Data Validation’ will be where your school's reports/data will be posted, this includes:</a:t>
            </a:r>
          </a:p>
          <a:p>
            <a:pPr marL="0" indent="0" algn="l">
              <a:buNone/>
            </a:pPr>
            <a:endParaRPr lang="en-GB" sz="1000">
              <a:solidFill>
                <a:srgbClr val="000000"/>
              </a:solidFill>
              <a:latin typeface="Arial" panose="020B0604020202020204" pitchFamily="34" charset="0"/>
              <a:cs typeface="Arial" panose="020B0604020202020204" pitchFamily="34" charset="0"/>
            </a:endParaRPr>
          </a:p>
          <a:p>
            <a:pPr lvl="4">
              <a:buFont typeface="Wingdings" panose="05000000000000000000" pitchFamily="2" charset="2"/>
              <a:buChar char="§"/>
            </a:pPr>
            <a:r>
              <a:rPr lang="en-GB">
                <a:solidFill>
                  <a:srgbClr val="000000"/>
                </a:solidFill>
                <a:latin typeface="Arial" panose="020B0604020202020204" pitchFamily="34" charset="0"/>
                <a:cs typeface="Arial" panose="020B0604020202020204" pitchFamily="34" charset="0"/>
              </a:rPr>
              <a:t>School Census Letter which includes DfE guidance</a:t>
            </a:r>
          </a:p>
          <a:p>
            <a:pPr lvl="4">
              <a:buFont typeface="Wingdings" panose="05000000000000000000" pitchFamily="2" charset="2"/>
              <a:buChar char="§"/>
            </a:pPr>
            <a:r>
              <a:rPr lang="en-GB">
                <a:solidFill>
                  <a:srgbClr val="000000"/>
                </a:solidFill>
                <a:latin typeface="Arial" panose="020B0604020202020204" pitchFamily="34" charset="0"/>
                <a:cs typeface="Arial" panose="020B0604020202020204" pitchFamily="34" charset="0"/>
              </a:rPr>
              <a:t>School Census Errors reports</a:t>
            </a:r>
          </a:p>
          <a:p>
            <a:pPr lvl="4">
              <a:buFont typeface="Wingdings" panose="05000000000000000000" pitchFamily="2" charset="2"/>
              <a:buChar char="§"/>
            </a:pPr>
            <a:r>
              <a:rPr lang="en-GB">
                <a:solidFill>
                  <a:srgbClr val="000000"/>
                </a:solidFill>
                <a:latin typeface="Arial" panose="020B0604020202020204" pitchFamily="34" charset="0"/>
                <a:cs typeface="Arial" panose="020B0604020202020204" pitchFamily="34" charset="0"/>
              </a:rPr>
              <a:t>Data quality Error reports (i.e. Addresses, dates of birth or UPNs)</a:t>
            </a:r>
          </a:p>
          <a:p>
            <a:pPr marL="0" indent="0" algn="l">
              <a:buNone/>
            </a:pPr>
            <a:endParaRPr lang="en-GB" sz="1600">
              <a:solidFill>
                <a:srgbClr val="000000"/>
              </a:solidFill>
              <a:latin typeface="Arial" panose="020B0604020202020204" pitchFamily="34" charset="0"/>
              <a:cs typeface="Arial" panose="020B0604020202020204" pitchFamily="34" charset="0"/>
            </a:endParaRPr>
          </a:p>
          <a:p>
            <a:pPr marL="0" indent="0" algn="l">
              <a:buNone/>
            </a:pPr>
            <a:r>
              <a:rPr lang="en-GB" sz="1600">
                <a:solidFill>
                  <a:srgbClr val="000000"/>
                </a:solidFill>
                <a:latin typeface="Arial" panose="020B0604020202020204" pitchFamily="34" charset="0"/>
                <a:cs typeface="Arial" panose="020B0604020202020204" pitchFamily="34" charset="0"/>
              </a:rPr>
              <a:t>Currently, School Census team working on Autumn School Census and will be uploading reports, please review and respond to the team.</a:t>
            </a:r>
          </a:p>
          <a:p>
            <a:pPr marL="0" indent="0" algn="l">
              <a:buNone/>
            </a:pPr>
            <a:endParaRPr lang="en-GB" sz="1600">
              <a:solidFill>
                <a:srgbClr val="000000"/>
              </a:solidFill>
              <a:latin typeface="Arial" panose="020B0604020202020204" pitchFamily="34" charset="0"/>
              <a:cs typeface="Arial" panose="020B0604020202020204" pitchFamily="34" charset="0"/>
            </a:endParaRPr>
          </a:p>
          <a:p>
            <a:pPr marL="0" indent="0">
              <a:buNone/>
            </a:pPr>
            <a:r>
              <a:rPr lang="en-GB" sz="1600">
                <a:solidFill>
                  <a:srgbClr val="000000"/>
                </a:solidFill>
                <a:latin typeface="Arial" panose="020B0604020202020204" pitchFamily="34" charset="0"/>
                <a:cs typeface="Arial" panose="020B0604020202020204" pitchFamily="34" charset="0"/>
              </a:rPr>
              <a:t>Any queries regarding School Census data or Data Validations reports e-mail </a:t>
            </a:r>
            <a:r>
              <a:rPr lang="en-GB" sz="1600">
                <a:solidFill>
                  <a:srgbClr val="000000"/>
                </a:solidFill>
                <a:latin typeface="Arial" panose="020B0604020202020204" pitchFamily="34" charset="0"/>
                <a:cs typeface="Arial" panose="020B0604020202020204" pitchFamily="34" charset="0"/>
                <a:hlinkClick r:id="rId3"/>
              </a:rPr>
              <a:t>SchoolCensus@birmingham.gov.uk</a:t>
            </a:r>
            <a:endParaRPr lang="en-GB" sz="1600">
              <a:solidFill>
                <a:srgbClr val="000000"/>
              </a:solidFill>
              <a:latin typeface="Arial" panose="020B0604020202020204" pitchFamily="34" charset="0"/>
              <a:cs typeface="Arial" panose="020B0604020202020204" pitchFamily="34" charset="0"/>
            </a:endParaRPr>
          </a:p>
          <a:p>
            <a:pPr marL="0" indent="0" algn="l">
              <a:buNone/>
            </a:pPr>
            <a:endParaRPr lang="en-GB" sz="1600">
              <a:solidFill>
                <a:srgbClr val="000000"/>
              </a:solidFill>
              <a:latin typeface="Arial" panose="020B0604020202020204" pitchFamily="34" charset="0"/>
              <a:cs typeface="Arial" panose="020B0604020202020204" pitchFamily="34" charset="0"/>
            </a:endParaRPr>
          </a:p>
          <a:p>
            <a:pPr marL="0" indent="0" algn="l">
              <a:buNone/>
            </a:pPr>
            <a:endParaRPr lang="en-GB" sz="1600">
              <a:solidFill>
                <a:srgbClr val="000000"/>
              </a:solidFill>
              <a:latin typeface="Arial" panose="020B0604020202020204" pitchFamily="34" charset="0"/>
              <a:cs typeface="Arial" panose="020B0604020202020204" pitchFamily="34" charset="0"/>
            </a:endParaRPr>
          </a:p>
          <a:p>
            <a:pPr marL="0" indent="0" algn="l">
              <a:buNone/>
            </a:pPr>
            <a:endParaRPr lang="en-GB" sz="1600">
              <a:solidFill>
                <a:srgbClr val="000000"/>
              </a:solidFill>
              <a:latin typeface="Arial" panose="020B0604020202020204" pitchFamily="34" charset="0"/>
              <a:cs typeface="Arial" panose="020B0604020202020204" pitchFamily="34" charset="0"/>
            </a:endParaRPr>
          </a:p>
          <a:p>
            <a:pPr marL="0" indent="0" algn="l">
              <a:buNone/>
            </a:pPr>
            <a:endParaRPr lang="en-GB" sz="1600">
              <a:solidFill>
                <a:srgbClr val="000000"/>
              </a:solidFill>
              <a:latin typeface="Arial" panose="020B0604020202020204" pitchFamily="34" charset="0"/>
              <a:cs typeface="Arial" panose="020B0604020202020204" pitchFamily="34" charset="0"/>
            </a:endParaRPr>
          </a:p>
          <a:p>
            <a:pPr marL="0" indent="0" algn="l">
              <a:buNone/>
            </a:pPr>
            <a:endParaRPr lang="en-GB" sz="16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77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C018A90E-150C-51EB-6970-AF3AF3167ACB}"/>
              </a:ext>
              <a:ext uri="{C183D7F6-B498-43B3-948B-1728B52AA6E4}">
                <adec:decorative xmlns:adec="http://schemas.microsoft.com/office/drawing/2017/decorative" val="1"/>
              </a:ext>
            </a:extLst>
          </p:cNvPr>
          <p:cNvSpPr txBox="1">
            <a:spLocks/>
          </p:cNvSpPr>
          <p:nvPr/>
        </p:nvSpPr>
        <p:spPr>
          <a:xfrm>
            <a:off x="107504" y="123478"/>
            <a:ext cx="8229600" cy="432048"/>
          </a:xfrm>
          <a:prstGeom prst="rect">
            <a:avLst/>
          </a:prstGeom>
        </p:spPr>
        <p:txBody>
          <a:bodyPr vert="horz" lIns="77925" tIns="38963" rIns="77925" bIns="38963" rtlCol="0" anchor="ctr">
            <a:normAutofit fontScale="97500"/>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endParaRPr lang="en-GB" dirty="0"/>
          </a:p>
        </p:txBody>
      </p:sp>
      <p:sp>
        <p:nvSpPr>
          <p:cNvPr id="7" name="Content Placeholder 8">
            <a:extLst>
              <a:ext uri="{FF2B5EF4-FFF2-40B4-BE49-F238E27FC236}">
                <a16:creationId xmlns:a16="http://schemas.microsoft.com/office/drawing/2014/main" id="{31078630-CA70-2CF0-43C6-CCEF1B3DE2A3}"/>
              </a:ext>
            </a:extLst>
          </p:cNvPr>
          <p:cNvSpPr>
            <a:spLocks noGrp="1"/>
          </p:cNvSpPr>
          <p:nvPr>
            <p:ph idx="1"/>
          </p:nvPr>
        </p:nvSpPr>
        <p:spPr>
          <a:xfrm>
            <a:off x="179512" y="699542"/>
            <a:ext cx="8640960" cy="3528392"/>
          </a:xfrm>
        </p:spPr>
        <p:txBody>
          <a:bodyPr vert="horz" lIns="77925" tIns="38963" rIns="77925" bIns="38963" rtlCol="0" anchor="t">
            <a:normAutofit lnSpcReduction="10000"/>
          </a:bodyPr>
          <a:lstStyle/>
          <a:p>
            <a:pPr marL="0" indent="0" algn="l">
              <a:buNone/>
            </a:pPr>
            <a:r>
              <a:rPr lang="en-GB" sz="1600" dirty="0">
                <a:solidFill>
                  <a:srgbClr val="000000"/>
                </a:solidFill>
                <a:latin typeface="Arial"/>
                <a:cs typeface="Arial"/>
              </a:rPr>
              <a:t>Within LA documents section, folders for each key stage is where your school will be sent reports/data to be checked, this will include:</a:t>
            </a:r>
          </a:p>
          <a:p>
            <a:pPr marL="0" indent="0" algn="l">
              <a:buNone/>
            </a:pPr>
            <a:endParaRPr lang="en-GB" sz="1000" dirty="0">
              <a:solidFill>
                <a:srgbClr val="000000"/>
              </a:solidFill>
              <a:latin typeface="Arial" panose="020B0604020202020204" pitchFamily="34" charset="0"/>
              <a:cs typeface="Arial" panose="020B0604020202020204" pitchFamily="34" charset="0"/>
            </a:endParaRPr>
          </a:p>
          <a:p>
            <a:pPr marL="1753235" lvl="4" indent="-194310">
              <a:buFont typeface="Wingdings" panose="05000000000000000000" pitchFamily="2" charset="2"/>
              <a:buChar char="§"/>
            </a:pPr>
            <a:r>
              <a:rPr lang="en-GB" dirty="0">
                <a:solidFill>
                  <a:srgbClr val="000000"/>
                </a:solidFill>
                <a:latin typeface="Arial"/>
                <a:cs typeface="Arial"/>
              </a:rPr>
              <a:t>EYFS, Phonics and optional KS1 summaries and pupil lists (important to be checked for statutory collections)</a:t>
            </a:r>
          </a:p>
          <a:p>
            <a:pPr marL="1753235" lvl="4" indent="-194310">
              <a:buFont typeface="Wingdings" panose="05000000000000000000" pitchFamily="2" charset="2"/>
              <a:buChar char="§"/>
            </a:pPr>
            <a:r>
              <a:rPr lang="en-GB" dirty="0">
                <a:solidFill>
                  <a:srgbClr val="000000"/>
                </a:solidFill>
                <a:latin typeface="Arial"/>
                <a:cs typeface="Arial"/>
              </a:rPr>
              <a:t>Summary Attainment reports</a:t>
            </a:r>
          </a:p>
          <a:p>
            <a:pPr marL="1753235" lvl="4" indent="-194310">
              <a:buFont typeface="Wingdings" panose="05000000000000000000" pitchFamily="2" charset="2"/>
              <a:buChar char="§"/>
            </a:pPr>
            <a:r>
              <a:rPr lang="en-GB" dirty="0">
                <a:solidFill>
                  <a:srgbClr val="000000"/>
                </a:solidFill>
                <a:latin typeface="Arial"/>
                <a:cs typeface="Arial"/>
              </a:rPr>
              <a:t>Absence and Exclusion summaries</a:t>
            </a:r>
          </a:p>
          <a:p>
            <a:pPr marL="1753235" lvl="4" indent="-194310">
              <a:buFont typeface="Wingdings" panose="05000000000000000000" pitchFamily="2" charset="2"/>
              <a:buChar char="§"/>
            </a:pPr>
            <a:r>
              <a:rPr lang="en-GB" dirty="0">
                <a:solidFill>
                  <a:srgbClr val="000000"/>
                </a:solidFill>
                <a:latin typeface="Arial"/>
                <a:cs typeface="Arial"/>
              </a:rPr>
              <a:t>Pupil Premium Listings</a:t>
            </a:r>
          </a:p>
          <a:p>
            <a:pPr marL="1558290" lvl="4" indent="0">
              <a:buNone/>
            </a:pPr>
            <a:endParaRPr lang="en-GB" dirty="0">
              <a:solidFill>
                <a:srgbClr val="000000"/>
              </a:solidFill>
              <a:latin typeface="Arial" panose="020B0604020202020204" pitchFamily="34" charset="0"/>
              <a:cs typeface="Arial" panose="020B0604020202020204" pitchFamily="34" charset="0"/>
            </a:endParaRPr>
          </a:p>
          <a:p>
            <a:pPr marL="0" indent="0" algn="l">
              <a:buNone/>
            </a:pPr>
            <a:r>
              <a:rPr lang="en-GB" sz="1600" dirty="0">
                <a:solidFill>
                  <a:srgbClr val="000000"/>
                </a:solidFill>
                <a:latin typeface="Arial"/>
                <a:cs typeface="Arial"/>
              </a:rPr>
              <a:t>Current updates for Primary schools include a summary dashboard and detailed performance report.  Note, reports can change and read Perspective news bulletins. </a:t>
            </a:r>
          </a:p>
          <a:p>
            <a:pPr marL="0" indent="0" algn="l">
              <a:buNone/>
            </a:pPr>
            <a:endParaRPr lang="en-GB" sz="1600" dirty="0">
              <a:solidFill>
                <a:srgbClr val="000000"/>
              </a:solidFill>
              <a:latin typeface="Arial" panose="020B0604020202020204" pitchFamily="34" charset="0"/>
              <a:cs typeface="Arial" panose="020B0604020202020204" pitchFamily="34" charset="0"/>
            </a:endParaRPr>
          </a:p>
          <a:p>
            <a:pPr marL="0" indent="0">
              <a:buNone/>
            </a:pPr>
            <a:r>
              <a:rPr lang="en-GB" sz="1600" dirty="0">
                <a:solidFill>
                  <a:srgbClr val="000000"/>
                </a:solidFill>
                <a:latin typeface="Arial"/>
                <a:cs typeface="Arial"/>
              </a:rPr>
              <a:t>Any queries regarding access, attainment data or reports e-mail </a:t>
            </a:r>
            <a:r>
              <a:rPr lang="en-GB" sz="1600" dirty="0">
                <a:solidFill>
                  <a:srgbClr val="000000"/>
                </a:solidFill>
                <a:latin typeface="Arial"/>
                <a:cs typeface="Arial"/>
                <a:hlinkClick r:id="rId3"/>
              </a:rPr>
              <a:t>educationdata@birmingham.gov.uk</a:t>
            </a:r>
            <a:endParaRPr lang="en-GB" sz="1600" dirty="0">
              <a:solidFill>
                <a:srgbClr val="000000"/>
              </a:solidFill>
              <a:latin typeface="Arial"/>
              <a:cs typeface="Arial"/>
            </a:endParaRPr>
          </a:p>
          <a:p>
            <a:pPr marL="0" indent="0" algn="ctr">
              <a:buNone/>
            </a:pPr>
            <a:endParaRPr lang="en-GB" sz="1600" dirty="0">
              <a:solidFill>
                <a:srgbClr val="000000"/>
              </a:solidFill>
              <a:latin typeface="Arial" panose="020B0604020202020204" pitchFamily="34" charset="0"/>
              <a:cs typeface="Arial" panose="020B0604020202020204" pitchFamily="34" charset="0"/>
            </a:endParaRPr>
          </a:p>
          <a:p>
            <a:pPr marL="0" indent="0" algn="l">
              <a:buNone/>
            </a:pPr>
            <a:endParaRPr lang="en-GB" sz="1600" dirty="0">
              <a:solidFill>
                <a:srgbClr val="000000"/>
              </a:solidFill>
              <a:latin typeface="Arial" panose="020B0604020202020204" pitchFamily="34" charset="0"/>
              <a:cs typeface="Arial" panose="020B0604020202020204" pitchFamily="34" charset="0"/>
            </a:endParaRPr>
          </a:p>
          <a:p>
            <a:pPr marL="0" indent="0" algn="l">
              <a:buNone/>
            </a:pPr>
            <a:endParaRPr lang="en-GB" sz="1600" dirty="0">
              <a:solidFill>
                <a:srgbClr val="000000"/>
              </a:solidFill>
              <a:latin typeface="Arial" panose="020B0604020202020204" pitchFamily="34" charset="0"/>
              <a:cs typeface="Arial" panose="020B0604020202020204" pitchFamily="34" charset="0"/>
            </a:endParaRPr>
          </a:p>
          <a:p>
            <a:pPr marL="0" indent="0" algn="l">
              <a:buNone/>
            </a:pPr>
            <a:endParaRPr lang="en-GB" sz="1600" dirty="0">
              <a:solidFill>
                <a:srgbClr val="000000"/>
              </a:solidFill>
              <a:latin typeface="Arial" panose="020B0604020202020204" pitchFamily="34" charset="0"/>
              <a:cs typeface="Arial" panose="020B0604020202020204" pitchFamily="34" charset="0"/>
            </a:endParaRPr>
          </a:p>
          <a:p>
            <a:pPr marL="0" indent="0" algn="l">
              <a:buNone/>
            </a:pPr>
            <a:endParaRPr lang="en-GB" sz="1600" dirty="0">
              <a:solidFill>
                <a:srgbClr val="000000"/>
              </a:solidFill>
              <a:latin typeface="Arial" panose="020B0604020202020204" pitchFamily="34" charset="0"/>
              <a:cs typeface="Arial" panose="020B0604020202020204" pitchFamily="34" charset="0"/>
            </a:endParaRPr>
          </a:p>
          <a:p>
            <a:pPr marL="0" indent="0" algn="l">
              <a:buNone/>
            </a:pPr>
            <a:endParaRPr lang="en-GB" sz="1600" dirty="0">
              <a:solidFill>
                <a:srgbClr val="00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6B0CCA4-BF9A-228F-B2DE-000F98F3F4E4}"/>
              </a:ext>
            </a:extLst>
          </p:cNvPr>
          <p:cNvSpPr>
            <a:spLocks noGrp="1"/>
          </p:cNvSpPr>
          <p:nvPr>
            <p:ph type="title"/>
          </p:nvPr>
        </p:nvSpPr>
        <p:spPr>
          <a:xfrm>
            <a:off x="457200" y="0"/>
            <a:ext cx="8229600" cy="745592"/>
          </a:xfrm>
        </p:spPr>
        <p:txBody>
          <a:bodyPr/>
          <a:lstStyle/>
          <a:p>
            <a:r>
              <a:rPr lang="en-GB" dirty="0"/>
              <a:t>Perspective - Attainment</a:t>
            </a:r>
          </a:p>
        </p:txBody>
      </p:sp>
    </p:spTree>
    <p:extLst>
      <p:ext uri="{BB962C8B-B14F-4D97-AF65-F5344CB8AC3E}">
        <p14:creationId xmlns:p14="http://schemas.microsoft.com/office/powerpoint/2010/main" val="153789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2F78-5632-BCD3-2A23-1C19DEBC8D87}"/>
              </a:ext>
            </a:extLst>
          </p:cNvPr>
          <p:cNvSpPr>
            <a:spLocks noGrp="1"/>
          </p:cNvSpPr>
          <p:nvPr>
            <p:ph type="title"/>
          </p:nvPr>
        </p:nvSpPr>
        <p:spPr/>
        <p:txBody>
          <a:bodyPr/>
          <a:lstStyle/>
          <a:p>
            <a:r>
              <a:rPr lang="en-GB"/>
              <a:t>School User Protocol</a:t>
            </a:r>
          </a:p>
        </p:txBody>
      </p:sp>
      <p:sp>
        <p:nvSpPr>
          <p:cNvPr id="3" name="Content Placeholder 2">
            <a:extLst>
              <a:ext uri="{FF2B5EF4-FFF2-40B4-BE49-F238E27FC236}">
                <a16:creationId xmlns:a16="http://schemas.microsoft.com/office/drawing/2014/main" id="{CE5A7800-A602-0645-C50D-58A9B6A39AF9}"/>
              </a:ext>
            </a:extLst>
          </p:cNvPr>
          <p:cNvSpPr>
            <a:spLocks noGrp="1"/>
          </p:cNvSpPr>
          <p:nvPr>
            <p:ph idx="1"/>
          </p:nvPr>
        </p:nvSpPr>
        <p:spPr>
          <a:xfrm>
            <a:off x="323528" y="730714"/>
            <a:ext cx="8229600" cy="3682072"/>
          </a:xfrm>
        </p:spPr>
        <p:txBody>
          <a:bodyPr>
            <a:noAutofit/>
          </a:bodyPr>
          <a:lstStyle/>
          <a:p>
            <a:pPr>
              <a:lnSpc>
                <a:spcPct val="107000"/>
              </a:lnSpc>
              <a:spcAft>
                <a:spcPts val="800"/>
              </a:spcAft>
              <a:tabLst>
                <a:tab pos="457200" algn="l"/>
              </a:tabLst>
            </a:pPr>
            <a:r>
              <a:rPr lang="en-GB" sz="1800" kern="100">
                <a:latin typeface="Aptos" panose="020B0004020202020204" pitchFamily="34" charset="0"/>
                <a:ea typeface="Aptos" panose="020B0004020202020204" pitchFamily="34" charset="0"/>
                <a:cs typeface="Times New Roman" panose="02020603050405020304" pitchFamily="18" charset="0"/>
              </a:rPr>
              <a:t>A guidance and instruction document for schools, college and maintained nursery schools.</a:t>
            </a:r>
          </a:p>
          <a:p>
            <a:pPr>
              <a:lnSpc>
                <a:spcPct val="107000"/>
              </a:lnSpc>
              <a:spcAft>
                <a:spcPts val="800"/>
              </a:spcAft>
              <a:tabLst>
                <a:tab pos="457200" algn="l"/>
              </a:tabLst>
            </a:pPr>
            <a:r>
              <a:rPr lang="en-GB" sz="1800" kern="100">
                <a:latin typeface="Aptos" panose="020B0004020202020204" pitchFamily="34" charset="0"/>
                <a:ea typeface="Aptos" panose="020B0004020202020204" pitchFamily="34" charset="0"/>
                <a:cs typeface="Times New Roman" panose="02020603050405020304" pitchFamily="18" charset="0"/>
              </a:rPr>
              <a:t> It set out key protocols around s</a:t>
            </a:r>
            <a:r>
              <a:rPr lang="en-GB" sz="1800" kern="100">
                <a:effectLst/>
                <a:latin typeface="Aptos" panose="020B0004020202020204" pitchFamily="34" charset="0"/>
                <a:ea typeface="Aptos" panose="020B0004020202020204" pitchFamily="34" charset="0"/>
                <a:cs typeface="Times New Roman" panose="02020603050405020304" pitchFamily="18" charset="0"/>
              </a:rPr>
              <a:t>ystem access and </a:t>
            </a:r>
            <a:r>
              <a:rPr lang="en-GB" sz="1800" kern="100">
                <a:latin typeface="Aptos" panose="020B0004020202020204" pitchFamily="34" charset="0"/>
                <a:ea typeface="Aptos" panose="020B0004020202020204" pitchFamily="34" charset="0"/>
                <a:cs typeface="Times New Roman" panose="02020603050405020304" pitchFamily="18" charset="0"/>
              </a:rPr>
              <a:t>security, quality assurance, data sharing and reporting, compliance monitoring and incident management.</a:t>
            </a:r>
          </a:p>
          <a:p>
            <a:pPr>
              <a:lnSpc>
                <a:spcPct val="107000"/>
              </a:lnSpc>
              <a:spcAft>
                <a:spcPts val="800"/>
              </a:spcAft>
              <a:tabLst>
                <a:tab pos="457200" algn="l"/>
              </a:tabLst>
            </a:pPr>
            <a:r>
              <a:rPr lang="en-GB" sz="1800" kern="100">
                <a:latin typeface="Aptos" panose="020B0004020202020204" pitchFamily="34" charset="0"/>
                <a:ea typeface="Aptos" panose="020B0004020202020204" pitchFamily="34" charset="0"/>
                <a:cs typeface="Times New Roman" panose="02020603050405020304" pitchFamily="18" charset="0"/>
              </a:rPr>
              <a:t>It sets out how services within the directorate will be using the system with schools, colleges and our maintained nursery schools. </a:t>
            </a:r>
            <a:r>
              <a:rPr lang="en-GB" sz="1800" kern="100">
                <a:effectLst/>
                <a:latin typeface="Aptos" panose="020B0004020202020204" pitchFamily="34" charset="0"/>
                <a:ea typeface="Aptos" panose="020B0004020202020204" pitchFamily="34" charset="0"/>
                <a:cs typeface="Times New Roman" panose="02020603050405020304" pitchFamily="18" charset="0"/>
              </a:rPr>
              <a:t>How the children and families directorate will record in pendulum.</a:t>
            </a:r>
          </a:p>
          <a:p>
            <a:pPr>
              <a:lnSpc>
                <a:spcPct val="107000"/>
              </a:lnSpc>
              <a:spcAft>
                <a:spcPts val="800"/>
              </a:spcAft>
              <a:tabLst>
                <a:tab pos="457200" algn="l"/>
              </a:tabLst>
            </a:pPr>
            <a:r>
              <a:rPr lang="en-GB" sz="1800" kern="100">
                <a:latin typeface="Aptos" panose="020B0004020202020204" pitchFamily="34" charset="0"/>
                <a:ea typeface="Aptos" panose="020B0004020202020204" pitchFamily="34" charset="0"/>
                <a:cs typeface="Times New Roman" panose="02020603050405020304" pitchFamily="18" charset="0"/>
              </a:rPr>
              <a:t>It has support information for school users including account and user set up, actions and workflow,  as well as training, support and key c</a:t>
            </a:r>
            <a:r>
              <a:rPr lang="en-GB" sz="1800" kern="100">
                <a:effectLst/>
                <a:latin typeface="Aptos" panose="020B0004020202020204" pitchFamily="34" charset="0"/>
                <a:ea typeface="Aptos" panose="020B0004020202020204" pitchFamily="34" charset="0"/>
                <a:cs typeface="Times New Roman" panose="02020603050405020304" pitchFamily="18" charset="0"/>
              </a:rPr>
              <a:t>ontact information</a:t>
            </a:r>
          </a:p>
          <a:p>
            <a:pPr marL="342900" lvl="0" indent="-342900">
              <a:lnSpc>
                <a:spcPct val="107000"/>
              </a:lnSpc>
              <a:spcAft>
                <a:spcPts val="800"/>
              </a:spcAft>
              <a:buFont typeface="Wingdings" panose="05000000000000000000" pitchFamily="2" charset="2"/>
              <a:buChar char=""/>
              <a:tabLst>
                <a:tab pos="457200" algn="l"/>
              </a:tabLst>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4179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074E-0325-A6DF-FB7A-249BC8C6DEB3}"/>
              </a:ext>
            </a:extLst>
          </p:cNvPr>
          <p:cNvSpPr>
            <a:spLocks noGrp="1"/>
          </p:cNvSpPr>
          <p:nvPr>
            <p:ph type="title"/>
          </p:nvPr>
        </p:nvSpPr>
        <p:spPr>
          <a:xfrm>
            <a:off x="457200" y="205978"/>
            <a:ext cx="8229600" cy="205532"/>
          </a:xfrm>
        </p:spPr>
        <p:txBody>
          <a:bodyPr>
            <a:normAutofit fontScale="90000"/>
          </a:bodyPr>
          <a:lstStyle/>
          <a:p>
            <a:r>
              <a:rPr lang="en-GB" sz="1800">
                <a:effectLst/>
                <a:latin typeface="Arial" panose="020B0604020202020204" pitchFamily="34" charset="0"/>
                <a:ea typeface="Calibri" panose="020F0502020204030204" pitchFamily="34" charset="0"/>
                <a:cs typeface="Arial" panose="020B0604020202020204" pitchFamily="34" charset="0"/>
              </a:rPr>
              <a:t>Children and Families Directorate - Planned Service Onboarding </a:t>
            </a:r>
            <a:endParaRPr lang="en-GB"/>
          </a:p>
        </p:txBody>
      </p:sp>
      <p:graphicFrame>
        <p:nvGraphicFramePr>
          <p:cNvPr id="4" name="Content Placeholder 3" descr="A table of the planned dates for service onboarding">
            <a:extLst>
              <a:ext uri="{FF2B5EF4-FFF2-40B4-BE49-F238E27FC236}">
                <a16:creationId xmlns:a16="http://schemas.microsoft.com/office/drawing/2014/main" id="{EA2E5152-6FA0-200E-14B0-6DD0E24FD1B3}"/>
              </a:ext>
            </a:extLst>
          </p:cNvPr>
          <p:cNvGraphicFramePr>
            <a:graphicFrameLocks noGrp="1"/>
          </p:cNvGraphicFramePr>
          <p:nvPr>
            <p:ph idx="1"/>
            <p:extLst>
              <p:ext uri="{D42A27DB-BD31-4B8C-83A1-F6EECF244321}">
                <p14:modId xmlns:p14="http://schemas.microsoft.com/office/powerpoint/2010/main" val="2311770397"/>
              </p:ext>
            </p:extLst>
          </p:nvPr>
        </p:nvGraphicFramePr>
        <p:xfrm>
          <a:off x="539552" y="723058"/>
          <a:ext cx="7776864" cy="3839006"/>
        </p:xfrm>
        <a:graphic>
          <a:graphicData uri="http://schemas.openxmlformats.org/drawingml/2006/table">
            <a:tbl>
              <a:tblPr firstRow="1" firstCol="1">
                <a:tableStyleId>{7DF18680-E054-41AD-8BC1-D1AEF772440D}</a:tableStyleId>
              </a:tblPr>
              <a:tblGrid>
                <a:gridCol w="216024">
                  <a:extLst>
                    <a:ext uri="{9D8B030D-6E8A-4147-A177-3AD203B41FA5}">
                      <a16:colId xmlns:a16="http://schemas.microsoft.com/office/drawing/2014/main" val="3447335621"/>
                    </a:ext>
                  </a:extLst>
                </a:gridCol>
                <a:gridCol w="2376264">
                  <a:extLst>
                    <a:ext uri="{9D8B030D-6E8A-4147-A177-3AD203B41FA5}">
                      <a16:colId xmlns:a16="http://schemas.microsoft.com/office/drawing/2014/main" val="981618813"/>
                    </a:ext>
                  </a:extLst>
                </a:gridCol>
                <a:gridCol w="3001943">
                  <a:extLst>
                    <a:ext uri="{9D8B030D-6E8A-4147-A177-3AD203B41FA5}">
                      <a16:colId xmlns:a16="http://schemas.microsoft.com/office/drawing/2014/main" val="2616350828"/>
                    </a:ext>
                  </a:extLst>
                </a:gridCol>
                <a:gridCol w="2182633">
                  <a:extLst>
                    <a:ext uri="{9D8B030D-6E8A-4147-A177-3AD203B41FA5}">
                      <a16:colId xmlns:a16="http://schemas.microsoft.com/office/drawing/2014/main" val="1920977912"/>
                    </a:ext>
                  </a:extLst>
                </a:gridCol>
              </a:tblGrid>
              <a:tr h="152314">
                <a:tc>
                  <a:txBody>
                    <a:bodyPr/>
                    <a:lstStyle/>
                    <a:p>
                      <a:pPr algn="ctr">
                        <a:lnSpc>
                          <a:spcPct val="150000"/>
                        </a:lnSpc>
                      </a:pPr>
                      <a:endParaRPr lang="en-GB" sz="1600">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gridSpan="3">
                  <a:txBody>
                    <a:bodyPr/>
                    <a:lstStyle/>
                    <a:p>
                      <a:pPr algn="ctr">
                        <a:lnSpc>
                          <a:spcPct val="150000"/>
                        </a:lnSpc>
                      </a:pPr>
                      <a:r>
                        <a:rPr lang="en-GB" sz="1600" dirty="0">
                          <a:effectLst/>
                        </a:rPr>
                        <a:t>Go live Phase Cohorts</a:t>
                      </a:r>
                      <a:endParaRPr lang="en-GB" sz="1600" dirty="0">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41264918"/>
                  </a:ext>
                </a:extLst>
              </a:tr>
              <a:tr h="221793">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b="1" dirty="0">
                          <a:effectLst/>
                        </a:rPr>
                        <a:t>Phase 1 Sept – Dec ‘24</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b="1" dirty="0">
                          <a:effectLst/>
                        </a:rPr>
                        <a:t>Phase 2: Jan – April ‘25</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b="1" dirty="0">
                          <a:effectLst/>
                          <a:highlight>
                            <a:srgbClr val="D9D9D9"/>
                          </a:highlight>
                        </a:rPr>
                        <a:t> </a:t>
                      </a:r>
                      <a:r>
                        <a:rPr lang="en-GB" sz="1200" b="1" dirty="0">
                          <a:effectLst/>
                        </a:rPr>
                        <a:t>Phase 3:  April – Aug ‘25</a:t>
                      </a:r>
                      <a:endParaRPr lang="en-GB" sz="1200" b="1" dirty="0">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1181200373"/>
                  </a:ext>
                </a:extLst>
              </a:tr>
              <a:tr h="438410">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Schools and settings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Strategic Governance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HR</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3048388826"/>
                  </a:ext>
                </a:extLst>
              </a:tr>
              <a:tr h="221793">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BEP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Transport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Occupational Therapy</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2314796471"/>
                  </a:ext>
                </a:extLst>
              </a:tr>
              <a:tr h="221793">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Finance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SENAR</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SEND Commissioning</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2742443080"/>
                  </a:ext>
                </a:extLst>
              </a:tr>
              <a:tr h="113711">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Virtual School</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Admissions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Youth Service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704878342"/>
                  </a:ext>
                </a:extLst>
              </a:tr>
              <a:tr h="329875">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School Improvement Team</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Ed Psychology</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Employment &amp; Skills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3437044488"/>
                  </a:ext>
                </a:extLst>
              </a:tr>
              <a:tr h="221793">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Governor Services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Pupil &amp; School Support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3104098552"/>
                  </a:ext>
                </a:extLst>
              </a:tr>
              <a:tr h="221793">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Early Years and Childcare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Communication &amp; Autism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1236554757"/>
                  </a:ext>
                </a:extLst>
              </a:tr>
              <a:tr h="221793">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Education Safeguarding</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Early Years Inclusion</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1696373632"/>
                  </a:ext>
                </a:extLst>
              </a:tr>
              <a:tr h="113711">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Business Support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Careers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2489063629"/>
                  </a:ext>
                </a:extLst>
              </a:tr>
              <a:tr h="221793">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Elective Home Education</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1562144285"/>
                  </a:ext>
                </a:extLst>
              </a:tr>
              <a:tr h="221793">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Children and Families Directors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4218494308"/>
                  </a:ext>
                </a:extLst>
              </a:tr>
              <a:tr h="221793">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Data and Performance Team</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4253080471"/>
                  </a:ext>
                </a:extLst>
              </a:tr>
              <a:tr h="329875">
                <a:tc>
                  <a:txBody>
                    <a:bodyPr/>
                    <a:lstStyle/>
                    <a:p>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r>
                        <a:rPr lang="en-GB" sz="1200" dirty="0">
                          <a:effectLst/>
                        </a:rPr>
                        <a:t>Education Infrastructure &amp; Capital Projects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tc>
                  <a:txBody>
                    <a:bodyPr/>
                    <a:lstStyle/>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29" marR="5629" marT="5629" marB="0" anchor="b"/>
                </a:tc>
                <a:extLst>
                  <a:ext uri="{0D108BD9-81ED-4DB2-BD59-A6C34878D82A}">
                    <a16:rowId xmlns:a16="http://schemas.microsoft.com/office/drawing/2014/main" val="2462319747"/>
                  </a:ext>
                </a:extLst>
              </a:tr>
            </a:tbl>
          </a:graphicData>
        </a:graphic>
      </p:graphicFrame>
    </p:spTree>
    <p:extLst>
      <p:ext uri="{BB962C8B-B14F-4D97-AF65-F5344CB8AC3E}">
        <p14:creationId xmlns:p14="http://schemas.microsoft.com/office/powerpoint/2010/main" val="256616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198876a0-1227-43c4-af43-cecc7c69412f"/>
</p:tagLst>
</file>

<file path=ppt/theme/theme1.xml><?xml version="1.0" encoding="utf-8"?>
<a:theme xmlns:a="http://schemas.openxmlformats.org/drawingml/2006/main" name="RRR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262d39-c0d0-421a-bde4-8a31c4525e6c">
      <Terms xmlns="http://schemas.microsoft.com/office/infopath/2007/PartnerControls"/>
    </lcf76f155ced4ddcb4097134ff3c332f>
    <TaxCatchAll xmlns="a970fa79-3319-41c6-a267-1f06c47721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CFF1C657C8754F8E8056D6D44E8E81" ma:contentTypeVersion="15" ma:contentTypeDescription="Create a new document." ma:contentTypeScope="" ma:versionID="f2ed2d6d0703b9feb8f127b73fc78caa">
  <xsd:schema xmlns:xsd="http://www.w3.org/2001/XMLSchema" xmlns:xs="http://www.w3.org/2001/XMLSchema" xmlns:p="http://schemas.microsoft.com/office/2006/metadata/properties" xmlns:ns2="7a262d39-c0d0-421a-bde4-8a31c4525e6c" xmlns:ns3="a970fa79-3319-41c6-a267-1f06c477217e" targetNamespace="http://schemas.microsoft.com/office/2006/metadata/properties" ma:root="true" ma:fieldsID="18b7614a16df146fdb64e8bb804a6e14" ns2:_="" ns3:_="">
    <xsd:import namespace="7a262d39-c0d0-421a-bde4-8a31c4525e6c"/>
    <xsd:import namespace="a970fa79-3319-41c6-a267-1f06c47721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262d39-c0d0-421a-bde4-8a31c4525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70fa79-3319-41c6-a267-1f06c47721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5089810-7b20-48a5-b215-5b309e3d3754}" ma:internalName="TaxCatchAll" ma:showField="CatchAllData" ma:web="a970fa79-3319-41c6-a267-1f06c47721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6E03D2-F375-46B2-A89A-B3E83DF0526E}">
  <ds:schemaRefs>
    <ds:schemaRef ds:uri="http://purl.org/dc/elements/1.1/"/>
    <ds:schemaRef ds:uri="http://schemas.microsoft.com/office/2006/metadata/properties"/>
    <ds:schemaRef ds:uri="http://schemas.openxmlformats.org/package/2006/metadata/core-properties"/>
    <ds:schemaRef ds:uri="http://purl.org/dc/terms/"/>
    <ds:schemaRef ds:uri="7a262d39-c0d0-421a-bde4-8a31c4525e6c"/>
    <ds:schemaRef ds:uri="http://schemas.microsoft.com/office/infopath/2007/PartnerControls"/>
    <ds:schemaRef ds:uri="http://schemas.microsoft.com/office/2006/documentManagement/types"/>
    <ds:schemaRef ds:uri="a970fa79-3319-41c6-a267-1f06c477217e"/>
    <ds:schemaRef ds:uri="http://www.w3.org/XML/1998/namespace"/>
    <ds:schemaRef ds:uri="http://purl.org/dc/dcmitype/"/>
  </ds:schemaRefs>
</ds:datastoreItem>
</file>

<file path=customXml/itemProps2.xml><?xml version="1.0" encoding="utf-8"?>
<ds:datastoreItem xmlns:ds="http://schemas.openxmlformats.org/officeDocument/2006/customXml" ds:itemID="{445A7887-F110-4D17-844B-BEFDB8B42A2A}">
  <ds:schemaRefs>
    <ds:schemaRef ds:uri="7a262d39-c0d0-421a-bde4-8a31c4525e6c"/>
    <ds:schemaRef ds:uri="a970fa79-3319-41c6-a267-1f06c47721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E0DDEC-E693-42A7-AD51-19810DA018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0</TotalTime>
  <Words>1098</Words>
  <Application>Microsoft Office PowerPoint</Application>
  <PresentationFormat>On-screen Show (16:9)</PresentationFormat>
  <Paragraphs>164</Paragraphs>
  <Slides>12</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Aptos</vt:lpstr>
      <vt:lpstr>Arial</vt:lpstr>
      <vt:lpstr>Arial Nova</vt:lpstr>
      <vt:lpstr>Arial Nova Light</vt:lpstr>
      <vt:lpstr>Calibri</vt:lpstr>
      <vt:lpstr>Open Sans</vt:lpstr>
      <vt:lpstr>Open Sans Semibold</vt:lpstr>
      <vt:lpstr>Symbol</vt:lpstr>
      <vt:lpstr>Wingdings</vt:lpstr>
      <vt:lpstr>RRR 16:9 Master </vt:lpstr>
      <vt:lpstr>RESET 16:9 Master </vt:lpstr>
      <vt:lpstr>RESHAPE 16:9 Master </vt:lpstr>
      <vt:lpstr>RESTART 16:9 Master </vt:lpstr>
      <vt:lpstr>Perspective Lite / Record of Visits - Schools</vt:lpstr>
      <vt:lpstr>Key aims</vt:lpstr>
      <vt:lpstr>Perspective Lite</vt:lpstr>
      <vt:lpstr>Pendulum</vt:lpstr>
      <vt:lpstr>Schools: Stay Connected</vt:lpstr>
      <vt:lpstr>Perspective - School Census and Data Quality </vt:lpstr>
      <vt:lpstr>Perspective - Attainment</vt:lpstr>
      <vt:lpstr>School User Protocol</vt:lpstr>
      <vt:lpstr>Children and Families Directorate - Planned Service Onboarding </vt:lpstr>
      <vt:lpstr>Records of Visit - Planned Use Phase 1 - Autumn Term </vt:lpstr>
      <vt:lpstr>Cont..</vt:lpstr>
      <vt:lpstr>Cont..</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Dawn Evans</cp:lastModifiedBy>
  <cp:revision>36</cp:revision>
  <dcterms:created xsi:type="dcterms:W3CDTF">2021-03-24T14:08:26Z</dcterms:created>
  <dcterms:modified xsi:type="dcterms:W3CDTF">2024-11-07T13:55:24Z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0x010100D3CFF1C657C8754F8E8056D6D44E8E81</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ies>
</file>