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1" r:id="rId5"/>
    <p:sldMasterId id="2147483688" r:id="rId6"/>
  </p:sldMasterIdLst>
  <p:notesMasterIdLst>
    <p:notesMasterId r:id="rId18"/>
  </p:notesMasterIdLst>
  <p:handoutMasterIdLst>
    <p:handoutMasterId r:id="rId19"/>
  </p:handoutMasterIdLst>
  <p:sldIdLst>
    <p:sldId id="256" r:id="rId7"/>
    <p:sldId id="272" r:id="rId8"/>
    <p:sldId id="273" r:id="rId9"/>
    <p:sldId id="257" r:id="rId10"/>
    <p:sldId id="268" r:id="rId11"/>
    <p:sldId id="303" r:id="rId12"/>
    <p:sldId id="302" r:id="rId13"/>
    <p:sldId id="304" r:id="rId14"/>
    <p:sldId id="306" r:id="rId15"/>
    <p:sldId id="305" r:id="rId16"/>
    <p:sldId id="300" r:id="rId17"/>
  </p:sldIdLst>
  <p:sldSz cx="9144000" cy="5143500" type="screen16x9"/>
  <p:notesSz cx="6858000" cy="9144000"/>
  <p:custDataLst>
    <p:tags r:id="rId20"/>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89B15-0BCA-4B44-9917-193BAC24F3BF}" v="10" dt="2024-01-24T17:32:13.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33" d="100"/>
          <a:sy n="133" d="100"/>
        </p:scale>
        <p:origin x="144" y="2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 Hill" userId="b9ae580d-c62d-4b6f-be62-4af99b25b892" providerId="ADAL" clId="{97289B15-0BCA-4B44-9917-193BAC24F3BF}"/>
    <pc:docChg chg="custSel modSld replTag">
      <pc:chgData name="Dee Hill" userId="b9ae580d-c62d-4b6f-be62-4af99b25b892" providerId="ADAL" clId="{97289B15-0BCA-4B44-9917-193BAC24F3BF}" dt="2024-01-24T17:32:13.197" v="20"/>
      <pc:docMkLst>
        <pc:docMk/>
      </pc:docMkLst>
      <pc:sldChg chg="modSp mod">
        <pc:chgData name="Dee Hill" userId="b9ae580d-c62d-4b6f-be62-4af99b25b892" providerId="ADAL" clId="{97289B15-0BCA-4B44-9917-193BAC24F3BF}" dt="2024-01-24T17:32:13.197" v="20"/>
        <pc:sldMkLst>
          <pc:docMk/>
          <pc:sldMk cId="781233422" sldId="257"/>
        </pc:sldMkLst>
        <pc:picChg chg="mod">
          <ac:chgData name="Dee Hill" userId="b9ae580d-c62d-4b6f-be62-4af99b25b892" providerId="ADAL" clId="{97289B15-0BCA-4B44-9917-193BAC24F3BF}" dt="2024-01-24T17:32:13.178" v="18"/>
          <ac:picMkLst>
            <pc:docMk/>
            <pc:sldMk cId="781233422" sldId="257"/>
            <ac:picMk id="2" creationId="{7FFC68E8-651B-8780-3D67-22171475580A}"/>
          </ac:picMkLst>
        </pc:picChg>
        <pc:picChg chg="mod">
          <ac:chgData name="Dee Hill" userId="b9ae580d-c62d-4b6f-be62-4af99b25b892" providerId="ADAL" clId="{97289B15-0BCA-4B44-9917-193BAC24F3BF}" dt="2024-01-24T17:32:13.197" v="20"/>
          <ac:picMkLst>
            <pc:docMk/>
            <pc:sldMk cId="781233422" sldId="257"/>
            <ac:picMk id="4" creationId="{981B85DB-7685-65A0-7B0E-4C6ABE1BF6C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8BACA-EB97-4D8B-9215-0BA59838AE6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C9299729-CA4B-48E0-A6F1-28EA696A537F}">
      <dgm:prSet phldrT="[Text]"/>
      <dgm:spPr/>
      <dgm:t>
        <a:bodyPr/>
        <a:lstStyle/>
        <a:p>
          <a:r>
            <a:rPr lang="en-GB" dirty="0"/>
            <a:t>MMR vaccination provides </a:t>
          </a:r>
          <a:r>
            <a:rPr lang="en-GB" b="1" u="sng" dirty="0"/>
            <a:t>best protection against measles</a:t>
          </a:r>
        </a:p>
      </dgm:t>
    </dgm:pt>
    <dgm:pt modelId="{2C30A9C5-D5DD-4823-B0ED-A96588AC5E7E}" type="parTrans" cxnId="{5286224E-5398-4E21-AF05-CA07CBC06466}">
      <dgm:prSet/>
      <dgm:spPr/>
      <dgm:t>
        <a:bodyPr/>
        <a:lstStyle/>
        <a:p>
          <a:endParaRPr lang="en-GB"/>
        </a:p>
      </dgm:t>
    </dgm:pt>
    <dgm:pt modelId="{4FA46BE1-5AF7-4F5E-B600-8938A1276862}" type="sibTrans" cxnId="{5286224E-5398-4E21-AF05-CA07CBC06466}">
      <dgm:prSet/>
      <dgm:spPr/>
      <dgm:t>
        <a:bodyPr/>
        <a:lstStyle/>
        <a:p>
          <a:endParaRPr lang="en-GB"/>
        </a:p>
      </dgm:t>
    </dgm:pt>
    <dgm:pt modelId="{B36A8A8C-42DD-4FE4-8CA9-349E3B7E14FA}">
      <dgm:prSet phldrT="[Text]"/>
      <dgm:spPr/>
      <dgm:t>
        <a:bodyPr/>
        <a:lstStyle/>
        <a:p>
          <a:r>
            <a:rPr lang="en-GB" dirty="0"/>
            <a:t>MMR vaccines that </a:t>
          </a:r>
          <a:r>
            <a:rPr lang="en-GB" b="1" u="sng" dirty="0"/>
            <a:t>do not contain pork </a:t>
          </a:r>
          <a:r>
            <a:rPr lang="en-GB" dirty="0"/>
            <a:t>are available at all GP surgeries</a:t>
          </a:r>
        </a:p>
      </dgm:t>
    </dgm:pt>
    <dgm:pt modelId="{3BC39C24-82AC-446A-A710-1F1E4BDF40DC}" type="parTrans" cxnId="{B36F1711-C2F6-4F01-838A-DC9AE6193D16}">
      <dgm:prSet/>
      <dgm:spPr/>
      <dgm:t>
        <a:bodyPr/>
        <a:lstStyle/>
        <a:p>
          <a:endParaRPr lang="en-GB"/>
        </a:p>
      </dgm:t>
    </dgm:pt>
    <dgm:pt modelId="{A960205B-276A-437A-ACC7-F22F915674D0}" type="sibTrans" cxnId="{B36F1711-C2F6-4F01-838A-DC9AE6193D16}">
      <dgm:prSet/>
      <dgm:spPr/>
      <dgm:t>
        <a:bodyPr/>
        <a:lstStyle/>
        <a:p>
          <a:endParaRPr lang="en-GB"/>
        </a:p>
      </dgm:t>
    </dgm:pt>
    <dgm:pt modelId="{725D293E-AF3E-4CE3-86EF-10EE12E4E281}">
      <dgm:prSet phldrT="[Text]"/>
      <dgm:spPr/>
      <dgm:t>
        <a:bodyPr/>
        <a:lstStyle/>
        <a:p>
          <a:r>
            <a:rPr lang="en-GB" dirty="0"/>
            <a:t>Contact your GP surgery to catch up with MMR vaccinations </a:t>
          </a:r>
          <a:r>
            <a:rPr lang="en-GB" b="1" u="sng" dirty="0"/>
            <a:t>at any age</a:t>
          </a:r>
        </a:p>
      </dgm:t>
    </dgm:pt>
    <dgm:pt modelId="{8263ABA2-3874-4154-84C9-7BA0F482EC54}" type="parTrans" cxnId="{AE57AB9C-9DE0-4E10-9662-8A09AE6C79F4}">
      <dgm:prSet/>
      <dgm:spPr/>
      <dgm:t>
        <a:bodyPr/>
        <a:lstStyle/>
        <a:p>
          <a:endParaRPr lang="en-GB"/>
        </a:p>
      </dgm:t>
    </dgm:pt>
    <dgm:pt modelId="{DC60A2D2-A91B-4B86-9DDD-7D6523EE8AA6}" type="sibTrans" cxnId="{AE57AB9C-9DE0-4E10-9662-8A09AE6C79F4}">
      <dgm:prSet/>
      <dgm:spPr/>
      <dgm:t>
        <a:bodyPr/>
        <a:lstStyle/>
        <a:p>
          <a:endParaRPr lang="en-GB"/>
        </a:p>
      </dgm:t>
    </dgm:pt>
    <dgm:pt modelId="{55952B1D-8DB0-495D-8A9A-024FF19BAFCF}">
      <dgm:prSet phldrT="[Text]"/>
      <dgm:spPr/>
      <dgm:t>
        <a:bodyPr/>
        <a:lstStyle/>
        <a:p>
          <a:r>
            <a:rPr lang="en-GB" dirty="0"/>
            <a:t>Anyone with suspected measles should not attend a healthcare setting without </a:t>
          </a:r>
          <a:r>
            <a:rPr lang="en-GB" b="1" u="sng" dirty="0"/>
            <a:t>calling ahead first</a:t>
          </a:r>
        </a:p>
      </dgm:t>
    </dgm:pt>
    <dgm:pt modelId="{C39E872E-17EF-4E4B-9DAF-A80C737DF5D6}" type="parTrans" cxnId="{A124047E-15C1-4F62-A6D2-F7A5A2FF7556}">
      <dgm:prSet/>
      <dgm:spPr/>
      <dgm:t>
        <a:bodyPr/>
        <a:lstStyle/>
        <a:p>
          <a:endParaRPr lang="en-GB"/>
        </a:p>
      </dgm:t>
    </dgm:pt>
    <dgm:pt modelId="{001C7023-6C57-49DB-AAC9-434904DF1D9A}" type="sibTrans" cxnId="{A124047E-15C1-4F62-A6D2-F7A5A2FF7556}">
      <dgm:prSet/>
      <dgm:spPr/>
      <dgm:t>
        <a:bodyPr/>
        <a:lstStyle/>
        <a:p>
          <a:endParaRPr lang="en-GB"/>
        </a:p>
      </dgm:t>
    </dgm:pt>
    <dgm:pt modelId="{89B260A8-0CA1-4C3C-88AC-97B1A25E5162}">
      <dgm:prSet phldrT="[Text]"/>
      <dgm:spPr/>
      <dgm:t>
        <a:bodyPr/>
        <a:lstStyle/>
        <a:p>
          <a:r>
            <a:rPr lang="en-GB" b="0" u="none" dirty="0"/>
            <a:t>If in doubt, ensure that you </a:t>
          </a:r>
          <a:r>
            <a:rPr lang="en-GB" b="1" u="sng" dirty="0"/>
            <a:t>report a potential case to the UKHSA West Midlands Health Protection Team</a:t>
          </a:r>
        </a:p>
      </dgm:t>
    </dgm:pt>
    <dgm:pt modelId="{92E28013-8287-40A2-97B1-CEFBD607A1BA}" type="parTrans" cxnId="{A4C86DB6-A4A1-4175-872F-2F31A153F855}">
      <dgm:prSet/>
      <dgm:spPr/>
      <dgm:t>
        <a:bodyPr/>
        <a:lstStyle/>
        <a:p>
          <a:endParaRPr lang="en-GB"/>
        </a:p>
      </dgm:t>
    </dgm:pt>
    <dgm:pt modelId="{CF40E757-3735-4102-AF7A-210AE0C8F46E}" type="sibTrans" cxnId="{A4C86DB6-A4A1-4175-872F-2F31A153F855}">
      <dgm:prSet/>
      <dgm:spPr/>
      <dgm:t>
        <a:bodyPr/>
        <a:lstStyle/>
        <a:p>
          <a:endParaRPr lang="en-GB"/>
        </a:p>
      </dgm:t>
    </dgm:pt>
    <dgm:pt modelId="{16DB42E9-E0F3-4ED0-A335-62235BC7CEC1}">
      <dgm:prSet phldrT="[Text]"/>
      <dgm:spPr/>
      <dgm:t>
        <a:bodyPr/>
        <a:lstStyle/>
        <a:p>
          <a:r>
            <a:rPr lang="en-GB" b="1" u="sng" dirty="0"/>
            <a:t>Unvaccinated close contacts </a:t>
          </a:r>
          <a:r>
            <a:rPr lang="en-GB" b="0" u="none" dirty="0"/>
            <a:t>of a measles case may be advised not to come to school for a number of days</a:t>
          </a:r>
        </a:p>
      </dgm:t>
    </dgm:pt>
    <dgm:pt modelId="{FD660EA7-3074-47AA-A1A6-0A812CBCC6FB}" type="parTrans" cxnId="{35C5F12F-E8C5-46B8-A54F-F76013195F24}">
      <dgm:prSet/>
      <dgm:spPr/>
      <dgm:t>
        <a:bodyPr/>
        <a:lstStyle/>
        <a:p>
          <a:endParaRPr lang="en-GB"/>
        </a:p>
      </dgm:t>
    </dgm:pt>
    <dgm:pt modelId="{D7667276-27B7-4AB5-9E83-4C39C95FE49A}" type="sibTrans" cxnId="{35C5F12F-E8C5-46B8-A54F-F76013195F24}">
      <dgm:prSet/>
      <dgm:spPr/>
      <dgm:t>
        <a:bodyPr/>
        <a:lstStyle/>
        <a:p>
          <a:endParaRPr lang="en-GB"/>
        </a:p>
      </dgm:t>
    </dgm:pt>
    <dgm:pt modelId="{EC3EFB63-FB65-4BDB-82C6-5FA3CF5E5740}" type="pres">
      <dgm:prSet presAssocID="{D708BACA-EB97-4D8B-9215-0BA59838AE61}" presName="diagram" presStyleCnt="0">
        <dgm:presLayoutVars>
          <dgm:dir/>
          <dgm:resizeHandles val="exact"/>
        </dgm:presLayoutVars>
      </dgm:prSet>
      <dgm:spPr/>
    </dgm:pt>
    <dgm:pt modelId="{E4D80BAD-4863-48A0-A431-851CB03777A3}" type="pres">
      <dgm:prSet presAssocID="{C9299729-CA4B-48E0-A6F1-28EA696A537F}" presName="node" presStyleLbl="node1" presStyleIdx="0" presStyleCnt="6">
        <dgm:presLayoutVars>
          <dgm:bulletEnabled val="1"/>
        </dgm:presLayoutVars>
      </dgm:prSet>
      <dgm:spPr/>
    </dgm:pt>
    <dgm:pt modelId="{48BF58B9-D54C-49EB-86FB-1F4430F33539}" type="pres">
      <dgm:prSet presAssocID="{4FA46BE1-5AF7-4F5E-B600-8938A1276862}" presName="sibTrans" presStyleCnt="0"/>
      <dgm:spPr/>
    </dgm:pt>
    <dgm:pt modelId="{767096DB-89AF-44A7-8F12-14449481FB41}" type="pres">
      <dgm:prSet presAssocID="{B36A8A8C-42DD-4FE4-8CA9-349E3B7E14FA}" presName="node" presStyleLbl="node1" presStyleIdx="1" presStyleCnt="6">
        <dgm:presLayoutVars>
          <dgm:bulletEnabled val="1"/>
        </dgm:presLayoutVars>
      </dgm:prSet>
      <dgm:spPr/>
    </dgm:pt>
    <dgm:pt modelId="{EBE3415B-46C9-473E-8518-D50D705919BB}" type="pres">
      <dgm:prSet presAssocID="{A960205B-276A-437A-ACC7-F22F915674D0}" presName="sibTrans" presStyleCnt="0"/>
      <dgm:spPr/>
    </dgm:pt>
    <dgm:pt modelId="{9C056805-12BD-4EA6-9D89-A18B08625EBB}" type="pres">
      <dgm:prSet presAssocID="{725D293E-AF3E-4CE3-86EF-10EE12E4E281}" presName="node" presStyleLbl="node1" presStyleIdx="2" presStyleCnt="6">
        <dgm:presLayoutVars>
          <dgm:bulletEnabled val="1"/>
        </dgm:presLayoutVars>
      </dgm:prSet>
      <dgm:spPr/>
    </dgm:pt>
    <dgm:pt modelId="{D67D0EF5-98C4-4093-B261-BF6145F3A1D4}" type="pres">
      <dgm:prSet presAssocID="{DC60A2D2-A91B-4B86-9DDD-7D6523EE8AA6}" presName="sibTrans" presStyleCnt="0"/>
      <dgm:spPr/>
    </dgm:pt>
    <dgm:pt modelId="{9193C749-AA4C-4D45-BD3F-18493902F16C}" type="pres">
      <dgm:prSet presAssocID="{55952B1D-8DB0-495D-8A9A-024FF19BAFCF}" presName="node" presStyleLbl="node1" presStyleIdx="3" presStyleCnt="6">
        <dgm:presLayoutVars>
          <dgm:bulletEnabled val="1"/>
        </dgm:presLayoutVars>
      </dgm:prSet>
      <dgm:spPr/>
    </dgm:pt>
    <dgm:pt modelId="{ACFC307C-F583-44DF-AC37-2B0F7101FB9C}" type="pres">
      <dgm:prSet presAssocID="{001C7023-6C57-49DB-AAC9-434904DF1D9A}" presName="sibTrans" presStyleCnt="0"/>
      <dgm:spPr/>
    </dgm:pt>
    <dgm:pt modelId="{5ED181F2-389A-46FE-9580-9430D8C8A469}" type="pres">
      <dgm:prSet presAssocID="{89B260A8-0CA1-4C3C-88AC-97B1A25E5162}" presName="node" presStyleLbl="node1" presStyleIdx="4" presStyleCnt="6">
        <dgm:presLayoutVars>
          <dgm:bulletEnabled val="1"/>
        </dgm:presLayoutVars>
      </dgm:prSet>
      <dgm:spPr/>
    </dgm:pt>
    <dgm:pt modelId="{DA7870AF-CABF-4DF9-895E-A3E60B8FF2DF}" type="pres">
      <dgm:prSet presAssocID="{CF40E757-3735-4102-AF7A-210AE0C8F46E}" presName="sibTrans" presStyleCnt="0"/>
      <dgm:spPr/>
    </dgm:pt>
    <dgm:pt modelId="{0BBBF17B-8CF9-4E30-9183-26CB61D2C003}" type="pres">
      <dgm:prSet presAssocID="{16DB42E9-E0F3-4ED0-A335-62235BC7CEC1}" presName="node" presStyleLbl="node1" presStyleIdx="5" presStyleCnt="6">
        <dgm:presLayoutVars>
          <dgm:bulletEnabled val="1"/>
        </dgm:presLayoutVars>
      </dgm:prSet>
      <dgm:spPr/>
    </dgm:pt>
  </dgm:ptLst>
  <dgm:cxnLst>
    <dgm:cxn modelId="{B36F1711-C2F6-4F01-838A-DC9AE6193D16}" srcId="{D708BACA-EB97-4D8B-9215-0BA59838AE61}" destId="{B36A8A8C-42DD-4FE4-8CA9-349E3B7E14FA}" srcOrd="1" destOrd="0" parTransId="{3BC39C24-82AC-446A-A710-1F1E4BDF40DC}" sibTransId="{A960205B-276A-437A-ACC7-F22F915674D0}"/>
    <dgm:cxn modelId="{7EED6319-669C-49B4-BDE9-72DA06891117}" type="presOf" srcId="{C9299729-CA4B-48E0-A6F1-28EA696A537F}" destId="{E4D80BAD-4863-48A0-A431-851CB03777A3}" srcOrd="0" destOrd="0" presId="urn:microsoft.com/office/officeart/2005/8/layout/default"/>
    <dgm:cxn modelId="{35C5F12F-E8C5-46B8-A54F-F76013195F24}" srcId="{D708BACA-EB97-4D8B-9215-0BA59838AE61}" destId="{16DB42E9-E0F3-4ED0-A335-62235BC7CEC1}" srcOrd="5" destOrd="0" parTransId="{FD660EA7-3074-47AA-A1A6-0A812CBCC6FB}" sibTransId="{D7667276-27B7-4AB5-9E83-4C39C95FE49A}"/>
    <dgm:cxn modelId="{96820C48-6FB8-4DE1-87AC-C698A10FB4DE}" type="presOf" srcId="{89B260A8-0CA1-4C3C-88AC-97B1A25E5162}" destId="{5ED181F2-389A-46FE-9580-9430D8C8A469}" srcOrd="0" destOrd="0" presId="urn:microsoft.com/office/officeart/2005/8/layout/default"/>
    <dgm:cxn modelId="{5286224E-5398-4E21-AF05-CA07CBC06466}" srcId="{D708BACA-EB97-4D8B-9215-0BA59838AE61}" destId="{C9299729-CA4B-48E0-A6F1-28EA696A537F}" srcOrd="0" destOrd="0" parTransId="{2C30A9C5-D5DD-4823-B0ED-A96588AC5E7E}" sibTransId="{4FA46BE1-5AF7-4F5E-B600-8938A1276862}"/>
    <dgm:cxn modelId="{0D5DDA73-F41D-412C-AA4C-8E3AFD6374F2}" type="presOf" srcId="{16DB42E9-E0F3-4ED0-A335-62235BC7CEC1}" destId="{0BBBF17B-8CF9-4E30-9183-26CB61D2C003}" srcOrd="0" destOrd="0" presId="urn:microsoft.com/office/officeart/2005/8/layout/default"/>
    <dgm:cxn modelId="{A124047E-15C1-4F62-A6D2-F7A5A2FF7556}" srcId="{D708BACA-EB97-4D8B-9215-0BA59838AE61}" destId="{55952B1D-8DB0-495D-8A9A-024FF19BAFCF}" srcOrd="3" destOrd="0" parTransId="{C39E872E-17EF-4E4B-9DAF-A80C737DF5D6}" sibTransId="{001C7023-6C57-49DB-AAC9-434904DF1D9A}"/>
    <dgm:cxn modelId="{02907B7F-15D6-407F-87FF-BE6F6A0D6138}" type="presOf" srcId="{55952B1D-8DB0-495D-8A9A-024FF19BAFCF}" destId="{9193C749-AA4C-4D45-BD3F-18493902F16C}" srcOrd="0" destOrd="0" presId="urn:microsoft.com/office/officeart/2005/8/layout/default"/>
    <dgm:cxn modelId="{B7513C8C-BDA5-4C52-84E7-ED44E491FF81}" type="presOf" srcId="{D708BACA-EB97-4D8B-9215-0BA59838AE61}" destId="{EC3EFB63-FB65-4BDB-82C6-5FA3CF5E5740}" srcOrd="0" destOrd="0" presId="urn:microsoft.com/office/officeart/2005/8/layout/default"/>
    <dgm:cxn modelId="{AE57AB9C-9DE0-4E10-9662-8A09AE6C79F4}" srcId="{D708BACA-EB97-4D8B-9215-0BA59838AE61}" destId="{725D293E-AF3E-4CE3-86EF-10EE12E4E281}" srcOrd="2" destOrd="0" parTransId="{8263ABA2-3874-4154-84C9-7BA0F482EC54}" sibTransId="{DC60A2D2-A91B-4B86-9DDD-7D6523EE8AA6}"/>
    <dgm:cxn modelId="{A4C86DB6-A4A1-4175-872F-2F31A153F855}" srcId="{D708BACA-EB97-4D8B-9215-0BA59838AE61}" destId="{89B260A8-0CA1-4C3C-88AC-97B1A25E5162}" srcOrd="4" destOrd="0" parTransId="{92E28013-8287-40A2-97B1-CEFBD607A1BA}" sibTransId="{CF40E757-3735-4102-AF7A-210AE0C8F46E}"/>
    <dgm:cxn modelId="{2BFDF8E1-DB39-47DF-9327-93D87E100A8E}" type="presOf" srcId="{725D293E-AF3E-4CE3-86EF-10EE12E4E281}" destId="{9C056805-12BD-4EA6-9D89-A18B08625EBB}" srcOrd="0" destOrd="0" presId="urn:microsoft.com/office/officeart/2005/8/layout/default"/>
    <dgm:cxn modelId="{EC4436F9-C5CD-43A7-91A1-474B7D9F058C}" type="presOf" srcId="{B36A8A8C-42DD-4FE4-8CA9-349E3B7E14FA}" destId="{767096DB-89AF-44A7-8F12-14449481FB41}" srcOrd="0" destOrd="0" presId="urn:microsoft.com/office/officeart/2005/8/layout/default"/>
    <dgm:cxn modelId="{FEFA15D4-7F2E-405E-A17A-8B0913F63483}" type="presParOf" srcId="{EC3EFB63-FB65-4BDB-82C6-5FA3CF5E5740}" destId="{E4D80BAD-4863-48A0-A431-851CB03777A3}" srcOrd="0" destOrd="0" presId="urn:microsoft.com/office/officeart/2005/8/layout/default"/>
    <dgm:cxn modelId="{CB021F7E-F4D0-4C94-B896-5A29C70B6C5A}" type="presParOf" srcId="{EC3EFB63-FB65-4BDB-82C6-5FA3CF5E5740}" destId="{48BF58B9-D54C-49EB-86FB-1F4430F33539}" srcOrd="1" destOrd="0" presId="urn:microsoft.com/office/officeart/2005/8/layout/default"/>
    <dgm:cxn modelId="{A257A27B-E4C3-4C2B-BC4F-8E929641C179}" type="presParOf" srcId="{EC3EFB63-FB65-4BDB-82C6-5FA3CF5E5740}" destId="{767096DB-89AF-44A7-8F12-14449481FB41}" srcOrd="2" destOrd="0" presId="urn:microsoft.com/office/officeart/2005/8/layout/default"/>
    <dgm:cxn modelId="{E2ACAF38-8D73-4B38-BABE-E59E14C98214}" type="presParOf" srcId="{EC3EFB63-FB65-4BDB-82C6-5FA3CF5E5740}" destId="{EBE3415B-46C9-473E-8518-D50D705919BB}" srcOrd="3" destOrd="0" presId="urn:microsoft.com/office/officeart/2005/8/layout/default"/>
    <dgm:cxn modelId="{0550BA1A-5C1D-4340-99B0-F104CCA494D0}" type="presParOf" srcId="{EC3EFB63-FB65-4BDB-82C6-5FA3CF5E5740}" destId="{9C056805-12BD-4EA6-9D89-A18B08625EBB}" srcOrd="4" destOrd="0" presId="urn:microsoft.com/office/officeart/2005/8/layout/default"/>
    <dgm:cxn modelId="{CFC90F88-06F5-4ABE-B48E-A0F69EC0DEC4}" type="presParOf" srcId="{EC3EFB63-FB65-4BDB-82C6-5FA3CF5E5740}" destId="{D67D0EF5-98C4-4093-B261-BF6145F3A1D4}" srcOrd="5" destOrd="0" presId="urn:microsoft.com/office/officeart/2005/8/layout/default"/>
    <dgm:cxn modelId="{9FC99497-B9E0-45FB-8B67-5DC666EC8475}" type="presParOf" srcId="{EC3EFB63-FB65-4BDB-82C6-5FA3CF5E5740}" destId="{9193C749-AA4C-4D45-BD3F-18493902F16C}" srcOrd="6" destOrd="0" presId="urn:microsoft.com/office/officeart/2005/8/layout/default"/>
    <dgm:cxn modelId="{5A246A60-76D8-404A-BCBF-871D0F5CA74E}" type="presParOf" srcId="{EC3EFB63-FB65-4BDB-82C6-5FA3CF5E5740}" destId="{ACFC307C-F583-44DF-AC37-2B0F7101FB9C}" srcOrd="7" destOrd="0" presId="urn:microsoft.com/office/officeart/2005/8/layout/default"/>
    <dgm:cxn modelId="{4D6B233F-5655-47E7-B878-C53169FB49D1}" type="presParOf" srcId="{EC3EFB63-FB65-4BDB-82C6-5FA3CF5E5740}" destId="{5ED181F2-389A-46FE-9580-9430D8C8A469}" srcOrd="8" destOrd="0" presId="urn:microsoft.com/office/officeart/2005/8/layout/default"/>
    <dgm:cxn modelId="{F8061EE6-76EA-4886-BA9C-6BC566EB781E}" type="presParOf" srcId="{EC3EFB63-FB65-4BDB-82C6-5FA3CF5E5740}" destId="{DA7870AF-CABF-4DF9-895E-A3E60B8FF2DF}" srcOrd="9" destOrd="0" presId="urn:microsoft.com/office/officeart/2005/8/layout/default"/>
    <dgm:cxn modelId="{D1AEBF95-3244-44B8-80EE-C4F7FB486361}" type="presParOf" srcId="{EC3EFB63-FB65-4BDB-82C6-5FA3CF5E5740}" destId="{0BBBF17B-8CF9-4E30-9183-26CB61D2C0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E8A96-0D63-4937-91B2-4952E73428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48B8569-7117-4EA1-886C-A5FB80F00E17}">
      <dgm:prSet phldrT="[Text]"/>
      <dgm:spPr/>
      <dgm:t>
        <a:bodyPr/>
        <a:lstStyle/>
        <a:p>
          <a:r>
            <a:rPr lang="en-GB" b="1" dirty="0"/>
            <a:t>UKHSA West Midlands Health Protection Team</a:t>
          </a:r>
        </a:p>
        <a:p>
          <a:r>
            <a:rPr lang="en-GB" b="1" dirty="0"/>
            <a:t>Call</a:t>
          </a:r>
          <a:r>
            <a:rPr lang="en-GB" dirty="0"/>
            <a:t>: 0344 225 3560 (option 2) </a:t>
          </a:r>
        </a:p>
        <a:p>
          <a:r>
            <a:rPr lang="en-GB" b="1" dirty="0"/>
            <a:t>Email</a:t>
          </a:r>
          <a:r>
            <a:rPr lang="en-GB" dirty="0"/>
            <a:t>: wmmeaslescell@ukhsa.gov.uk</a:t>
          </a:r>
        </a:p>
      </dgm:t>
    </dgm:pt>
    <dgm:pt modelId="{0FF70532-D4AE-4A1F-AF9F-8E7A29A01D88}" type="parTrans" cxnId="{0555DDEF-FAE8-4A66-8E9D-A9F93A7453AC}">
      <dgm:prSet/>
      <dgm:spPr/>
      <dgm:t>
        <a:bodyPr/>
        <a:lstStyle/>
        <a:p>
          <a:endParaRPr lang="en-GB"/>
        </a:p>
      </dgm:t>
    </dgm:pt>
    <dgm:pt modelId="{B52139AC-B9E8-43BE-9369-FAC2C1DCD79B}" type="sibTrans" cxnId="{0555DDEF-FAE8-4A66-8E9D-A9F93A7453AC}">
      <dgm:prSet/>
      <dgm:spPr/>
      <dgm:t>
        <a:bodyPr/>
        <a:lstStyle/>
        <a:p>
          <a:endParaRPr lang="en-GB"/>
        </a:p>
      </dgm:t>
    </dgm:pt>
    <dgm:pt modelId="{B5A8180F-EC92-4D87-86F9-099388E2137D}" type="pres">
      <dgm:prSet presAssocID="{068E8A96-0D63-4937-91B2-4952E734282A}" presName="diagram" presStyleCnt="0">
        <dgm:presLayoutVars>
          <dgm:dir/>
          <dgm:resizeHandles val="exact"/>
        </dgm:presLayoutVars>
      </dgm:prSet>
      <dgm:spPr/>
    </dgm:pt>
    <dgm:pt modelId="{A17B2A97-C53C-47A1-B48C-34355754FB41}" type="pres">
      <dgm:prSet presAssocID="{348B8569-7117-4EA1-886C-A5FB80F00E17}" presName="node" presStyleLbl="node1" presStyleIdx="0" presStyleCnt="1" custScaleX="190531" custScaleY="111111" custLinFactNeighborX="-18153" custLinFactNeighborY="-24534">
        <dgm:presLayoutVars>
          <dgm:bulletEnabled val="1"/>
        </dgm:presLayoutVars>
      </dgm:prSet>
      <dgm:spPr/>
    </dgm:pt>
  </dgm:ptLst>
  <dgm:cxnLst>
    <dgm:cxn modelId="{68426EB5-2061-4A88-913C-C341A1C7B0AD}" type="presOf" srcId="{068E8A96-0D63-4937-91B2-4952E734282A}" destId="{B5A8180F-EC92-4D87-86F9-099388E2137D}" srcOrd="0" destOrd="0" presId="urn:microsoft.com/office/officeart/2005/8/layout/default"/>
    <dgm:cxn modelId="{9A5494D9-CB64-459C-9EFE-936A52A655B9}" type="presOf" srcId="{348B8569-7117-4EA1-886C-A5FB80F00E17}" destId="{A17B2A97-C53C-47A1-B48C-34355754FB41}" srcOrd="0" destOrd="0" presId="urn:microsoft.com/office/officeart/2005/8/layout/default"/>
    <dgm:cxn modelId="{0555DDEF-FAE8-4A66-8E9D-A9F93A7453AC}" srcId="{068E8A96-0D63-4937-91B2-4952E734282A}" destId="{348B8569-7117-4EA1-886C-A5FB80F00E17}" srcOrd="0" destOrd="0" parTransId="{0FF70532-D4AE-4A1F-AF9F-8E7A29A01D88}" sibTransId="{B52139AC-B9E8-43BE-9369-FAC2C1DCD79B}"/>
    <dgm:cxn modelId="{A7678B39-B074-4271-B832-01B23D094CC4}" type="presParOf" srcId="{B5A8180F-EC92-4D87-86F9-099388E2137D}" destId="{A17B2A97-C53C-47A1-B48C-34355754FB4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08BACA-EB97-4D8B-9215-0BA59838AE6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C9299729-CA4B-48E0-A6F1-28EA696A537F}">
      <dgm:prSet phldrT="[Text]"/>
      <dgm:spPr/>
      <dgm:t>
        <a:bodyPr/>
        <a:lstStyle/>
        <a:p>
          <a:r>
            <a:rPr lang="en-GB" dirty="0"/>
            <a:t>MMR vaccination provides </a:t>
          </a:r>
          <a:r>
            <a:rPr lang="en-GB" b="1" u="sng" dirty="0"/>
            <a:t>best protection against measles</a:t>
          </a:r>
        </a:p>
      </dgm:t>
    </dgm:pt>
    <dgm:pt modelId="{2C30A9C5-D5DD-4823-B0ED-A96588AC5E7E}" type="parTrans" cxnId="{5286224E-5398-4E21-AF05-CA07CBC06466}">
      <dgm:prSet/>
      <dgm:spPr/>
      <dgm:t>
        <a:bodyPr/>
        <a:lstStyle/>
        <a:p>
          <a:endParaRPr lang="en-GB"/>
        </a:p>
      </dgm:t>
    </dgm:pt>
    <dgm:pt modelId="{4FA46BE1-5AF7-4F5E-B600-8938A1276862}" type="sibTrans" cxnId="{5286224E-5398-4E21-AF05-CA07CBC06466}">
      <dgm:prSet/>
      <dgm:spPr/>
      <dgm:t>
        <a:bodyPr/>
        <a:lstStyle/>
        <a:p>
          <a:endParaRPr lang="en-GB"/>
        </a:p>
      </dgm:t>
    </dgm:pt>
    <dgm:pt modelId="{B36A8A8C-42DD-4FE4-8CA9-349E3B7E14FA}">
      <dgm:prSet phldrT="[Text]"/>
      <dgm:spPr/>
      <dgm:t>
        <a:bodyPr/>
        <a:lstStyle/>
        <a:p>
          <a:r>
            <a:rPr lang="en-GB" dirty="0"/>
            <a:t>MMR vaccines that </a:t>
          </a:r>
          <a:r>
            <a:rPr lang="en-GB" b="1" u="sng" dirty="0"/>
            <a:t>do not contain pork </a:t>
          </a:r>
          <a:r>
            <a:rPr lang="en-GB" dirty="0"/>
            <a:t>are available at all GP surgeries</a:t>
          </a:r>
        </a:p>
      </dgm:t>
    </dgm:pt>
    <dgm:pt modelId="{3BC39C24-82AC-446A-A710-1F1E4BDF40DC}" type="parTrans" cxnId="{B36F1711-C2F6-4F01-838A-DC9AE6193D16}">
      <dgm:prSet/>
      <dgm:spPr/>
      <dgm:t>
        <a:bodyPr/>
        <a:lstStyle/>
        <a:p>
          <a:endParaRPr lang="en-GB"/>
        </a:p>
      </dgm:t>
    </dgm:pt>
    <dgm:pt modelId="{A960205B-276A-437A-ACC7-F22F915674D0}" type="sibTrans" cxnId="{B36F1711-C2F6-4F01-838A-DC9AE6193D16}">
      <dgm:prSet/>
      <dgm:spPr/>
      <dgm:t>
        <a:bodyPr/>
        <a:lstStyle/>
        <a:p>
          <a:endParaRPr lang="en-GB"/>
        </a:p>
      </dgm:t>
    </dgm:pt>
    <dgm:pt modelId="{725D293E-AF3E-4CE3-86EF-10EE12E4E281}">
      <dgm:prSet phldrT="[Text]"/>
      <dgm:spPr/>
      <dgm:t>
        <a:bodyPr/>
        <a:lstStyle/>
        <a:p>
          <a:r>
            <a:rPr lang="en-GB" dirty="0"/>
            <a:t>Contact your GP surgery to catch up with MMR vaccinations </a:t>
          </a:r>
          <a:r>
            <a:rPr lang="en-GB" b="1" u="sng" dirty="0"/>
            <a:t>at any age</a:t>
          </a:r>
        </a:p>
      </dgm:t>
    </dgm:pt>
    <dgm:pt modelId="{8263ABA2-3874-4154-84C9-7BA0F482EC54}" type="parTrans" cxnId="{AE57AB9C-9DE0-4E10-9662-8A09AE6C79F4}">
      <dgm:prSet/>
      <dgm:spPr/>
      <dgm:t>
        <a:bodyPr/>
        <a:lstStyle/>
        <a:p>
          <a:endParaRPr lang="en-GB"/>
        </a:p>
      </dgm:t>
    </dgm:pt>
    <dgm:pt modelId="{DC60A2D2-A91B-4B86-9DDD-7D6523EE8AA6}" type="sibTrans" cxnId="{AE57AB9C-9DE0-4E10-9662-8A09AE6C79F4}">
      <dgm:prSet/>
      <dgm:spPr/>
      <dgm:t>
        <a:bodyPr/>
        <a:lstStyle/>
        <a:p>
          <a:endParaRPr lang="en-GB"/>
        </a:p>
      </dgm:t>
    </dgm:pt>
    <dgm:pt modelId="{55952B1D-8DB0-495D-8A9A-024FF19BAFCF}">
      <dgm:prSet phldrT="[Text]"/>
      <dgm:spPr/>
      <dgm:t>
        <a:bodyPr/>
        <a:lstStyle/>
        <a:p>
          <a:r>
            <a:rPr lang="en-GB" dirty="0"/>
            <a:t>Anyone with suspected measles should not attend a healthcare setting without </a:t>
          </a:r>
          <a:r>
            <a:rPr lang="en-GB" b="1" u="sng" dirty="0"/>
            <a:t>calling ahead first</a:t>
          </a:r>
        </a:p>
      </dgm:t>
    </dgm:pt>
    <dgm:pt modelId="{C39E872E-17EF-4E4B-9DAF-A80C737DF5D6}" type="parTrans" cxnId="{A124047E-15C1-4F62-A6D2-F7A5A2FF7556}">
      <dgm:prSet/>
      <dgm:spPr/>
      <dgm:t>
        <a:bodyPr/>
        <a:lstStyle/>
        <a:p>
          <a:endParaRPr lang="en-GB"/>
        </a:p>
      </dgm:t>
    </dgm:pt>
    <dgm:pt modelId="{001C7023-6C57-49DB-AAC9-434904DF1D9A}" type="sibTrans" cxnId="{A124047E-15C1-4F62-A6D2-F7A5A2FF7556}">
      <dgm:prSet/>
      <dgm:spPr/>
      <dgm:t>
        <a:bodyPr/>
        <a:lstStyle/>
        <a:p>
          <a:endParaRPr lang="en-GB"/>
        </a:p>
      </dgm:t>
    </dgm:pt>
    <dgm:pt modelId="{89B260A8-0CA1-4C3C-88AC-97B1A25E5162}">
      <dgm:prSet phldrT="[Text]"/>
      <dgm:spPr/>
      <dgm:t>
        <a:bodyPr/>
        <a:lstStyle/>
        <a:p>
          <a:r>
            <a:rPr lang="en-GB" b="0" u="none" dirty="0"/>
            <a:t>If in doubt, ensure that you </a:t>
          </a:r>
          <a:r>
            <a:rPr lang="en-GB" b="1" u="sng" dirty="0"/>
            <a:t>report a potential case to the UKHSA West Midlands Health Protection Team</a:t>
          </a:r>
        </a:p>
      </dgm:t>
    </dgm:pt>
    <dgm:pt modelId="{92E28013-8287-40A2-97B1-CEFBD607A1BA}" type="parTrans" cxnId="{A4C86DB6-A4A1-4175-872F-2F31A153F855}">
      <dgm:prSet/>
      <dgm:spPr/>
      <dgm:t>
        <a:bodyPr/>
        <a:lstStyle/>
        <a:p>
          <a:endParaRPr lang="en-GB"/>
        </a:p>
      </dgm:t>
    </dgm:pt>
    <dgm:pt modelId="{CF40E757-3735-4102-AF7A-210AE0C8F46E}" type="sibTrans" cxnId="{A4C86DB6-A4A1-4175-872F-2F31A153F855}">
      <dgm:prSet/>
      <dgm:spPr/>
      <dgm:t>
        <a:bodyPr/>
        <a:lstStyle/>
        <a:p>
          <a:endParaRPr lang="en-GB"/>
        </a:p>
      </dgm:t>
    </dgm:pt>
    <dgm:pt modelId="{16DB42E9-E0F3-4ED0-A335-62235BC7CEC1}">
      <dgm:prSet phldrT="[Text]"/>
      <dgm:spPr/>
      <dgm:t>
        <a:bodyPr/>
        <a:lstStyle/>
        <a:p>
          <a:r>
            <a:rPr lang="en-GB" b="1" u="sng" dirty="0"/>
            <a:t>Unvaccinated close contacts </a:t>
          </a:r>
          <a:r>
            <a:rPr lang="en-GB" b="0" u="none" dirty="0"/>
            <a:t>of a measles case may be advised not to come to school for a number of days</a:t>
          </a:r>
        </a:p>
      </dgm:t>
    </dgm:pt>
    <dgm:pt modelId="{FD660EA7-3074-47AA-A1A6-0A812CBCC6FB}" type="parTrans" cxnId="{35C5F12F-E8C5-46B8-A54F-F76013195F24}">
      <dgm:prSet/>
      <dgm:spPr/>
      <dgm:t>
        <a:bodyPr/>
        <a:lstStyle/>
        <a:p>
          <a:endParaRPr lang="en-GB"/>
        </a:p>
      </dgm:t>
    </dgm:pt>
    <dgm:pt modelId="{D7667276-27B7-4AB5-9E83-4C39C95FE49A}" type="sibTrans" cxnId="{35C5F12F-E8C5-46B8-A54F-F76013195F24}">
      <dgm:prSet/>
      <dgm:spPr/>
      <dgm:t>
        <a:bodyPr/>
        <a:lstStyle/>
        <a:p>
          <a:endParaRPr lang="en-GB"/>
        </a:p>
      </dgm:t>
    </dgm:pt>
    <dgm:pt modelId="{EC3EFB63-FB65-4BDB-82C6-5FA3CF5E5740}" type="pres">
      <dgm:prSet presAssocID="{D708BACA-EB97-4D8B-9215-0BA59838AE61}" presName="diagram" presStyleCnt="0">
        <dgm:presLayoutVars>
          <dgm:dir/>
          <dgm:resizeHandles val="exact"/>
        </dgm:presLayoutVars>
      </dgm:prSet>
      <dgm:spPr/>
    </dgm:pt>
    <dgm:pt modelId="{E4D80BAD-4863-48A0-A431-851CB03777A3}" type="pres">
      <dgm:prSet presAssocID="{C9299729-CA4B-48E0-A6F1-28EA696A537F}" presName="node" presStyleLbl="node1" presStyleIdx="0" presStyleCnt="6">
        <dgm:presLayoutVars>
          <dgm:bulletEnabled val="1"/>
        </dgm:presLayoutVars>
      </dgm:prSet>
      <dgm:spPr/>
    </dgm:pt>
    <dgm:pt modelId="{48BF58B9-D54C-49EB-86FB-1F4430F33539}" type="pres">
      <dgm:prSet presAssocID="{4FA46BE1-5AF7-4F5E-B600-8938A1276862}" presName="sibTrans" presStyleCnt="0"/>
      <dgm:spPr/>
    </dgm:pt>
    <dgm:pt modelId="{767096DB-89AF-44A7-8F12-14449481FB41}" type="pres">
      <dgm:prSet presAssocID="{B36A8A8C-42DD-4FE4-8CA9-349E3B7E14FA}" presName="node" presStyleLbl="node1" presStyleIdx="1" presStyleCnt="6">
        <dgm:presLayoutVars>
          <dgm:bulletEnabled val="1"/>
        </dgm:presLayoutVars>
      </dgm:prSet>
      <dgm:spPr/>
    </dgm:pt>
    <dgm:pt modelId="{EBE3415B-46C9-473E-8518-D50D705919BB}" type="pres">
      <dgm:prSet presAssocID="{A960205B-276A-437A-ACC7-F22F915674D0}" presName="sibTrans" presStyleCnt="0"/>
      <dgm:spPr/>
    </dgm:pt>
    <dgm:pt modelId="{9C056805-12BD-4EA6-9D89-A18B08625EBB}" type="pres">
      <dgm:prSet presAssocID="{725D293E-AF3E-4CE3-86EF-10EE12E4E281}" presName="node" presStyleLbl="node1" presStyleIdx="2" presStyleCnt="6">
        <dgm:presLayoutVars>
          <dgm:bulletEnabled val="1"/>
        </dgm:presLayoutVars>
      </dgm:prSet>
      <dgm:spPr/>
    </dgm:pt>
    <dgm:pt modelId="{D67D0EF5-98C4-4093-B261-BF6145F3A1D4}" type="pres">
      <dgm:prSet presAssocID="{DC60A2D2-A91B-4B86-9DDD-7D6523EE8AA6}" presName="sibTrans" presStyleCnt="0"/>
      <dgm:spPr/>
    </dgm:pt>
    <dgm:pt modelId="{9193C749-AA4C-4D45-BD3F-18493902F16C}" type="pres">
      <dgm:prSet presAssocID="{55952B1D-8DB0-495D-8A9A-024FF19BAFCF}" presName="node" presStyleLbl="node1" presStyleIdx="3" presStyleCnt="6">
        <dgm:presLayoutVars>
          <dgm:bulletEnabled val="1"/>
        </dgm:presLayoutVars>
      </dgm:prSet>
      <dgm:spPr/>
    </dgm:pt>
    <dgm:pt modelId="{ACFC307C-F583-44DF-AC37-2B0F7101FB9C}" type="pres">
      <dgm:prSet presAssocID="{001C7023-6C57-49DB-AAC9-434904DF1D9A}" presName="sibTrans" presStyleCnt="0"/>
      <dgm:spPr/>
    </dgm:pt>
    <dgm:pt modelId="{5ED181F2-389A-46FE-9580-9430D8C8A469}" type="pres">
      <dgm:prSet presAssocID="{89B260A8-0CA1-4C3C-88AC-97B1A25E5162}" presName="node" presStyleLbl="node1" presStyleIdx="4" presStyleCnt="6">
        <dgm:presLayoutVars>
          <dgm:bulletEnabled val="1"/>
        </dgm:presLayoutVars>
      </dgm:prSet>
      <dgm:spPr/>
    </dgm:pt>
    <dgm:pt modelId="{DA7870AF-CABF-4DF9-895E-A3E60B8FF2DF}" type="pres">
      <dgm:prSet presAssocID="{CF40E757-3735-4102-AF7A-210AE0C8F46E}" presName="sibTrans" presStyleCnt="0"/>
      <dgm:spPr/>
    </dgm:pt>
    <dgm:pt modelId="{0BBBF17B-8CF9-4E30-9183-26CB61D2C003}" type="pres">
      <dgm:prSet presAssocID="{16DB42E9-E0F3-4ED0-A335-62235BC7CEC1}" presName="node" presStyleLbl="node1" presStyleIdx="5" presStyleCnt="6">
        <dgm:presLayoutVars>
          <dgm:bulletEnabled val="1"/>
        </dgm:presLayoutVars>
      </dgm:prSet>
      <dgm:spPr/>
    </dgm:pt>
  </dgm:ptLst>
  <dgm:cxnLst>
    <dgm:cxn modelId="{B36F1711-C2F6-4F01-838A-DC9AE6193D16}" srcId="{D708BACA-EB97-4D8B-9215-0BA59838AE61}" destId="{B36A8A8C-42DD-4FE4-8CA9-349E3B7E14FA}" srcOrd="1" destOrd="0" parTransId="{3BC39C24-82AC-446A-A710-1F1E4BDF40DC}" sibTransId="{A960205B-276A-437A-ACC7-F22F915674D0}"/>
    <dgm:cxn modelId="{7EED6319-669C-49B4-BDE9-72DA06891117}" type="presOf" srcId="{C9299729-CA4B-48E0-A6F1-28EA696A537F}" destId="{E4D80BAD-4863-48A0-A431-851CB03777A3}" srcOrd="0" destOrd="0" presId="urn:microsoft.com/office/officeart/2005/8/layout/default"/>
    <dgm:cxn modelId="{35C5F12F-E8C5-46B8-A54F-F76013195F24}" srcId="{D708BACA-EB97-4D8B-9215-0BA59838AE61}" destId="{16DB42E9-E0F3-4ED0-A335-62235BC7CEC1}" srcOrd="5" destOrd="0" parTransId="{FD660EA7-3074-47AA-A1A6-0A812CBCC6FB}" sibTransId="{D7667276-27B7-4AB5-9E83-4C39C95FE49A}"/>
    <dgm:cxn modelId="{96820C48-6FB8-4DE1-87AC-C698A10FB4DE}" type="presOf" srcId="{89B260A8-0CA1-4C3C-88AC-97B1A25E5162}" destId="{5ED181F2-389A-46FE-9580-9430D8C8A469}" srcOrd="0" destOrd="0" presId="urn:microsoft.com/office/officeart/2005/8/layout/default"/>
    <dgm:cxn modelId="{5286224E-5398-4E21-AF05-CA07CBC06466}" srcId="{D708BACA-EB97-4D8B-9215-0BA59838AE61}" destId="{C9299729-CA4B-48E0-A6F1-28EA696A537F}" srcOrd="0" destOrd="0" parTransId="{2C30A9C5-D5DD-4823-B0ED-A96588AC5E7E}" sibTransId="{4FA46BE1-5AF7-4F5E-B600-8938A1276862}"/>
    <dgm:cxn modelId="{0D5DDA73-F41D-412C-AA4C-8E3AFD6374F2}" type="presOf" srcId="{16DB42E9-E0F3-4ED0-A335-62235BC7CEC1}" destId="{0BBBF17B-8CF9-4E30-9183-26CB61D2C003}" srcOrd="0" destOrd="0" presId="urn:microsoft.com/office/officeart/2005/8/layout/default"/>
    <dgm:cxn modelId="{A124047E-15C1-4F62-A6D2-F7A5A2FF7556}" srcId="{D708BACA-EB97-4D8B-9215-0BA59838AE61}" destId="{55952B1D-8DB0-495D-8A9A-024FF19BAFCF}" srcOrd="3" destOrd="0" parTransId="{C39E872E-17EF-4E4B-9DAF-A80C737DF5D6}" sibTransId="{001C7023-6C57-49DB-AAC9-434904DF1D9A}"/>
    <dgm:cxn modelId="{02907B7F-15D6-407F-87FF-BE6F6A0D6138}" type="presOf" srcId="{55952B1D-8DB0-495D-8A9A-024FF19BAFCF}" destId="{9193C749-AA4C-4D45-BD3F-18493902F16C}" srcOrd="0" destOrd="0" presId="urn:microsoft.com/office/officeart/2005/8/layout/default"/>
    <dgm:cxn modelId="{B7513C8C-BDA5-4C52-84E7-ED44E491FF81}" type="presOf" srcId="{D708BACA-EB97-4D8B-9215-0BA59838AE61}" destId="{EC3EFB63-FB65-4BDB-82C6-5FA3CF5E5740}" srcOrd="0" destOrd="0" presId="urn:microsoft.com/office/officeart/2005/8/layout/default"/>
    <dgm:cxn modelId="{AE57AB9C-9DE0-4E10-9662-8A09AE6C79F4}" srcId="{D708BACA-EB97-4D8B-9215-0BA59838AE61}" destId="{725D293E-AF3E-4CE3-86EF-10EE12E4E281}" srcOrd="2" destOrd="0" parTransId="{8263ABA2-3874-4154-84C9-7BA0F482EC54}" sibTransId="{DC60A2D2-A91B-4B86-9DDD-7D6523EE8AA6}"/>
    <dgm:cxn modelId="{A4C86DB6-A4A1-4175-872F-2F31A153F855}" srcId="{D708BACA-EB97-4D8B-9215-0BA59838AE61}" destId="{89B260A8-0CA1-4C3C-88AC-97B1A25E5162}" srcOrd="4" destOrd="0" parTransId="{92E28013-8287-40A2-97B1-CEFBD607A1BA}" sibTransId="{CF40E757-3735-4102-AF7A-210AE0C8F46E}"/>
    <dgm:cxn modelId="{2BFDF8E1-DB39-47DF-9327-93D87E100A8E}" type="presOf" srcId="{725D293E-AF3E-4CE3-86EF-10EE12E4E281}" destId="{9C056805-12BD-4EA6-9D89-A18B08625EBB}" srcOrd="0" destOrd="0" presId="urn:microsoft.com/office/officeart/2005/8/layout/default"/>
    <dgm:cxn modelId="{EC4436F9-C5CD-43A7-91A1-474B7D9F058C}" type="presOf" srcId="{B36A8A8C-42DD-4FE4-8CA9-349E3B7E14FA}" destId="{767096DB-89AF-44A7-8F12-14449481FB41}" srcOrd="0" destOrd="0" presId="urn:microsoft.com/office/officeart/2005/8/layout/default"/>
    <dgm:cxn modelId="{FEFA15D4-7F2E-405E-A17A-8B0913F63483}" type="presParOf" srcId="{EC3EFB63-FB65-4BDB-82C6-5FA3CF5E5740}" destId="{E4D80BAD-4863-48A0-A431-851CB03777A3}" srcOrd="0" destOrd="0" presId="urn:microsoft.com/office/officeart/2005/8/layout/default"/>
    <dgm:cxn modelId="{CB021F7E-F4D0-4C94-B896-5A29C70B6C5A}" type="presParOf" srcId="{EC3EFB63-FB65-4BDB-82C6-5FA3CF5E5740}" destId="{48BF58B9-D54C-49EB-86FB-1F4430F33539}" srcOrd="1" destOrd="0" presId="urn:microsoft.com/office/officeart/2005/8/layout/default"/>
    <dgm:cxn modelId="{A257A27B-E4C3-4C2B-BC4F-8E929641C179}" type="presParOf" srcId="{EC3EFB63-FB65-4BDB-82C6-5FA3CF5E5740}" destId="{767096DB-89AF-44A7-8F12-14449481FB41}" srcOrd="2" destOrd="0" presId="urn:microsoft.com/office/officeart/2005/8/layout/default"/>
    <dgm:cxn modelId="{E2ACAF38-8D73-4B38-BABE-E59E14C98214}" type="presParOf" srcId="{EC3EFB63-FB65-4BDB-82C6-5FA3CF5E5740}" destId="{EBE3415B-46C9-473E-8518-D50D705919BB}" srcOrd="3" destOrd="0" presId="urn:microsoft.com/office/officeart/2005/8/layout/default"/>
    <dgm:cxn modelId="{0550BA1A-5C1D-4340-99B0-F104CCA494D0}" type="presParOf" srcId="{EC3EFB63-FB65-4BDB-82C6-5FA3CF5E5740}" destId="{9C056805-12BD-4EA6-9D89-A18B08625EBB}" srcOrd="4" destOrd="0" presId="urn:microsoft.com/office/officeart/2005/8/layout/default"/>
    <dgm:cxn modelId="{CFC90F88-06F5-4ABE-B48E-A0F69EC0DEC4}" type="presParOf" srcId="{EC3EFB63-FB65-4BDB-82C6-5FA3CF5E5740}" destId="{D67D0EF5-98C4-4093-B261-BF6145F3A1D4}" srcOrd="5" destOrd="0" presId="urn:microsoft.com/office/officeart/2005/8/layout/default"/>
    <dgm:cxn modelId="{9FC99497-B9E0-45FB-8B67-5DC666EC8475}" type="presParOf" srcId="{EC3EFB63-FB65-4BDB-82C6-5FA3CF5E5740}" destId="{9193C749-AA4C-4D45-BD3F-18493902F16C}" srcOrd="6" destOrd="0" presId="urn:microsoft.com/office/officeart/2005/8/layout/default"/>
    <dgm:cxn modelId="{5A246A60-76D8-404A-BCBF-871D0F5CA74E}" type="presParOf" srcId="{EC3EFB63-FB65-4BDB-82C6-5FA3CF5E5740}" destId="{ACFC307C-F583-44DF-AC37-2B0F7101FB9C}" srcOrd="7" destOrd="0" presId="urn:microsoft.com/office/officeart/2005/8/layout/default"/>
    <dgm:cxn modelId="{4D6B233F-5655-47E7-B878-C53169FB49D1}" type="presParOf" srcId="{EC3EFB63-FB65-4BDB-82C6-5FA3CF5E5740}" destId="{5ED181F2-389A-46FE-9580-9430D8C8A469}" srcOrd="8" destOrd="0" presId="urn:microsoft.com/office/officeart/2005/8/layout/default"/>
    <dgm:cxn modelId="{F8061EE6-76EA-4886-BA9C-6BC566EB781E}" type="presParOf" srcId="{EC3EFB63-FB65-4BDB-82C6-5FA3CF5E5740}" destId="{DA7870AF-CABF-4DF9-895E-A3E60B8FF2DF}" srcOrd="9" destOrd="0" presId="urn:microsoft.com/office/officeart/2005/8/layout/default"/>
    <dgm:cxn modelId="{D1AEBF95-3244-44B8-80EE-C4F7FB486361}" type="presParOf" srcId="{EC3EFB63-FB65-4BDB-82C6-5FA3CF5E5740}" destId="{0BBBF17B-8CF9-4E30-9183-26CB61D2C0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E8A96-0D63-4937-91B2-4952E73428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48B8569-7117-4EA1-886C-A5FB80F00E17}">
      <dgm:prSet phldrT="[Text]"/>
      <dgm:spPr/>
      <dgm:t>
        <a:bodyPr/>
        <a:lstStyle/>
        <a:p>
          <a:r>
            <a:rPr lang="en-GB" b="1" dirty="0"/>
            <a:t>UKHSA West Midlands Health Protection Team</a:t>
          </a:r>
        </a:p>
        <a:p>
          <a:r>
            <a:rPr lang="en-GB" b="1" dirty="0"/>
            <a:t>Call</a:t>
          </a:r>
          <a:r>
            <a:rPr lang="en-GB" dirty="0"/>
            <a:t>: 0344 225 3560 (option 2) </a:t>
          </a:r>
        </a:p>
        <a:p>
          <a:r>
            <a:rPr lang="en-GB" b="1" dirty="0"/>
            <a:t>Email</a:t>
          </a:r>
          <a:r>
            <a:rPr lang="en-GB"/>
            <a:t>: wmmeaslescell@ukhsa.gov.uk</a:t>
          </a:r>
          <a:endParaRPr lang="en-GB" dirty="0"/>
        </a:p>
      </dgm:t>
    </dgm:pt>
    <dgm:pt modelId="{0FF70532-D4AE-4A1F-AF9F-8E7A29A01D88}" type="parTrans" cxnId="{0555DDEF-FAE8-4A66-8E9D-A9F93A7453AC}">
      <dgm:prSet/>
      <dgm:spPr/>
      <dgm:t>
        <a:bodyPr/>
        <a:lstStyle/>
        <a:p>
          <a:endParaRPr lang="en-GB"/>
        </a:p>
      </dgm:t>
    </dgm:pt>
    <dgm:pt modelId="{B52139AC-B9E8-43BE-9369-FAC2C1DCD79B}" type="sibTrans" cxnId="{0555DDEF-FAE8-4A66-8E9D-A9F93A7453AC}">
      <dgm:prSet/>
      <dgm:spPr/>
      <dgm:t>
        <a:bodyPr/>
        <a:lstStyle/>
        <a:p>
          <a:endParaRPr lang="en-GB"/>
        </a:p>
      </dgm:t>
    </dgm:pt>
    <dgm:pt modelId="{B5A8180F-EC92-4D87-86F9-099388E2137D}" type="pres">
      <dgm:prSet presAssocID="{068E8A96-0D63-4937-91B2-4952E734282A}" presName="diagram" presStyleCnt="0">
        <dgm:presLayoutVars>
          <dgm:dir/>
          <dgm:resizeHandles val="exact"/>
        </dgm:presLayoutVars>
      </dgm:prSet>
      <dgm:spPr/>
    </dgm:pt>
    <dgm:pt modelId="{A17B2A97-C53C-47A1-B48C-34355754FB41}" type="pres">
      <dgm:prSet presAssocID="{348B8569-7117-4EA1-886C-A5FB80F00E17}" presName="node" presStyleLbl="node1" presStyleIdx="0" presStyleCnt="1" custScaleX="190531" custScaleY="111111" custLinFactNeighborX="-18153" custLinFactNeighborY="-24534">
        <dgm:presLayoutVars>
          <dgm:bulletEnabled val="1"/>
        </dgm:presLayoutVars>
      </dgm:prSet>
      <dgm:spPr/>
    </dgm:pt>
  </dgm:ptLst>
  <dgm:cxnLst>
    <dgm:cxn modelId="{68426EB5-2061-4A88-913C-C341A1C7B0AD}" type="presOf" srcId="{068E8A96-0D63-4937-91B2-4952E734282A}" destId="{B5A8180F-EC92-4D87-86F9-099388E2137D}" srcOrd="0" destOrd="0" presId="urn:microsoft.com/office/officeart/2005/8/layout/default"/>
    <dgm:cxn modelId="{9A5494D9-CB64-459C-9EFE-936A52A655B9}" type="presOf" srcId="{348B8569-7117-4EA1-886C-A5FB80F00E17}" destId="{A17B2A97-C53C-47A1-B48C-34355754FB41}" srcOrd="0" destOrd="0" presId="urn:microsoft.com/office/officeart/2005/8/layout/default"/>
    <dgm:cxn modelId="{0555DDEF-FAE8-4A66-8E9D-A9F93A7453AC}" srcId="{068E8A96-0D63-4937-91B2-4952E734282A}" destId="{348B8569-7117-4EA1-886C-A5FB80F00E17}" srcOrd="0" destOrd="0" parTransId="{0FF70532-D4AE-4A1F-AF9F-8E7A29A01D88}" sibTransId="{B52139AC-B9E8-43BE-9369-FAC2C1DCD79B}"/>
    <dgm:cxn modelId="{A7678B39-B074-4271-B832-01B23D094CC4}" type="presParOf" srcId="{B5A8180F-EC92-4D87-86F9-099388E2137D}" destId="{A17B2A97-C53C-47A1-B48C-34355754FB41}"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80BAD-4863-48A0-A431-851CB03777A3}">
      <dsp:nvSpPr>
        <dsp:cNvPr id="0" name=""/>
        <dsp:cNvSpPr/>
      </dsp:nvSpPr>
      <dsp:spPr>
        <a:xfrm>
          <a:off x="0" y="25399"/>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MMR vaccination provides </a:t>
          </a:r>
          <a:r>
            <a:rPr lang="en-GB" sz="1800" b="1" u="sng" kern="1200" dirty="0"/>
            <a:t>best protection against measles</a:t>
          </a:r>
        </a:p>
      </dsp:txBody>
      <dsp:txXfrm>
        <a:off x="0" y="25399"/>
        <a:ext cx="2571749" cy="1543050"/>
      </dsp:txXfrm>
    </dsp:sp>
    <dsp:sp modelId="{767096DB-89AF-44A7-8F12-14449481FB41}">
      <dsp:nvSpPr>
        <dsp:cNvPr id="0" name=""/>
        <dsp:cNvSpPr/>
      </dsp:nvSpPr>
      <dsp:spPr>
        <a:xfrm>
          <a:off x="2828925" y="25399"/>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MMR vaccines that </a:t>
          </a:r>
          <a:r>
            <a:rPr lang="en-GB" sz="1800" b="1" u="sng" kern="1200" dirty="0"/>
            <a:t>do not contain pork </a:t>
          </a:r>
          <a:r>
            <a:rPr lang="en-GB" sz="1800" kern="1200" dirty="0"/>
            <a:t>are available at all GP surgeries</a:t>
          </a:r>
        </a:p>
      </dsp:txBody>
      <dsp:txXfrm>
        <a:off x="2828925" y="25399"/>
        <a:ext cx="2571749" cy="1543050"/>
      </dsp:txXfrm>
    </dsp:sp>
    <dsp:sp modelId="{9C056805-12BD-4EA6-9D89-A18B08625EBB}">
      <dsp:nvSpPr>
        <dsp:cNvPr id="0" name=""/>
        <dsp:cNvSpPr/>
      </dsp:nvSpPr>
      <dsp:spPr>
        <a:xfrm>
          <a:off x="5657849" y="25399"/>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Contact your GP surgery to catch up with MMR vaccinations </a:t>
          </a:r>
          <a:r>
            <a:rPr lang="en-GB" sz="1800" b="1" u="sng" kern="1200" dirty="0"/>
            <a:t>at any age</a:t>
          </a:r>
        </a:p>
      </dsp:txBody>
      <dsp:txXfrm>
        <a:off x="5657849" y="25399"/>
        <a:ext cx="2571749" cy="1543050"/>
      </dsp:txXfrm>
    </dsp:sp>
    <dsp:sp modelId="{9193C749-AA4C-4D45-BD3F-18493902F16C}">
      <dsp:nvSpPr>
        <dsp:cNvPr id="0" name=""/>
        <dsp:cNvSpPr/>
      </dsp:nvSpPr>
      <dsp:spPr>
        <a:xfrm>
          <a:off x="0" y="1825625"/>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Anyone with suspected measles should not attend a healthcare setting without </a:t>
          </a:r>
          <a:r>
            <a:rPr lang="en-GB" sz="1800" b="1" u="sng" kern="1200" dirty="0"/>
            <a:t>calling ahead first</a:t>
          </a:r>
        </a:p>
      </dsp:txBody>
      <dsp:txXfrm>
        <a:off x="0" y="1825625"/>
        <a:ext cx="2571749" cy="1543050"/>
      </dsp:txXfrm>
    </dsp:sp>
    <dsp:sp modelId="{5ED181F2-389A-46FE-9580-9430D8C8A469}">
      <dsp:nvSpPr>
        <dsp:cNvPr id="0" name=""/>
        <dsp:cNvSpPr/>
      </dsp:nvSpPr>
      <dsp:spPr>
        <a:xfrm>
          <a:off x="2828925" y="1825625"/>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u="none" kern="1200" dirty="0"/>
            <a:t>If in doubt, ensure that you </a:t>
          </a:r>
          <a:r>
            <a:rPr lang="en-GB" sz="1800" b="1" u="sng" kern="1200" dirty="0"/>
            <a:t>report a potential case to the UKHSA West Midlands Health Protection Team</a:t>
          </a:r>
        </a:p>
      </dsp:txBody>
      <dsp:txXfrm>
        <a:off x="2828925" y="1825625"/>
        <a:ext cx="2571749" cy="1543050"/>
      </dsp:txXfrm>
    </dsp:sp>
    <dsp:sp modelId="{0BBBF17B-8CF9-4E30-9183-26CB61D2C003}">
      <dsp:nvSpPr>
        <dsp:cNvPr id="0" name=""/>
        <dsp:cNvSpPr/>
      </dsp:nvSpPr>
      <dsp:spPr>
        <a:xfrm>
          <a:off x="5657849" y="1825625"/>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u="sng" kern="1200" dirty="0"/>
            <a:t>Unvaccinated close contacts </a:t>
          </a:r>
          <a:r>
            <a:rPr lang="en-GB" sz="1800" b="0" u="none" kern="1200" dirty="0"/>
            <a:t>of a measles case may be advised not to come to school for a number of days</a:t>
          </a:r>
        </a:p>
      </dsp:txBody>
      <dsp:txXfrm>
        <a:off x="5657849" y="1825625"/>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B2A97-C53C-47A1-B48C-34355754FB41}">
      <dsp:nvSpPr>
        <dsp:cNvPr id="0" name=""/>
        <dsp:cNvSpPr/>
      </dsp:nvSpPr>
      <dsp:spPr>
        <a:xfrm>
          <a:off x="308513" y="0"/>
          <a:ext cx="4869356" cy="17037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UKHSA West Midlands Health Protection Team</a:t>
          </a:r>
        </a:p>
        <a:p>
          <a:pPr marL="0" lvl="0" indent="0" algn="ctr" defTabSz="977900">
            <a:lnSpc>
              <a:spcPct val="90000"/>
            </a:lnSpc>
            <a:spcBef>
              <a:spcPct val="0"/>
            </a:spcBef>
            <a:spcAft>
              <a:spcPct val="35000"/>
            </a:spcAft>
            <a:buNone/>
          </a:pPr>
          <a:r>
            <a:rPr lang="en-GB" sz="2200" b="1" kern="1200" dirty="0"/>
            <a:t>Call</a:t>
          </a:r>
          <a:r>
            <a:rPr lang="en-GB" sz="2200" kern="1200" dirty="0"/>
            <a:t>: 0344 225 3560 (option 2) </a:t>
          </a:r>
        </a:p>
        <a:p>
          <a:pPr marL="0" lvl="0" indent="0" algn="ctr" defTabSz="977900">
            <a:lnSpc>
              <a:spcPct val="90000"/>
            </a:lnSpc>
            <a:spcBef>
              <a:spcPct val="0"/>
            </a:spcBef>
            <a:spcAft>
              <a:spcPct val="35000"/>
            </a:spcAft>
            <a:buNone/>
          </a:pPr>
          <a:r>
            <a:rPr lang="en-GB" sz="2200" b="1" kern="1200" dirty="0"/>
            <a:t>Email</a:t>
          </a:r>
          <a:r>
            <a:rPr lang="en-GB" sz="2200" kern="1200" dirty="0"/>
            <a:t>: wmmeaslescell@ukhsa.gov.uk</a:t>
          </a:r>
        </a:p>
      </dsp:txBody>
      <dsp:txXfrm>
        <a:off x="308513" y="0"/>
        <a:ext cx="4869356" cy="1703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80BAD-4863-48A0-A431-851CB03777A3}">
      <dsp:nvSpPr>
        <dsp:cNvPr id="0" name=""/>
        <dsp:cNvSpPr/>
      </dsp:nvSpPr>
      <dsp:spPr>
        <a:xfrm>
          <a:off x="0" y="25399"/>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MMR vaccination provides </a:t>
          </a:r>
          <a:r>
            <a:rPr lang="en-GB" sz="1800" b="1" u="sng" kern="1200" dirty="0"/>
            <a:t>best protection against measles</a:t>
          </a:r>
        </a:p>
      </dsp:txBody>
      <dsp:txXfrm>
        <a:off x="0" y="25399"/>
        <a:ext cx="2571749" cy="1543050"/>
      </dsp:txXfrm>
    </dsp:sp>
    <dsp:sp modelId="{767096DB-89AF-44A7-8F12-14449481FB41}">
      <dsp:nvSpPr>
        <dsp:cNvPr id="0" name=""/>
        <dsp:cNvSpPr/>
      </dsp:nvSpPr>
      <dsp:spPr>
        <a:xfrm>
          <a:off x="2828925" y="25399"/>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MMR vaccines that </a:t>
          </a:r>
          <a:r>
            <a:rPr lang="en-GB" sz="1800" b="1" u="sng" kern="1200" dirty="0"/>
            <a:t>do not contain pork </a:t>
          </a:r>
          <a:r>
            <a:rPr lang="en-GB" sz="1800" kern="1200" dirty="0"/>
            <a:t>are available at all GP surgeries</a:t>
          </a:r>
        </a:p>
      </dsp:txBody>
      <dsp:txXfrm>
        <a:off x="2828925" y="25399"/>
        <a:ext cx="2571749" cy="1543050"/>
      </dsp:txXfrm>
    </dsp:sp>
    <dsp:sp modelId="{9C056805-12BD-4EA6-9D89-A18B08625EBB}">
      <dsp:nvSpPr>
        <dsp:cNvPr id="0" name=""/>
        <dsp:cNvSpPr/>
      </dsp:nvSpPr>
      <dsp:spPr>
        <a:xfrm>
          <a:off x="5657849" y="25399"/>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Contact your GP surgery to catch up with MMR vaccinations </a:t>
          </a:r>
          <a:r>
            <a:rPr lang="en-GB" sz="1800" b="1" u="sng" kern="1200" dirty="0"/>
            <a:t>at any age</a:t>
          </a:r>
        </a:p>
      </dsp:txBody>
      <dsp:txXfrm>
        <a:off x="5657849" y="25399"/>
        <a:ext cx="2571749" cy="1543050"/>
      </dsp:txXfrm>
    </dsp:sp>
    <dsp:sp modelId="{9193C749-AA4C-4D45-BD3F-18493902F16C}">
      <dsp:nvSpPr>
        <dsp:cNvPr id="0" name=""/>
        <dsp:cNvSpPr/>
      </dsp:nvSpPr>
      <dsp:spPr>
        <a:xfrm>
          <a:off x="0" y="1825625"/>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Anyone with suspected measles should not attend a healthcare setting without </a:t>
          </a:r>
          <a:r>
            <a:rPr lang="en-GB" sz="1800" b="1" u="sng" kern="1200" dirty="0"/>
            <a:t>calling ahead first</a:t>
          </a:r>
        </a:p>
      </dsp:txBody>
      <dsp:txXfrm>
        <a:off x="0" y="1825625"/>
        <a:ext cx="2571749" cy="1543050"/>
      </dsp:txXfrm>
    </dsp:sp>
    <dsp:sp modelId="{5ED181F2-389A-46FE-9580-9430D8C8A469}">
      <dsp:nvSpPr>
        <dsp:cNvPr id="0" name=""/>
        <dsp:cNvSpPr/>
      </dsp:nvSpPr>
      <dsp:spPr>
        <a:xfrm>
          <a:off x="2828925" y="1825625"/>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u="none" kern="1200" dirty="0"/>
            <a:t>If in doubt, ensure that you </a:t>
          </a:r>
          <a:r>
            <a:rPr lang="en-GB" sz="1800" b="1" u="sng" kern="1200" dirty="0"/>
            <a:t>report a potential case to the UKHSA West Midlands Health Protection Team</a:t>
          </a:r>
        </a:p>
      </dsp:txBody>
      <dsp:txXfrm>
        <a:off x="2828925" y="1825625"/>
        <a:ext cx="2571749" cy="1543050"/>
      </dsp:txXfrm>
    </dsp:sp>
    <dsp:sp modelId="{0BBBF17B-8CF9-4E30-9183-26CB61D2C003}">
      <dsp:nvSpPr>
        <dsp:cNvPr id="0" name=""/>
        <dsp:cNvSpPr/>
      </dsp:nvSpPr>
      <dsp:spPr>
        <a:xfrm>
          <a:off x="5657849" y="1825625"/>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u="sng" kern="1200" dirty="0"/>
            <a:t>Unvaccinated close contacts </a:t>
          </a:r>
          <a:r>
            <a:rPr lang="en-GB" sz="1800" b="0" u="none" kern="1200" dirty="0"/>
            <a:t>of a measles case may be advised not to come to school for a number of days</a:t>
          </a:r>
        </a:p>
      </dsp:txBody>
      <dsp:txXfrm>
        <a:off x="5657849" y="1825625"/>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B2A97-C53C-47A1-B48C-34355754FB41}">
      <dsp:nvSpPr>
        <dsp:cNvPr id="0" name=""/>
        <dsp:cNvSpPr/>
      </dsp:nvSpPr>
      <dsp:spPr>
        <a:xfrm>
          <a:off x="0" y="0"/>
          <a:ext cx="4870694" cy="1704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UKHSA West Midlands Health Protection Team</a:t>
          </a:r>
        </a:p>
        <a:p>
          <a:pPr marL="0" lvl="0" indent="0" algn="ctr" defTabSz="977900">
            <a:lnSpc>
              <a:spcPct val="90000"/>
            </a:lnSpc>
            <a:spcBef>
              <a:spcPct val="0"/>
            </a:spcBef>
            <a:spcAft>
              <a:spcPct val="35000"/>
            </a:spcAft>
            <a:buNone/>
          </a:pPr>
          <a:r>
            <a:rPr lang="en-GB" sz="2200" b="1" kern="1200" dirty="0"/>
            <a:t>Call</a:t>
          </a:r>
          <a:r>
            <a:rPr lang="en-GB" sz="2200" kern="1200" dirty="0"/>
            <a:t>: 0344 225 3560 (option 2) </a:t>
          </a:r>
        </a:p>
        <a:p>
          <a:pPr marL="0" lvl="0" indent="0" algn="ctr" defTabSz="977900">
            <a:lnSpc>
              <a:spcPct val="90000"/>
            </a:lnSpc>
            <a:spcBef>
              <a:spcPct val="0"/>
            </a:spcBef>
            <a:spcAft>
              <a:spcPct val="35000"/>
            </a:spcAft>
            <a:buNone/>
          </a:pPr>
          <a:r>
            <a:rPr lang="en-GB" sz="2200" b="1" kern="1200" dirty="0"/>
            <a:t>Email</a:t>
          </a:r>
          <a:r>
            <a:rPr lang="en-GB" sz="2200" kern="1200"/>
            <a:t>: wmmeaslescell@ukhsa.gov.uk</a:t>
          </a:r>
          <a:endParaRPr lang="en-GB" sz="2200" kern="1200" dirty="0"/>
        </a:p>
      </dsp:txBody>
      <dsp:txXfrm>
        <a:off x="0" y="0"/>
        <a:ext cx="4870694" cy="17042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24/01/2024</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24/01/2024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Only 88.1% of 5-year-olds in 2022-23 had MMR dose 1. 1 dose of MMR gives 99% protection against measles</a:t>
            </a:r>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dirty="0"/>
          </a:p>
        </p:txBody>
      </p:sp>
    </p:spTree>
    <p:extLst>
      <p:ext uri="{BB962C8B-B14F-4D97-AF65-F5344CB8AC3E}">
        <p14:creationId xmlns:p14="http://schemas.microsoft.com/office/powerpoint/2010/main" val="124287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5</a:t>
            </a:fld>
            <a:endParaRPr lang="en-GB" dirty="0"/>
          </a:p>
        </p:txBody>
      </p:sp>
    </p:spTree>
    <p:extLst>
      <p:ext uri="{BB962C8B-B14F-4D97-AF65-F5344CB8AC3E}">
        <p14:creationId xmlns:p14="http://schemas.microsoft.com/office/powerpoint/2010/main" val="302816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7</a:t>
            </a:fld>
            <a:endParaRPr lang="en-GB"/>
          </a:p>
        </p:txBody>
      </p:sp>
    </p:spTree>
    <p:extLst>
      <p:ext uri="{BB962C8B-B14F-4D97-AF65-F5344CB8AC3E}">
        <p14:creationId xmlns:p14="http://schemas.microsoft.com/office/powerpoint/2010/main" val="36024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8</a:t>
            </a:fld>
            <a:endParaRPr lang="en-GB"/>
          </a:p>
        </p:txBody>
      </p:sp>
    </p:spTree>
    <p:extLst>
      <p:ext uri="{BB962C8B-B14F-4D97-AF65-F5344CB8AC3E}">
        <p14:creationId xmlns:p14="http://schemas.microsoft.com/office/powerpoint/2010/main" val="239983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 id="2147483652" r:id="rId7"/>
    <p:sldLayoutId id="2147483653" r:id="rId8"/>
    <p:sldLayoutId id="2147483654" r:id="rId9"/>
    <p:sldLayoutId id="2147483661" r:id="rId10"/>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pteam@birmingham.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nhs.uk/conditions/vaccinations/mmr-vaccine/" TargetMode="External"/><Relationship Id="rId7" Type="http://schemas.openxmlformats.org/officeDocument/2006/relationships/diagramColors" Target="../diagrams/colors4.xml"/><Relationship Id="rId2" Type="http://schemas.openxmlformats.org/officeDocument/2006/relationships/hyperlink" Target="https://assets.publishing.service.gov.uk/media/65a7a806867cd800135ae9bb/national-measles-guidelines-january-2024.pdf" TargetMode="Externa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391" y="1036986"/>
            <a:ext cx="5246581" cy="1102519"/>
          </a:xfrm>
        </p:spPr>
        <p:txBody>
          <a:bodyPr/>
          <a:lstStyle/>
          <a:p>
            <a:r>
              <a:rPr lang="en-GB" dirty="0"/>
              <a:t>Current measles situation in Birmingham – January 2024</a:t>
            </a:r>
          </a:p>
        </p:txBody>
      </p:sp>
      <p:sp>
        <p:nvSpPr>
          <p:cNvPr id="3" name="Subtitle 2"/>
          <p:cNvSpPr>
            <a:spLocks noGrp="1"/>
          </p:cNvSpPr>
          <p:nvPr>
            <p:ph type="subTitle" idx="1"/>
          </p:nvPr>
        </p:nvSpPr>
        <p:spPr>
          <a:xfrm>
            <a:off x="469083" y="2139505"/>
            <a:ext cx="5219195" cy="1314450"/>
          </a:xfrm>
        </p:spPr>
        <p:txBody>
          <a:bodyPr>
            <a:normAutofit lnSpcReduction="10000"/>
          </a:bodyPr>
          <a:lstStyle/>
          <a:p>
            <a:r>
              <a:rPr lang="en-GB" dirty="0"/>
              <a:t>Dr Mary Orhewere – Assistant Director, Health Protection</a:t>
            </a:r>
          </a:p>
          <a:p>
            <a:r>
              <a:rPr lang="en-GB" dirty="0"/>
              <a:t>Funmi Worrell – Service Lead, Health Protection</a:t>
            </a:r>
          </a:p>
          <a:p>
            <a:r>
              <a:rPr lang="en-GB" dirty="0"/>
              <a:t>Helen Bissett – Senior Officer, Health Protection</a:t>
            </a:r>
          </a:p>
          <a:p>
            <a:endParaRPr lang="en-GB" dirty="0"/>
          </a:p>
          <a:p>
            <a:r>
              <a:rPr lang="en-GB" dirty="0">
                <a:hlinkClick r:id="rId2"/>
              </a:rPr>
              <a:t>hpteam@birmingham.gov.uk</a:t>
            </a:r>
            <a:r>
              <a:rPr lang="en-GB" dirty="0"/>
              <a:t> </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86D2-87C7-12B1-B361-9AC2F24093EF}"/>
              </a:ext>
            </a:extLst>
          </p:cNvPr>
          <p:cNvSpPr>
            <a:spLocks noGrp="1"/>
          </p:cNvSpPr>
          <p:nvPr>
            <p:ph type="title"/>
          </p:nvPr>
        </p:nvSpPr>
        <p:spPr/>
        <p:txBody>
          <a:bodyPr/>
          <a:lstStyle/>
          <a:p>
            <a:r>
              <a:rPr lang="en-GB" dirty="0"/>
              <a:t>Key Links and Contact Details</a:t>
            </a:r>
          </a:p>
        </p:txBody>
      </p:sp>
      <p:sp>
        <p:nvSpPr>
          <p:cNvPr id="3" name="Content Placeholder 2">
            <a:extLst>
              <a:ext uri="{FF2B5EF4-FFF2-40B4-BE49-F238E27FC236}">
                <a16:creationId xmlns:a16="http://schemas.microsoft.com/office/drawing/2014/main" id="{16374676-DF63-5183-1498-0E094D8546E5}"/>
              </a:ext>
            </a:extLst>
          </p:cNvPr>
          <p:cNvSpPr>
            <a:spLocks noGrp="1"/>
          </p:cNvSpPr>
          <p:nvPr>
            <p:ph idx="1"/>
          </p:nvPr>
        </p:nvSpPr>
        <p:spPr/>
        <p:txBody>
          <a:bodyPr/>
          <a:lstStyle/>
          <a:p>
            <a:r>
              <a:rPr lang="en-GB" dirty="0">
                <a:hlinkClick r:id="rId2"/>
              </a:rPr>
              <a:t>National measles guidelines January 2024 (publishing.service.gov.uk)</a:t>
            </a:r>
            <a:endParaRPr lang="en-GB" dirty="0"/>
          </a:p>
          <a:p>
            <a:r>
              <a:rPr lang="en-GB" dirty="0">
                <a:hlinkClick r:id="rId3"/>
              </a:rPr>
              <a:t>MMR (measles, mumps and rubella) vaccine - NHS (www.nhs.uk)</a:t>
            </a:r>
            <a:endParaRPr lang="en-GB" dirty="0"/>
          </a:p>
          <a:p>
            <a:endParaRPr lang="en-GB" dirty="0"/>
          </a:p>
          <a:p>
            <a:pPr algn="l"/>
            <a:endParaRPr lang="en-GB" sz="1800" b="0" i="0" u="none" strike="noStrike" baseline="0" dirty="0">
              <a:solidFill>
                <a:srgbClr val="000000"/>
              </a:solidFill>
              <a:latin typeface="Arial" panose="020B0604020202020204" pitchFamily="34" charset="0"/>
            </a:endParaRPr>
          </a:p>
          <a:p>
            <a:endParaRPr lang="en-GB" dirty="0"/>
          </a:p>
        </p:txBody>
      </p:sp>
      <p:graphicFrame>
        <p:nvGraphicFramePr>
          <p:cNvPr id="4" name="Diagram 3">
            <a:extLst>
              <a:ext uri="{FF2B5EF4-FFF2-40B4-BE49-F238E27FC236}">
                <a16:creationId xmlns:a16="http://schemas.microsoft.com/office/drawing/2014/main" id="{24A162AE-C222-119C-AB53-965FB983FB4E}"/>
              </a:ext>
            </a:extLst>
          </p:cNvPr>
          <p:cNvGraphicFramePr/>
          <p:nvPr>
            <p:extLst>
              <p:ext uri="{D42A27DB-BD31-4B8C-83A1-F6EECF244321}">
                <p14:modId xmlns:p14="http://schemas.microsoft.com/office/powerpoint/2010/main" val="2938231717"/>
              </p:ext>
            </p:extLst>
          </p:nvPr>
        </p:nvGraphicFramePr>
        <p:xfrm>
          <a:off x="1956883" y="2150903"/>
          <a:ext cx="5230234" cy="1704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85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0863-9FDA-0D34-8794-D1B9807AC119}"/>
              </a:ext>
            </a:extLst>
          </p:cNvPr>
          <p:cNvSpPr>
            <a:spLocks noGrp="1"/>
          </p:cNvSpPr>
          <p:nvPr>
            <p:ph type="title" idx="4294967295"/>
          </p:nvPr>
        </p:nvSpPr>
        <p:spPr>
          <a:xfrm>
            <a:off x="457200" y="0"/>
            <a:ext cx="8229600" cy="857250"/>
          </a:xfrm>
        </p:spPr>
        <p:txBody>
          <a:bodyPr/>
          <a:lstStyle/>
          <a:p>
            <a:r>
              <a:rPr lang="en-GB"/>
              <a:t>End of presentation</a:t>
            </a:r>
          </a:p>
        </p:txBody>
      </p:sp>
    </p:spTree>
    <p:extLst>
      <p:ext uri="{BB962C8B-B14F-4D97-AF65-F5344CB8AC3E}">
        <p14:creationId xmlns:p14="http://schemas.microsoft.com/office/powerpoint/2010/main" val="35455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1FB96F-48C1-04F1-6C76-2798798B0533}"/>
              </a:ext>
            </a:extLst>
          </p:cNvPr>
          <p:cNvSpPr>
            <a:spLocks noGrp="1"/>
          </p:cNvSpPr>
          <p:nvPr>
            <p:ph type="title"/>
          </p:nvPr>
        </p:nvSpPr>
        <p:spPr/>
        <p:txBody>
          <a:bodyPr/>
          <a:lstStyle/>
          <a:p>
            <a:r>
              <a:rPr lang="en-GB" dirty="0"/>
              <a:t>Key messages for all</a:t>
            </a:r>
          </a:p>
        </p:txBody>
      </p:sp>
      <p:graphicFrame>
        <p:nvGraphicFramePr>
          <p:cNvPr id="6" name="Content Placeholder 5">
            <a:extLst>
              <a:ext uri="{FF2B5EF4-FFF2-40B4-BE49-F238E27FC236}">
                <a16:creationId xmlns:a16="http://schemas.microsoft.com/office/drawing/2014/main" id="{C7D77C03-6831-3271-C010-EEB66F63B944}"/>
              </a:ext>
            </a:extLst>
          </p:cNvPr>
          <p:cNvGraphicFramePr>
            <a:graphicFrameLocks noGrp="1"/>
          </p:cNvGraphicFramePr>
          <p:nvPr>
            <p:ph idx="1"/>
            <p:extLst>
              <p:ext uri="{D42A27DB-BD31-4B8C-83A1-F6EECF244321}">
                <p14:modId xmlns:p14="http://schemas.microsoft.com/office/powerpoint/2010/main" val="3191733662"/>
              </p:ext>
            </p:extLst>
          </p:nvPr>
        </p:nvGraphicFramePr>
        <p:xfrm>
          <a:off x="457200" y="105886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57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679B-531B-6B64-529B-CFB58838F0E4}"/>
              </a:ext>
            </a:extLst>
          </p:cNvPr>
          <p:cNvSpPr>
            <a:spLocks noGrp="1"/>
          </p:cNvSpPr>
          <p:nvPr>
            <p:ph type="title"/>
          </p:nvPr>
        </p:nvSpPr>
        <p:spPr/>
        <p:txBody>
          <a:bodyPr/>
          <a:lstStyle/>
          <a:p>
            <a:r>
              <a:rPr lang="en-GB" dirty="0"/>
              <a:t>Measles virus and MMR</a:t>
            </a:r>
          </a:p>
        </p:txBody>
      </p:sp>
      <p:sp>
        <p:nvSpPr>
          <p:cNvPr id="3" name="Content Placeholder 2">
            <a:extLst>
              <a:ext uri="{FF2B5EF4-FFF2-40B4-BE49-F238E27FC236}">
                <a16:creationId xmlns:a16="http://schemas.microsoft.com/office/drawing/2014/main" id="{AC650517-DCF6-DAEF-E107-CB399E5B4CB4}"/>
              </a:ext>
            </a:extLst>
          </p:cNvPr>
          <p:cNvSpPr>
            <a:spLocks noGrp="1"/>
          </p:cNvSpPr>
          <p:nvPr>
            <p:ph idx="1"/>
          </p:nvPr>
        </p:nvSpPr>
        <p:spPr/>
        <p:txBody>
          <a:bodyPr>
            <a:normAutofit/>
          </a:bodyPr>
          <a:lstStyle/>
          <a:p>
            <a:r>
              <a:rPr lang="en-GB" dirty="0"/>
              <a:t>One of the most contagious viruses (more so than COVID, hepatitis, HIV)</a:t>
            </a:r>
          </a:p>
          <a:p>
            <a:pPr marL="0" indent="0">
              <a:buNone/>
            </a:pPr>
            <a:endParaRPr lang="en-GB" dirty="0"/>
          </a:p>
          <a:p>
            <a:r>
              <a:rPr lang="en-GB" dirty="0"/>
              <a:t>Mainly airborne transmission</a:t>
            </a:r>
            <a:endParaRPr lang="en-GB" dirty="0">
              <a:sym typeface="Wingdings" pitchFamily="2" charset="2"/>
            </a:endParaRPr>
          </a:p>
          <a:p>
            <a:pPr marL="0" indent="0">
              <a:buNone/>
            </a:pPr>
            <a:endParaRPr lang="en-GB" dirty="0"/>
          </a:p>
          <a:p>
            <a:r>
              <a:rPr lang="en-GB" dirty="0"/>
              <a:t>9/10 </a:t>
            </a:r>
            <a:r>
              <a:rPr lang="en-GB" b="1" i="1" u="sng" dirty="0"/>
              <a:t>unvaccinated</a:t>
            </a:r>
            <a:r>
              <a:rPr lang="en-GB" b="1" i="1" dirty="0"/>
              <a:t> </a:t>
            </a:r>
            <a:r>
              <a:rPr lang="en-GB" dirty="0"/>
              <a:t>close contacts will get infected </a:t>
            </a:r>
          </a:p>
          <a:p>
            <a:pPr marL="0" indent="0">
              <a:buNone/>
            </a:pPr>
            <a:endParaRPr lang="en-GB" dirty="0"/>
          </a:p>
          <a:p>
            <a:r>
              <a:rPr lang="en-GB" sz="2000" dirty="0">
                <a:latin typeface="Arial" panose="020B0604020202020204" pitchFamily="34" charset="0"/>
                <a:cs typeface="Arial" panose="020B0604020202020204" pitchFamily="34" charset="0"/>
              </a:rPr>
              <a:t>WHO MMR target is 95%. Lower uptake means a population is at risk of a measles outbreak</a:t>
            </a:r>
          </a:p>
          <a:p>
            <a:endParaRPr lang="en-GB" dirty="0"/>
          </a:p>
          <a:p>
            <a:pPr marL="0" indent="0">
              <a:buNone/>
            </a:pPr>
            <a:endParaRPr lang="en-GB" dirty="0"/>
          </a:p>
        </p:txBody>
      </p:sp>
    </p:spTree>
    <p:extLst>
      <p:ext uri="{BB962C8B-B14F-4D97-AF65-F5344CB8AC3E}">
        <p14:creationId xmlns:p14="http://schemas.microsoft.com/office/powerpoint/2010/main" val="49458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MMR uptake</a:t>
            </a:r>
          </a:p>
        </p:txBody>
      </p:sp>
      <p:sp>
        <p:nvSpPr>
          <p:cNvPr id="9" name="Content Placeholder 8"/>
          <p:cNvSpPr>
            <a:spLocks noGrp="1"/>
          </p:cNvSpPr>
          <p:nvPr>
            <p:ph idx="1"/>
          </p:nvPr>
        </p:nvSpPr>
        <p:spPr>
          <a:xfrm>
            <a:off x="457200" y="1059582"/>
            <a:ext cx="3765792" cy="3420978"/>
          </a:xfrm>
        </p:spPr>
        <p:txBody>
          <a:bodyPr>
            <a:normAutofit lnSpcReduction="10000"/>
          </a:bodyPr>
          <a:lstStyle/>
          <a:p>
            <a:r>
              <a:rPr lang="en-GB" sz="1700" dirty="0">
                <a:latin typeface="Arial" panose="020B0604020202020204" pitchFamily="34" charset="0"/>
                <a:cs typeface="Arial" panose="020B0604020202020204" pitchFamily="34" charset="0"/>
              </a:rPr>
              <a:t>2 doses of MMR give an individual protection against measles</a:t>
            </a:r>
          </a:p>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MMR 1 at 12 months, MMR2 at 40 months</a:t>
            </a:r>
          </a:p>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Birmingham uptake is 88% MMR1 at 5 years</a:t>
            </a:r>
          </a:p>
          <a:p>
            <a:pPr marL="0" indent="0">
              <a:buNone/>
            </a:pPr>
            <a:endParaRPr lang="en-GB" sz="1600" dirty="0">
              <a:highlight>
                <a:srgbClr val="FFFF00"/>
              </a:highlight>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England uptake (2021/2022) is below 90% for MMR1 and at 86% for MMR2 UKHSA</a:t>
            </a:r>
          </a:p>
          <a:p>
            <a:pPr marL="0" indent="0">
              <a:buNone/>
            </a:pPr>
            <a:endParaRPr lang="en-GB" sz="1700" dirty="0">
              <a:latin typeface="Arial" panose="020B0604020202020204" pitchFamily="34" charset="0"/>
              <a:cs typeface="Arial" panose="020B0604020202020204" pitchFamily="34" charset="0"/>
            </a:endParaRPr>
          </a:p>
        </p:txBody>
      </p:sp>
      <p:pic>
        <p:nvPicPr>
          <p:cNvPr id="2" name="Picture 1" descr="Graph showing MMR Uptake">
            <a:extLst>
              <a:ext uri="{FF2B5EF4-FFF2-40B4-BE49-F238E27FC236}">
                <a16:creationId xmlns:a16="http://schemas.microsoft.com/office/drawing/2014/main" id="{7FFC68E8-651B-8780-3D67-22171475580A}"/>
              </a:ext>
              <a:ext uri="{C183D7F6-B498-43B3-948B-1728B52AA6E4}">
                <adec:decorative xmlns:adec="http://schemas.microsoft.com/office/drawing/2017/decorative" val="0"/>
              </a:ext>
            </a:extLst>
          </p:cNvPr>
          <p:cNvPicPr>
            <a:picLocks noChangeAspect="1"/>
          </p:cNvPicPr>
          <p:nvPr/>
        </p:nvPicPr>
        <p:blipFill rotWithShape="1">
          <a:blip r:embed="rId3"/>
          <a:srcRect l="62712" t="35468" r="19915" b="30885"/>
          <a:stretch/>
        </p:blipFill>
        <p:spPr>
          <a:xfrm>
            <a:off x="4606815" y="1913185"/>
            <a:ext cx="3526301" cy="2304995"/>
          </a:xfrm>
          <a:prstGeom prst="rect">
            <a:avLst/>
          </a:prstGeom>
        </p:spPr>
      </p:pic>
      <p:pic>
        <p:nvPicPr>
          <p:cNvPr id="4" name="Picture 3" descr="MMR Vaccine Schedule">
            <a:extLst>
              <a:ext uri="{FF2B5EF4-FFF2-40B4-BE49-F238E27FC236}">
                <a16:creationId xmlns:a16="http://schemas.microsoft.com/office/drawing/2014/main" id="{981B85DB-7685-65A0-7B0E-4C6ABE1BF6C9}"/>
              </a:ext>
              <a:ext uri="{C183D7F6-B498-43B3-948B-1728B52AA6E4}">
                <adec:decorative xmlns:adec="http://schemas.microsoft.com/office/drawing/2017/decorative" val="0"/>
              </a:ext>
            </a:extLst>
          </p:cNvPr>
          <p:cNvPicPr>
            <a:picLocks noChangeAspect="1"/>
          </p:cNvPicPr>
          <p:nvPr/>
        </p:nvPicPr>
        <p:blipFill rotWithShape="1">
          <a:blip r:embed="rId4"/>
          <a:srcRect l="11000" t="46970" r="70818" b="27172"/>
          <a:stretch/>
        </p:blipFill>
        <p:spPr>
          <a:xfrm>
            <a:off x="4581123" y="349183"/>
            <a:ext cx="3551993" cy="1420797"/>
          </a:xfrm>
          <a:prstGeom prst="rect">
            <a:avLst/>
          </a:prstGeom>
        </p:spPr>
      </p:pic>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029C-812D-0243-E790-63A02D2EF5A6}"/>
              </a:ext>
            </a:extLst>
          </p:cNvPr>
          <p:cNvSpPr>
            <a:spLocks noGrp="1"/>
          </p:cNvSpPr>
          <p:nvPr>
            <p:ph type="title"/>
          </p:nvPr>
        </p:nvSpPr>
        <p:spPr/>
        <p:txBody>
          <a:bodyPr/>
          <a:lstStyle/>
          <a:p>
            <a:r>
              <a:rPr lang="en-GB" dirty="0"/>
              <a:t>Current situation</a:t>
            </a:r>
          </a:p>
        </p:txBody>
      </p:sp>
      <p:sp>
        <p:nvSpPr>
          <p:cNvPr id="3" name="Content Placeholder 2">
            <a:extLst>
              <a:ext uri="{FF2B5EF4-FFF2-40B4-BE49-F238E27FC236}">
                <a16:creationId xmlns:a16="http://schemas.microsoft.com/office/drawing/2014/main" id="{9926EEEF-3BBC-C9B2-B192-07144C8E75B8}"/>
              </a:ext>
            </a:extLst>
          </p:cNvPr>
          <p:cNvSpPr>
            <a:spLocks noGrp="1"/>
          </p:cNvSpPr>
          <p:nvPr>
            <p:ph idx="1"/>
          </p:nvPr>
        </p:nvSpPr>
        <p:spPr/>
        <p:txBody>
          <a:bodyPr>
            <a:normAutofit lnSpcReduction="10000"/>
          </a:bodyPr>
          <a:lstStyle/>
          <a:p>
            <a:r>
              <a:rPr lang="en-GB" dirty="0"/>
              <a:t>Measles is circulating in Birmingham and across the West Midlands (also nationally and internationally)</a:t>
            </a:r>
          </a:p>
          <a:p>
            <a:endParaRPr lang="en-GB" dirty="0"/>
          </a:p>
          <a:p>
            <a:r>
              <a:rPr lang="en-GB" dirty="0"/>
              <a:t>There have been over 260 cases (w/c 15</a:t>
            </a:r>
            <a:r>
              <a:rPr lang="en-GB" baseline="30000" dirty="0"/>
              <a:t>th</a:t>
            </a:r>
            <a:r>
              <a:rPr lang="en-GB" dirty="0"/>
              <a:t> Jan) of measles in Birmingham since October 2023</a:t>
            </a:r>
          </a:p>
          <a:p>
            <a:endParaRPr lang="en-GB" dirty="0"/>
          </a:p>
          <a:p>
            <a:r>
              <a:rPr lang="en-GB" dirty="0"/>
              <a:t>Around half of the cases have required hospitalisation, majority of cases are unvaccinated </a:t>
            </a:r>
          </a:p>
          <a:p>
            <a:endParaRPr lang="en-GB" dirty="0"/>
          </a:p>
          <a:p>
            <a:r>
              <a:rPr lang="en-GB" dirty="0"/>
              <a:t>Median age of all WM cases is 6 years</a:t>
            </a:r>
          </a:p>
        </p:txBody>
      </p:sp>
    </p:spTree>
    <p:extLst>
      <p:ext uri="{BB962C8B-B14F-4D97-AF65-F5344CB8AC3E}">
        <p14:creationId xmlns:p14="http://schemas.microsoft.com/office/powerpoint/2010/main" val="259929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8B28-D1F4-138A-A1D9-A717732D83B9}"/>
              </a:ext>
            </a:extLst>
          </p:cNvPr>
          <p:cNvSpPr>
            <a:spLocks noGrp="1"/>
          </p:cNvSpPr>
          <p:nvPr>
            <p:ph type="title"/>
          </p:nvPr>
        </p:nvSpPr>
        <p:spPr/>
        <p:txBody>
          <a:bodyPr/>
          <a:lstStyle/>
          <a:p>
            <a:r>
              <a:rPr lang="en-GB" dirty="0"/>
              <a:t>What are the symptoms of measles?</a:t>
            </a:r>
          </a:p>
        </p:txBody>
      </p:sp>
      <p:sp>
        <p:nvSpPr>
          <p:cNvPr id="3" name="Content Placeholder 2">
            <a:extLst>
              <a:ext uri="{FF2B5EF4-FFF2-40B4-BE49-F238E27FC236}">
                <a16:creationId xmlns:a16="http://schemas.microsoft.com/office/drawing/2014/main" id="{6FD7F261-C9DF-BF75-46D2-E896A42596C9}"/>
              </a:ext>
            </a:extLst>
          </p:cNvPr>
          <p:cNvSpPr>
            <a:spLocks noGrp="1"/>
          </p:cNvSpPr>
          <p:nvPr>
            <p:ph idx="1"/>
          </p:nvPr>
        </p:nvSpPr>
        <p:spPr>
          <a:xfrm>
            <a:off x="457200" y="951570"/>
            <a:ext cx="8229600" cy="3394040"/>
          </a:xfrm>
        </p:spPr>
        <p:txBody>
          <a:bodyPr>
            <a:normAutofit lnSpcReduction="10000"/>
          </a:bodyPr>
          <a:lstStyle/>
          <a:p>
            <a:pPr marL="0" indent="0">
              <a:buNone/>
            </a:pPr>
            <a:r>
              <a:rPr lang="en-GB" sz="1800" b="0" i="0" u="none" strike="noStrike" baseline="0" dirty="0">
                <a:solidFill>
                  <a:srgbClr val="000000"/>
                </a:solidFill>
                <a:latin typeface="Arial" panose="020B0604020202020204" pitchFamily="34" charset="0"/>
              </a:rPr>
              <a:t> </a:t>
            </a:r>
          </a:p>
          <a:p>
            <a:r>
              <a:rPr lang="en-GB" sz="1800" dirty="0">
                <a:solidFill>
                  <a:srgbClr val="000000"/>
                </a:solidFill>
                <a:latin typeface="Arial" panose="020B0604020202020204" pitchFamily="34" charset="0"/>
              </a:rPr>
              <a:t>C</a:t>
            </a:r>
            <a:r>
              <a:rPr lang="en-GB" sz="1800" b="0" i="0" u="none" strike="noStrike" baseline="0" dirty="0">
                <a:solidFill>
                  <a:srgbClr val="000000"/>
                </a:solidFill>
                <a:latin typeface="Arial" panose="020B0604020202020204" pitchFamily="34" charset="0"/>
              </a:rPr>
              <a:t>old-like symptoms such as runny or blocked nose, sneezing and cough</a:t>
            </a:r>
          </a:p>
          <a:p>
            <a:endParaRPr lang="en-GB" sz="1800" b="0" i="0" u="none" strike="noStrike" baseline="0" dirty="0">
              <a:solidFill>
                <a:srgbClr val="000000"/>
              </a:solidFill>
              <a:latin typeface="Arial" panose="020B0604020202020204" pitchFamily="34" charset="0"/>
            </a:endParaRPr>
          </a:p>
          <a:p>
            <a:r>
              <a:rPr lang="en-GB" sz="1800" dirty="0">
                <a:solidFill>
                  <a:srgbClr val="000000"/>
                </a:solidFill>
                <a:latin typeface="Arial" panose="020B0604020202020204" pitchFamily="34" charset="0"/>
              </a:rPr>
              <a:t>R</a:t>
            </a:r>
            <a:r>
              <a:rPr lang="en-GB" sz="1800" b="0" i="0" u="none" strike="noStrike" baseline="0" dirty="0">
                <a:solidFill>
                  <a:srgbClr val="000000"/>
                </a:solidFill>
                <a:latin typeface="Arial" panose="020B0604020202020204" pitchFamily="34" charset="0"/>
              </a:rPr>
              <a:t>ed, sore watery eyes</a:t>
            </a:r>
          </a:p>
          <a:p>
            <a:endParaRPr lang="en-GB" sz="1800" b="0" i="0" u="none" strike="noStrike" baseline="0" dirty="0">
              <a:solidFill>
                <a:srgbClr val="000000"/>
              </a:solidFill>
              <a:latin typeface="Arial" panose="020B0604020202020204" pitchFamily="34" charset="0"/>
            </a:endParaRPr>
          </a:p>
          <a:p>
            <a:r>
              <a:rPr lang="en-GB" sz="1800" dirty="0">
                <a:solidFill>
                  <a:srgbClr val="000000"/>
                </a:solidFill>
                <a:latin typeface="Arial" panose="020B0604020202020204" pitchFamily="34" charset="0"/>
              </a:rPr>
              <a:t>H</a:t>
            </a:r>
            <a:r>
              <a:rPr lang="en-GB" sz="1800" b="0" i="0" u="none" strike="noStrike" baseline="0" dirty="0">
                <a:solidFill>
                  <a:srgbClr val="000000"/>
                </a:solidFill>
                <a:latin typeface="Arial" panose="020B0604020202020204" pitchFamily="34" charset="0"/>
              </a:rPr>
              <a:t>igh temperature (fever) which may reach around 40C / 104F</a:t>
            </a:r>
          </a:p>
          <a:p>
            <a:endParaRPr lang="en-GB" sz="1800" b="0" i="0" u="none" strike="noStrike" baseline="0" dirty="0">
              <a:solidFill>
                <a:srgbClr val="000000"/>
              </a:solidFill>
              <a:latin typeface="Arial" panose="020B0604020202020204" pitchFamily="34" charset="0"/>
            </a:endParaRPr>
          </a:p>
          <a:p>
            <a:r>
              <a:rPr lang="en-GB" sz="1800" dirty="0">
                <a:solidFill>
                  <a:srgbClr val="000000"/>
                </a:solidFill>
                <a:latin typeface="Arial" panose="020B0604020202020204" pitchFamily="34" charset="0"/>
              </a:rPr>
              <a:t>A</a:t>
            </a:r>
            <a:r>
              <a:rPr lang="en-GB" sz="1800" b="0" i="0" u="none" strike="noStrike" baseline="0" dirty="0">
                <a:solidFill>
                  <a:srgbClr val="000000"/>
                </a:solidFill>
                <a:latin typeface="Arial" panose="020B0604020202020204" pitchFamily="34" charset="0"/>
              </a:rPr>
              <a:t> non-itchy, red-brown rash usually appears 3-5 days later (sometimes starts around the ears before spreading to rest of the body), spots may be raised and join to form blotchy patches – which may be harder to see on darker skin tones</a:t>
            </a:r>
          </a:p>
          <a:p>
            <a:endParaRPr lang="en-GB" dirty="0"/>
          </a:p>
        </p:txBody>
      </p:sp>
    </p:spTree>
    <p:extLst>
      <p:ext uri="{BB962C8B-B14F-4D97-AF65-F5344CB8AC3E}">
        <p14:creationId xmlns:p14="http://schemas.microsoft.com/office/powerpoint/2010/main" val="35813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EB3D-7ADD-C98D-DBCD-29F8CDC99912}"/>
              </a:ext>
            </a:extLst>
          </p:cNvPr>
          <p:cNvSpPr>
            <a:spLocks noGrp="1"/>
          </p:cNvSpPr>
          <p:nvPr>
            <p:ph type="title"/>
          </p:nvPr>
        </p:nvSpPr>
        <p:spPr/>
        <p:txBody>
          <a:bodyPr/>
          <a:lstStyle/>
          <a:p>
            <a:r>
              <a:rPr lang="en-GB" dirty="0"/>
              <a:t>What do I do if a child has suspected measles?</a:t>
            </a:r>
          </a:p>
        </p:txBody>
      </p:sp>
      <p:sp>
        <p:nvSpPr>
          <p:cNvPr id="3" name="Content Placeholder 2">
            <a:extLst>
              <a:ext uri="{FF2B5EF4-FFF2-40B4-BE49-F238E27FC236}">
                <a16:creationId xmlns:a16="http://schemas.microsoft.com/office/drawing/2014/main" id="{BCE971BA-E44C-045A-B8BA-716E31B396E2}"/>
              </a:ext>
            </a:extLst>
          </p:cNvPr>
          <p:cNvSpPr>
            <a:spLocks noGrp="1"/>
          </p:cNvSpPr>
          <p:nvPr>
            <p:ph idx="1"/>
          </p:nvPr>
        </p:nvSpPr>
        <p:spPr>
          <a:xfrm>
            <a:off x="457200" y="951570"/>
            <a:ext cx="8229600" cy="3394040"/>
          </a:xfrm>
        </p:spPr>
        <p:txBody>
          <a:bodyPr/>
          <a:lstStyle/>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If children have symptoms of measles, please tell them to stay at home or return home. </a:t>
            </a:r>
            <a:r>
              <a:rPr lang="en-GB" sz="1800" b="1" i="0" u="none" strike="noStrike" baseline="0" dirty="0">
                <a:solidFill>
                  <a:srgbClr val="000000"/>
                </a:solidFill>
                <a:latin typeface="Arial" panose="020B0604020202020204" pitchFamily="34" charset="0"/>
              </a:rPr>
              <a:t>Please advise parents they should not bring their children with measles symptoms to the setting. </a:t>
            </a:r>
            <a:endParaRPr lang="en-GB" sz="1800" b="1"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Suspected measles may cause concern. Advice is available on the NHS website, UKHSA webpages, NHS 111 and from the person’s GP. Please advise parents NOT to go to their GP practice or any other healthcare provider – instead, they should phone for advice and say it could be measles. </a:t>
            </a:r>
            <a:endParaRPr lang="en-GB" dirty="0"/>
          </a:p>
        </p:txBody>
      </p:sp>
    </p:spTree>
    <p:extLst>
      <p:ext uri="{BB962C8B-B14F-4D97-AF65-F5344CB8AC3E}">
        <p14:creationId xmlns:p14="http://schemas.microsoft.com/office/powerpoint/2010/main" val="259003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5DB7-BE18-AA3A-7071-0D2C56C2CC87}"/>
              </a:ext>
            </a:extLst>
          </p:cNvPr>
          <p:cNvSpPr>
            <a:spLocks noGrp="1"/>
          </p:cNvSpPr>
          <p:nvPr>
            <p:ph type="title"/>
          </p:nvPr>
        </p:nvSpPr>
        <p:spPr/>
        <p:txBody>
          <a:bodyPr/>
          <a:lstStyle/>
          <a:p>
            <a:r>
              <a:rPr lang="en-GB" dirty="0"/>
              <a:t>What do I do if a child has suspected measles?</a:t>
            </a:r>
          </a:p>
        </p:txBody>
      </p:sp>
      <p:sp>
        <p:nvSpPr>
          <p:cNvPr id="3" name="Content Placeholder 2">
            <a:extLst>
              <a:ext uri="{FF2B5EF4-FFF2-40B4-BE49-F238E27FC236}">
                <a16:creationId xmlns:a16="http://schemas.microsoft.com/office/drawing/2014/main" id="{19907FBB-F68D-889D-9114-0C6503FED14F}"/>
              </a:ext>
            </a:extLst>
          </p:cNvPr>
          <p:cNvSpPr>
            <a:spLocks noGrp="1"/>
          </p:cNvSpPr>
          <p:nvPr>
            <p:ph idx="1"/>
          </p:nvPr>
        </p:nvSpPr>
        <p:spPr>
          <a:xfrm>
            <a:off x="457200" y="578774"/>
            <a:ext cx="8229600" cy="3394040"/>
          </a:xfrm>
        </p:spPr>
        <p:txBody>
          <a:bodyPr/>
          <a:lstStyle/>
          <a:p>
            <a:pPr marL="0" indent="0">
              <a:buNone/>
            </a:pP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UKHSA will support in the risk assessment and advise on actions that need to be taken</a:t>
            </a:r>
          </a:p>
          <a:p>
            <a:pPr algn="l"/>
            <a:r>
              <a:rPr lang="en-GB" sz="1800" b="0" i="0" u="none" strike="noStrike" baseline="0" dirty="0">
                <a:solidFill>
                  <a:srgbClr val="000000"/>
                </a:solidFill>
                <a:latin typeface="Arial" panose="020B0604020202020204" pitchFamily="34" charset="0"/>
              </a:rPr>
              <a:t>If your setting needs any further support, UKHSA will work in partnership with the Birmingham City Council’s Public Health team and with the local NHS. </a:t>
            </a:r>
          </a:p>
          <a:p>
            <a:endParaRPr lang="en-GB" sz="1800" b="0" i="0" u="none" strike="noStrike" baseline="0" dirty="0">
              <a:solidFill>
                <a:srgbClr val="000000"/>
              </a:solidFill>
              <a:latin typeface="Arial" panose="020B0604020202020204" pitchFamily="34" charset="0"/>
            </a:endParaRPr>
          </a:p>
          <a:p>
            <a:endParaRPr lang="en-GB" sz="180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endParaRPr lang="en-GB" dirty="0"/>
          </a:p>
        </p:txBody>
      </p:sp>
      <p:graphicFrame>
        <p:nvGraphicFramePr>
          <p:cNvPr id="4" name="Diagram 3">
            <a:extLst>
              <a:ext uri="{FF2B5EF4-FFF2-40B4-BE49-F238E27FC236}">
                <a16:creationId xmlns:a16="http://schemas.microsoft.com/office/drawing/2014/main" id="{6A0EE6FF-B020-50FB-8A38-C0A7F1757562}"/>
              </a:ext>
            </a:extLst>
          </p:cNvPr>
          <p:cNvGraphicFramePr/>
          <p:nvPr>
            <p:extLst>
              <p:ext uri="{D42A27DB-BD31-4B8C-83A1-F6EECF244321}">
                <p14:modId xmlns:p14="http://schemas.microsoft.com/office/powerpoint/2010/main" val="3161394445"/>
              </p:ext>
            </p:extLst>
          </p:nvPr>
        </p:nvGraphicFramePr>
        <p:xfrm>
          <a:off x="1949825" y="2386136"/>
          <a:ext cx="6414248" cy="1704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9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1FB96F-48C1-04F1-6C76-2798798B0533}"/>
              </a:ext>
            </a:extLst>
          </p:cNvPr>
          <p:cNvSpPr>
            <a:spLocks noGrp="1"/>
          </p:cNvSpPr>
          <p:nvPr>
            <p:ph type="title"/>
          </p:nvPr>
        </p:nvSpPr>
        <p:spPr/>
        <p:txBody>
          <a:bodyPr/>
          <a:lstStyle/>
          <a:p>
            <a:r>
              <a:rPr lang="en-GB" dirty="0"/>
              <a:t>Key messages for all</a:t>
            </a:r>
          </a:p>
        </p:txBody>
      </p:sp>
      <p:graphicFrame>
        <p:nvGraphicFramePr>
          <p:cNvPr id="6" name="Content Placeholder 5">
            <a:extLst>
              <a:ext uri="{FF2B5EF4-FFF2-40B4-BE49-F238E27FC236}">
                <a16:creationId xmlns:a16="http://schemas.microsoft.com/office/drawing/2014/main" id="{C7D77C03-6831-3271-C010-EEB66F63B944}"/>
              </a:ext>
            </a:extLst>
          </p:cNvPr>
          <p:cNvGraphicFramePr>
            <a:graphicFrameLocks noGrp="1"/>
          </p:cNvGraphicFramePr>
          <p:nvPr>
            <p:ph idx="1"/>
          </p:nvPr>
        </p:nvGraphicFramePr>
        <p:xfrm>
          <a:off x="457200" y="105886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15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02d7bab9-a059-4b6e-8d42-5d978540766f"/>
</p:tagLst>
</file>

<file path=ppt/theme/theme1.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107a99-dc24-47bb-8b97-7625d150ba68">
      <Terms xmlns="http://schemas.microsoft.com/office/infopath/2007/PartnerControls"/>
    </lcf76f155ced4ddcb4097134ff3c332f>
    <TaxCatchAll xmlns="badd2c27-37f4-44b4-a325-9d5a7726a2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5F2FDD312E4F43901803A0FBAA302E" ma:contentTypeVersion="17" ma:contentTypeDescription="Create a new document." ma:contentTypeScope="" ma:versionID="66fae6793c4f8e43c2040a5b25604824">
  <xsd:schema xmlns:xsd="http://www.w3.org/2001/XMLSchema" xmlns:xs="http://www.w3.org/2001/XMLSchema" xmlns:p="http://schemas.microsoft.com/office/2006/metadata/properties" xmlns:ns2="84107a99-dc24-47bb-8b97-7625d150ba68" xmlns:ns3="badd2c27-37f4-44b4-a325-9d5a7726a28a" targetNamespace="http://schemas.microsoft.com/office/2006/metadata/properties" ma:root="true" ma:fieldsID="a0b02b8f0577c30429656e71324022ce" ns2:_="" ns3:_="">
    <xsd:import namespace="84107a99-dc24-47bb-8b97-7625d150ba68"/>
    <xsd:import namespace="badd2c27-37f4-44b4-a325-9d5a7726a2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07a99-dc24-47bb-8b97-7625d150b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dd2c27-37f4-44b4-a325-9d5a7726a2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a1fb6d-0dc8-412e-af21-78dbb318d89f}" ma:internalName="TaxCatchAll" ma:showField="CatchAllData" ma:web="badd2c27-37f4-44b4-a325-9d5a7726a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6A6E03D2-F375-46B2-A89A-B3E83DF0526E}">
  <ds:schemaRefs>
    <ds:schemaRef ds:uri="84107a99-dc24-47bb-8b97-7625d150ba68"/>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purl.org/dc/dcmitype/"/>
    <ds:schemaRef ds:uri="http://schemas.openxmlformats.org/package/2006/metadata/core-properties"/>
    <ds:schemaRef ds:uri="badd2c27-37f4-44b4-a325-9d5a7726a28a"/>
    <ds:schemaRef ds:uri="http://www.w3.org/XML/1998/namespace"/>
  </ds:schemaRefs>
</ds:datastoreItem>
</file>

<file path=customXml/itemProps3.xml><?xml version="1.0" encoding="utf-8"?>
<ds:datastoreItem xmlns:ds="http://schemas.openxmlformats.org/officeDocument/2006/customXml" ds:itemID="{B424C82A-143F-41C0-A146-526E547B7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07a99-dc24-47bb-8b97-7625d150ba68"/>
    <ds:schemaRef ds:uri="badd2c27-37f4-44b4-a325-9d5a7726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9297</TotalTime>
  <Words>728</Words>
  <Application>Microsoft Office PowerPoint</Application>
  <PresentationFormat>On-screen Show (16:9)</PresentationFormat>
  <Paragraphs>80</Paragraphs>
  <Slides>11</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Arial Nova</vt:lpstr>
      <vt:lpstr>Arial Nova Light</vt:lpstr>
      <vt:lpstr>Calibri</vt:lpstr>
      <vt:lpstr>Wingdings</vt:lpstr>
      <vt:lpstr>RESET 16:9 Master </vt:lpstr>
      <vt:lpstr>RESHAPE 16:9 Master </vt:lpstr>
      <vt:lpstr>RESTART 16:9 Master </vt:lpstr>
      <vt:lpstr>Current measles situation in Birmingham – January 2024</vt:lpstr>
      <vt:lpstr>Key messages for all</vt:lpstr>
      <vt:lpstr>Measles virus and MMR</vt:lpstr>
      <vt:lpstr>MMR uptake</vt:lpstr>
      <vt:lpstr>Current situation</vt:lpstr>
      <vt:lpstr>What are the symptoms of measles?</vt:lpstr>
      <vt:lpstr>What do I do if a child has suspected measles?</vt:lpstr>
      <vt:lpstr>What do I do if a child has suspected measles?</vt:lpstr>
      <vt:lpstr>Key messages for all</vt:lpstr>
      <vt:lpstr>Key Links and Contact Details</vt:lpstr>
      <vt:lpstr>End of presentation</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Dee Hill</cp:lastModifiedBy>
  <cp:revision>9</cp:revision>
  <dcterms:created xsi:type="dcterms:W3CDTF">2021-03-24T14:08:26Z</dcterms:created>
  <dcterms:modified xsi:type="dcterms:W3CDTF">2024-01-24T17:32:17Z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0x0101009E5F2FDD312E4F43901803A0FBAA302E</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