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348" r:id="rId5"/>
    <p:sldId id="349" r:id="rId6"/>
    <p:sldId id="350" r:id="rId7"/>
    <p:sldId id="25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Noto Sans Bengali" panose="020B060402020202020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Varney" initials="JV" lastIdx="8" clrIdx="0">
    <p:extLst>
      <p:ext uri="{19B8F6BF-5375-455C-9EA6-DF929625EA0E}">
        <p15:presenceInfo xmlns:p15="http://schemas.microsoft.com/office/powerpoint/2012/main" userId="S::Justin.Varney@birmingham.gov.uk::81ffbedb-1de0-4864-ab1e-bb04f257c82f" providerId="AD"/>
      </p:ext>
    </p:extLst>
  </p:cmAuthor>
  <p:cmAuthor id="2" name="Caroline Chioto" initials="CC" lastIdx="1" clrIdx="1">
    <p:extLst>
      <p:ext uri="{19B8F6BF-5375-455C-9EA6-DF929625EA0E}">
        <p15:presenceInfo xmlns:p15="http://schemas.microsoft.com/office/powerpoint/2012/main" userId="S::Caroline.Chioto@birmingham.gov.uk::f639a01e-8965-4b14-961a-edb6f4490c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51C"/>
    <a:srgbClr val="E7CCCC"/>
    <a:srgbClr val="F3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82C8B-FA69-47D7-AA96-FFD221318001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7ABFC-0F3F-48E7-8AF1-838ED044C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7ABFC-0F3F-48E7-8AF1-838ED044C7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68EA-043A-40A1-852D-E15366A7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B61E-57AC-46A1-8347-FD6EAE3D3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9CAE-4A3F-410F-BF82-7E457DD4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2BAE3-1C2A-4AAE-B8D5-80553C01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DEDF4-1A02-4ED1-8172-DE6FA8EE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3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713A-AD97-4F3E-B90B-9D3EA4CF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08E2-459B-4EA5-AE08-352E4D3DF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5455-4576-4A83-85E4-C33E1075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542A-9115-4B4E-8E6C-4E83E863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55A78-35FE-4D67-A0F3-7433E840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8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94F7B-9869-4287-B4AC-559320D05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DBE5-91EE-41AA-9B2A-9E9EAE603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17E84-3C7A-46B2-9CC8-C5F3BA7C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204A-3FEE-4C0A-A854-2EF37E5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FF78-A0AE-4997-BA9D-A109B1F2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E880-1153-4B60-91E2-CB625E51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B01B-AE04-417E-A385-9100E1A5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0189-68F7-44DE-BFED-BE89A8FD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90B9-E6D7-481A-B9C9-A7C52FA6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26C71-A0DE-4F2A-8B5B-AF71FC7D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921F-7790-4AA4-9308-32D7B91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76ADB-0F9A-465E-91F7-62667D4B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845D5-A933-43ED-9F4F-B5492FA3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6288-08B0-4BD4-92C3-3CDA5572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9184-6B0B-47C5-AE70-F8054AE8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9C18-5865-44B8-83D1-87F90A73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D061-D61E-453D-B5F6-D57870CEF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5E801-23ED-44B6-BAF5-8CAB3A58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03603-CA5E-409F-BEEB-C665A2F5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214EF-4AA2-4E65-A188-8B478AE6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8F66A-B4E2-4593-A83B-5B6842FB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E3EC-4ED6-4354-BBDD-3014A091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BB86A-681E-4F5B-ABC1-FC022B5F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DBB43-C19D-4AF4-88B7-0C67034E3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CAB89-05A4-4869-99EE-FEB505AEC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56FB4-E6E5-473C-B100-F319C7E4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33C6E-B071-4BA9-AA59-C5B02AE0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0ADD9-72FA-45C1-8399-A06D2F44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4492A-4709-4D9F-A3C2-DFA733B9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182-CB97-4D1F-A1A4-25A1256D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99F45-A369-4593-8F6A-D075B658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277EF-0E40-41D7-9D2B-2AF7D4EF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5BB2D-69EE-4BE5-BE2E-F0CA6793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8A930-06CC-4532-9657-955A4EA3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0FAFA-BBEF-4B06-B624-38219023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B1261-062C-4FD0-8A09-1DE84E35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356A-381A-440F-80BC-64C718B0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9C37-16F1-4519-9926-863B8A8F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0D1F8-21C0-47E1-967E-A5845CA50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CE851-D8D5-4824-B73A-D0CC1756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B9EA6-5A0E-486B-A35C-5E16F368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3EB47-B0AD-46BB-91A3-2E18AFFB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7706-B3C9-4102-BD88-61412268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11DB7-744A-4CD9-AAD6-84AECA415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28437-F0B3-452C-9C41-41C2FDFBB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02F01-04D1-4AFD-8B7F-EB38CD43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E77A1-837B-4926-A039-8064BA99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3320D-47F0-465C-B000-D2B77B5B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9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2D26E-7481-4533-852B-A8FB5EEF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03C89-A623-480B-B69D-476F7A61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FD9D7-11CA-40A4-A9AC-3A6839CC0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F6ED-F5E6-48F4-921B-3E3188332433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1677-61A7-4514-A887-A72EEB80D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4894-2706-4427-8628-EE52D6974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E448-B105-4F9E-BF15-E305FC9FB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openxmlformats.org/officeDocument/2006/relationships/image" Target="../media/image17.png"/><Relationship Id="rId21" Type="http://schemas.openxmlformats.org/officeDocument/2006/relationships/image" Target="../media/image31.png"/><Relationship Id="rId34" Type="http://schemas.openxmlformats.org/officeDocument/2006/relationships/image" Target="../media/image44.svg"/><Relationship Id="rId7" Type="http://schemas.openxmlformats.org/officeDocument/2006/relationships/image" Target="../media/image21.png"/><Relationship Id="rId12" Type="http://schemas.openxmlformats.org/officeDocument/2006/relationships/image" Target="../media/image5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4.png"/><Relationship Id="rId24" Type="http://schemas.openxmlformats.org/officeDocument/2006/relationships/image" Target="../media/image34.svg"/><Relationship Id="rId32" Type="http://schemas.openxmlformats.org/officeDocument/2006/relationships/image" Target="../media/image42.sv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svg"/><Relationship Id="rId36" Type="http://schemas.openxmlformats.org/officeDocument/2006/relationships/image" Target="../media/image46.svg"/><Relationship Id="rId10" Type="http://schemas.openxmlformats.org/officeDocument/2006/relationships/image" Target="../media/image3.sv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8.svg"/><Relationship Id="rId9" Type="http://schemas.openxmlformats.org/officeDocument/2006/relationships/image" Target="../media/image2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7.png"/><Relationship Id="rId30" Type="http://schemas.openxmlformats.org/officeDocument/2006/relationships/image" Target="../media/image40.svg"/><Relationship Id="rId35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image" Target="../media/image62.svg"/><Relationship Id="rId26" Type="http://schemas.openxmlformats.org/officeDocument/2006/relationships/image" Target="../media/image68.svg"/><Relationship Id="rId39" Type="http://schemas.openxmlformats.org/officeDocument/2006/relationships/image" Target="../media/image81.png"/><Relationship Id="rId3" Type="http://schemas.openxmlformats.org/officeDocument/2006/relationships/image" Target="../media/image47.png"/><Relationship Id="rId21" Type="http://schemas.openxmlformats.org/officeDocument/2006/relationships/image" Target="../media/image63.png"/><Relationship Id="rId34" Type="http://schemas.openxmlformats.org/officeDocument/2006/relationships/image" Target="../media/image76.sv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17" Type="http://schemas.openxmlformats.org/officeDocument/2006/relationships/image" Target="../media/image61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svg"/><Relationship Id="rId2" Type="http://schemas.openxmlformats.org/officeDocument/2006/relationships/image" Target="../media/image1.png"/><Relationship Id="rId16" Type="http://schemas.openxmlformats.org/officeDocument/2006/relationships/image" Target="../media/image60.svg"/><Relationship Id="rId20" Type="http://schemas.openxmlformats.org/officeDocument/2006/relationships/image" Target="../media/image42.sv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24" Type="http://schemas.openxmlformats.org/officeDocument/2006/relationships/image" Target="../media/image66.svg"/><Relationship Id="rId32" Type="http://schemas.openxmlformats.org/officeDocument/2006/relationships/image" Target="../media/image74.svg"/><Relationship Id="rId37" Type="http://schemas.openxmlformats.org/officeDocument/2006/relationships/image" Target="../media/image79.png"/><Relationship Id="rId40" Type="http://schemas.openxmlformats.org/officeDocument/2006/relationships/image" Target="../media/image82.sv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5.png"/><Relationship Id="rId28" Type="http://schemas.openxmlformats.org/officeDocument/2006/relationships/image" Target="../media/image70.svg"/><Relationship Id="rId36" Type="http://schemas.openxmlformats.org/officeDocument/2006/relationships/image" Target="../media/image78.svg"/><Relationship Id="rId10" Type="http://schemas.openxmlformats.org/officeDocument/2006/relationships/image" Target="../media/image54.svg"/><Relationship Id="rId19" Type="http://schemas.openxmlformats.org/officeDocument/2006/relationships/image" Target="../media/image41.png"/><Relationship Id="rId31" Type="http://schemas.openxmlformats.org/officeDocument/2006/relationships/image" Target="../media/image73.png"/><Relationship Id="rId4" Type="http://schemas.openxmlformats.org/officeDocument/2006/relationships/image" Target="../media/image48.svg"/><Relationship Id="rId9" Type="http://schemas.openxmlformats.org/officeDocument/2006/relationships/image" Target="../media/image53.png"/><Relationship Id="rId14" Type="http://schemas.openxmlformats.org/officeDocument/2006/relationships/image" Target="../media/image58.svg"/><Relationship Id="rId22" Type="http://schemas.openxmlformats.org/officeDocument/2006/relationships/image" Target="../media/image64.svg"/><Relationship Id="rId27" Type="http://schemas.openxmlformats.org/officeDocument/2006/relationships/image" Target="../media/image69.png"/><Relationship Id="rId30" Type="http://schemas.openxmlformats.org/officeDocument/2006/relationships/image" Target="../media/image72.svg"/><Relationship Id="rId35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9.svg"/><Relationship Id="rId3" Type="http://schemas.openxmlformats.org/officeDocument/2006/relationships/image" Target="../media/image1.png"/><Relationship Id="rId7" Type="http://schemas.openxmlformats.org/officeDocument/2006/relationships/image" Target="../media/image85.sv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7.svg"/><Relationship Id="rId5" Type="http://schemas.openxmlformats.org/officeDocument/2006/relationships/image" Target="../media/image83.sv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3.svg"/><Relationship Id="rId1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utoShape 18">
            <a:extLst>
              <a:ext uri="{FF2B5EF4-FFF2-40B4-BE49-F238E27FC236}">
                <a16:creationId xmlns:a16="http://schemas.microsoft.com/office/drawing/2014/main" id="{F17D65D2-2E68-41A4-889A-88263E848224}"/>
              </a:ext>
            </a:extLst>
          </p:cNvPr>
          <p:cNvSpPr/>
          <p:nvPr/>
        </p:nvSpPr>
        <p:spPr>
          <a:xfrm>
            <a:off x="289889" y="5512352"/>
            <a:ext cx="3540873" cy="1043393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75" name="AutoShape 18">
            <a:extLst>
              <a:ext uri="{FF2B5EF4-FFF2-40B4-BE49-F238E27FC236}">
                <a16:creationId xmlns:a16="http://schemas.microsoft.com/office/drawing/2014/main" id="{950204BC-E310-4B12-8DB3-DFA3AF21C94F}"/>
              </a:ext>
            </a:extLst>
          </p:cNvPr>
          <p:cNvSpPr/>
          <p:nvPr/>
        </p:nvSpPr>
        <p:spPr>
          <a:xfrm>
            <a:off x="289889" y="4102827"/>
            <a:ext cx="3547057" cy="1310615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74" name="AutoShape 18">
            <a:extLst>
              <a:ext uri="{FF2B5EF4-FFF2-40B4-BE49-F238E27FC236}">
                <a16:creationId xmlns:a16="http://schemas.microsoft.com/office/drawing/2014/main" id="{AF7B2398-C940-4319-9AAF-604EEDD947A4}"/>
              </a:ext>
            </a:extLst>
          </p:cNvPr>
          <p:cNvSpPr/>
          <p:nvPr/>
        </p:nvSpPr>
        <p:spPr>
          <a:xfrm>
            <a:off x="2099895" y="2688028"/>
            <a:ext cx="1737052" cy="1329072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73" name="AutoShape 18">
            <a:extLst>
              <a:ext uri="{FF2B5EF4-FFF2-40B4-BE49-F238E27FC236}">
                <a16:creationId xmlns:a16="http://schemas.microsoft.com/office/drawing/2014/main" id="{218F9790-DC13-4E02-8B10-782110CDF46F}"/>
              </a:ext>
            </a:extLst>
          </p:cNvPr>
          <p:cNvSpPr/>
          <p:nvPr/>
        </p:nvSpPr>
        <p:spPr>
          <a:xfrm>
            <a:off x="282953" y="2690871"/>
            <a:ext cx="1724566" cy="1306510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72" name="AutoShape 18">
            <a:extLst>
              <a:ext uri="{FF2B5EF4-FFF2-40B4-BE49-F238E27FC236}">
                <a16:creationId xmlns:a16="http://schemas.microsoft.com/office/drawing/2014/main" id="{E1DFCC86-EBC6-4AC1-9FE1-DD7EEFA21709}"/>
              </a:ext>
            </a:extLst>
          </p:cNvPr>
          <p:cNvSpPr/>
          <p:nvPr/>
        </p:nvSpPr>
        <p:spPr>
          <a:xfrm>
            <a:off x="2099895" y="1136925"/>
            <a:ext cx="1730869" cy="1454971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71" name="AutoShape 18">
            <a:extLst>
              <a:ext uri="{FF2B5EF4-FFF2-40B4-BE49-F238E27FC236}">
                <a16:creationId xmlns:a16="http://schemas.microsoft.com/office/drawing/2014/main" id="{C8474359-01E9-463B-91BE-1F7255558EF4}"/>
              </a:ext>
            </a:extLst>
          </p:cNvPr>
          <p:cNvSpPr/>
          <p:nvPr/>
        </p:nvSpPr>
        <p:spPr>
          <a:xfrm>
            <a:off x="289889" y="1130510"/>
            <a:ext cx="1717630" cy="1467848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63714" y="35781"/>
            <a:ext cx="1107817" cy="259858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834731" y="332700"/>
            <a:ext cx="2241352" cy="27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জুলাই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২০২১</a:t>
            </a:r>
          </a:p>
          <a:p>
            <a:pPr algn="r">
              <a:lnSpc>
                <a:spcPts val="1056"/>
              </a:lnSpc>
            </a:pP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সংখ্যাগুলোকে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নিকটতম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পূর্ণ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সংখ্যায়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রূপান্তরিত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US" sz="656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656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endParaRPr lang="en-US" sz="656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68FEDFB-FE43-4FCA-B5AC-33B52D48FB3B}"/>
              </a:ext>
            </a:extLst>
          </p:cNvPr>
          <p:cNvSpPr txBox="1"/>
          <p:nvPr/>
        </p:nvSpPr>
        <p:spPr>
          <a:xfrm>
            <a:off x="6516669" y="769212"/>
            <a:ext cx="239582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13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D2CBD86E-897F-4BD4-A47C-D40531FA392A}"/>
              </a:ext>
            </a:extLst>
          </p:cNvPr>
          <p:cNvSpPr txBox="1"/>
          <p:nvPr/>
        </p:nvSpPr>
        <p:spPr>
          <a:xfrm>
            <a:off x="2088579" y="54440"/>
            <a:ext cx="799504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বাংলাদেশি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কমিউনিটির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লোকদের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হাল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অবস্থা</a:t>
            </a:r>
            <a:endParaRPr lang="en-US" sz="2625" b="1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E5A02B-74A7-4041-8BE9-F856C56FC362}"/>
              </a:ext>
            </a:extLst>
          </p:cNvPr>
          <p:cNvGrpSpPr/>
          <p:nvPr/>
        </p:nvGrpSpPr>
        <p:grpSpPr>
          <a:xfrm>
            <a:off x="282952" y="774981"/>
            <a:ext cx="3547812" cy="3535627"/>
            <a:chOff x="1582644" y="682895"/>
            <a:chExt cx="3547812" cy="3173082"/>
          </a:xfrm>
        </p:grpSpPr>
        <p:sp>
          <p:nvSpPr>
            <p:cNvPr id="29" name="AutoShape 29"/>
            <p:cNvSpPr/>
            <p:nvPr/>
          </p:nvSpPr>
          <p:spPr>
            <a:xfrm>
              <a:off x="1582644" y="682895"/>
              <a:ext cx="3547812" cy="233755"/>
            </a:xfrm>
            <a:prstGeom prst="rect">
              <a:avLst/>
            </a:prstGeom>
            <a:solidFill>
              <a:srgbClr val="C91B00"/>
            </a:solidFill>
          </p:spPr>
          <p:txBody>
            <a:bodyPr/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আন্তর্জাতিক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000" b="1" dirty="0" err="1">
                  <a:solidFill>
                    <a:schemeClr val="bg1"/>
                  </a:solidFill>
                  <a:latin typeface="Noto Sans Bengali" panose="020B0502040504020204" pitchFamily="34"/>
                  <a:cs typeface="Noto Sans Bengali" panose="020B0502040504020204" pitchFamily="34"/>
                </a:rPr>
                <a:t>জাতীয়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ও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বার্মিংহামের</a:t>
              </a:r>
              <a:r>
                <a: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প্রেক্ষাপট</a:t>
              </a:r>
              <a:endPara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EA1E28C-B6EF-4653-BE97-985CF249823E}"/>
                </a:ext>
              </a:extLst>
            </p:cNvPr>
            <p:cNvSpPr txBox="1"/>
            <p:nvPr/>
          </p:nvSpPr>
          <p:spPr>
            <a:xfrm>
              <a:off x="3425630" y="3617740"/>
              <a:ext cx="1654478" cy="23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25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AutoShape 8">
            <a:extLst>
              <a:ext uri="{FF2B5EF4-FFF2-40B4-BE49-F238E27FC236}">
                <a16:creationId xmlns:a16="http://schemas.microsoft.com/office/drawing/2014/main" id="{4485A6BF-D30F-4202-82A1-1618B7E1B59F}"/>
              </a:ext>
            </a:extLst>
          </p:cNvPr>
          <p:cNvSpPr/>
          <p:nvPr/>
        </p:nvSpPr>
        <p:spPr>
          <a:xfrm>
            <a:off x="3958723" y="1136926"/>
            <a:ext cx="2390471" cy="1458373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921A4C6D-9141-4820-BD18-FA91812B68E4}"/>
              </a:ext>
            </a:extLst>
          </p:cNvPr>
          <p:cNvSpPr/>
          <p:nvPr/>
        </p:nvSpPr>
        <p:spPr>
          <a:xfrm>
            <a:off x="3946857" y="2707538"/>
            <a:ext cx="2402337" cy="1016133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47" name="AutoShape 8">
            <a:extLst>
              <a:ext uri="{FF2B5EF4-FFF2-40B4-BE49-F238E27FC236}">
                <a16:creationId xmlns:a16="http://schemas.microsoft.com/office/drawing/2014/main" id="{B99A25B3-A9DC-43F8-B0E2-544D3CCD3DDE}"/>
              </a:ext>
            </a:extLst>
          </p:cNvPr>
          <p:cNvSpPr/>
          <p:nvPr/>
        </p:nvSpPr>
        <p:spPr>
          <a:xfrm>
            <a:off x="3946856" y="3810842"/>
            <a:ext cx="2402337" cy="16026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55537C-AFF4-4CF0-BEF9-05F1CCDBB65C}"/>
              </a:ext>
            </a:extLst>
          </p:cNvPr>
          <p:cNvSpPr txBox="1"/>
          <p:nvPr/>
        </p:nvSpPr>
        <p:spPr>
          <a:xfrm>
            <a:off x="6459106" y="698231"/>
            <a:ext cx="57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২০১১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সালের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আদমশুমারী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প্রাপ্ত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তথ্য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অনুসারে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সবচাইতে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সংখ্যক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লজেলস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(৩১%)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অ্যাস্টন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(২১%)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ওয়ার্ডে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কোনো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ওয়ার্ডে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১৪%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জনসংখ্যা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নেই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53" name="AutoShape 29">
            <a:extLst>
              <a:ext uri="{FF2B5EF4-FFF2-40B4-BE49-F238E27FC236}">
                <a16:creationId xmlns:a16="http://schemas.microsoft.com/office/drawing/2014/main" id="{5D1C2FEC-3D85-4EFC-9C8E-B50525422D24}"/>
              </a:ext>
            </a:extLst>
          </p:cNvPr>
          <p:cNvSpPr/>
          <p:nvPr/>
        </p:nvSpPr>
        <p:spPr>
          <a:xfrm>
            <a:off x="3962665" y="780018"/>
            <a:ext cx="2390472" cy="252742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সার্বিক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চিত্র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utoShape 8">
            <a:extLst>
              <a:ext uri="{FF2B5EF4-FFF2-40B4-BE49-F238E27FC236}">
                <a16:creationId xmlns:a16="http://schemas.microsoft.com/office/drawing/2014/main" id="{B31CCCE4-8353-4553-8697-B221135B3CE2}"/>
              </a:ext>
            </a:extLst>
          </p:cNvPr>
          <p:cNvSpPr/>
          <p:nvPr/>
        </p:nvSpPr>
        <p:spPr>
          <a:xfrm>
            <a:off x="3958725" y="5492067"/>
            <a:ext cx="2385302" cy="1043393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513BEC-FD92-4938-B05A-19FF6C34C836}"/>
              </a:ext>
            </a:extLst>
          </p:cNvPr>
          <p:cNvSpPr txBox="1"/>
          <p:nvPr/>
        </p:nvSpPr>
        <p:spPr>
          <a:xfrm>
            <a:off x="279522" y="3180027"/>
            <a:ext cx="1764000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জন্ম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ইংল্যান্ডে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মধ্যপ্রাচ্য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এশিয়ায়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(৪৩%);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আফ্রিকায়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(০.২%)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ইউরোপের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অন্যান্য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অংশে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(০.৪%)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sz="900" b="1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A4B08-0DA9-411F-9BCD-F7D345CC8AE6}"/>
              </a:ext>
            </a:extLst>
          </p:cNvPr>
          <p:cNvSpPr txBox="1"/>
          <p:nvPr/>
        </p:nvSpPr>
        <p:spPr>
          <a:xfrm>
            <a:off x="267304" y="1597283"/>
            <a:ext cx="1750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নিজেদের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চিহ্নিত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যুক্তরাজ্যের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মূলত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তরুণ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বেশিরভাগ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লন্ডনের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আভ্যন্তরীণ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বরোগুলোতে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থাকেন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D2FF5-9947-4C68-A337-3FE67A573D27}"/>
              </a:ext>
            </a:extLst>
          </p:cNvPr>
          <p:cNvSpPr txBox="1"/>
          <p:nvPr/>
        </p:nvSpPr>
        <p:spPr>
          <a:xfrm>
            <a:off x="2173956" y="1487780"/>
            <a:ext cx="1656807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নিজেদের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চিহ্নিত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৩২,৫৩২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কমিউনিটি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ওয়েস্ট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মিডল্যান্ডের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সর্ববৃহ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ৎ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যুক্তরাজ্যের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৩য়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সর্ববৃহ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ৎ।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D3A7E-99D7-4366-B630-32A71C7AC346}"/>
              </a:ext>
            </a:extLst>
          </p:cNvPr>
          <p:cNvSpPr txBox="1"/>
          <p:nvPr/>
        </p:nvSpPr>
        <p:spPr>
          <a:xfrm>
            <a:off x="2752335" y="2708278"/>
            <a:ext cx="1113357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নিজেদের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চিহ্নিত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যুক্তরাজ্যের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জাতীয়তা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চিহ্নিত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উল্লেখযোগ্যভাবে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(১১%)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86CFA-C3C2-4608-ABFB-6B717AED297B}"/>
              </a:ext>
            </a:extLst>
          </p:cNvPr>
          <p:cNvSpPr txBox="1"/>
          <p:nvPr/>
        </p:nvSpPr>
        <p:spPr>
          <a:xfrm>
            <a:off x="416448" y="4108981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শহরটির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৬%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নারী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বার্মিংহামের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১১.৭%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বাংলাদেশী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4C4F8-9CEB-42CD-8F1F-279EFE772A2A}"/>
              </a:ext>
            </a:extLst>
          </p:cNvPr>
          <p:cNvSpPr txBox="1"/>
          <p:nvPr/>
        </p:nvSpPr>
        <p:spPr>
          <a:xfrm>
            <a:off x="2176812" y="4108981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শহরটির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৬.৫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পুরুষ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তুলনায়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বার্মিংহামের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১১.১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বাংলাদেশী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86A26-E41B-464A-BC06-CC0B76B3C1B5}"/>
              </a:ext>
            </a:extLst>
          </p:cNvPr>
          <p:cNvSpPr txBox="1"/>
          <p:nvPr/>
        </p:nvSpPr>
        <p:spPr>
          <a:xfrm>
            <a:off x="1289778" y="4415440"/>
            <a:ext cx="154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০-৪ </a:t>
            </a:r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বছর</a:t>
            </a:r>
            <a:endParaRPr lang="en-GB" sz="16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FD516-32E8-462E-AB64-210148C34B64}"/>
              </a:ext>
            </a:extLst>
          </p:cNvPr>
          <p:cNvSpPr txBox="1"/>
          <p:nvPr/>
        </p:nvSpPr>
        <p:spPr>
          <a:xfrm>
            <a:off x="401186" y="4741312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শহরটির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১৭.৯%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৩.৬%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330F3-5519-4652-9ED8-41994C87775E}"/>
              </a:ext>
            </a:extLst>
          </p:cNvPr>
          <p:cNvSpPr txBox="1"/>
          <p:nvPr/>
        </p:nvSpPr>
        <p:spPr>
          <a:xfrm>
            <a:off x="2316683" y="4746639"/>
            <a:ext cx="1440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শহরটির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১৫.৭%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পুরুষ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তুলনায়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বার্মিংহামের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৩.৮%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বাংলাদেশী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DB228-A663-4B67-BA10-EFE6494D3AA8}"/>
              </a:ext>
            </a:extLst>
          </p:cNvPr>
          <p:cNvSpPr txBox="1"/>
          <p:nvPr/>
        </p:nvSpPr>
        <p:spPr>
          <a:xfrm>
            <a:off x="1494426" y="4930488"/>
            <a:ext cx="102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&gt;৬৫ </a:t>
            </a:r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বছর</a:t>
            </a:r>
            <a:endParaRPr lang="en-GB" sz="14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192A73-7A17-47C7-9A44-D3CCBF2C01C4}"/>
              </a:ext>
            </a:extLst>
          </p:cNvPr>
          <p:cNvSpPr txBox="1"/>
          <p:nvPr/>
        </p:nvSpPr>
        <p:spPr>
          <a:xfrm>
            <a:off x="338762" y="5634625"/>
            <a:ext cx="35224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Noto Sans Bengali" panose="020B0502040504020204" pitchFamily="34"/>
                <a:cs typeface="Noto Sans Bengali" panose="020B0502040504020204" pitchFamily="34"/>
              </a:rPr>
              <a:t>১৬৩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মিলিয়নেরও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নিয়ে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জনসংখ্যার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ঘনত্বের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দিক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পৃথিবীর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অষ্টম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দেশ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বাংলাদেশের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জনসংখ্যার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দিক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দিয়ে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দ্বিতীয়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সর্বোচ্চ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সৌদি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আরব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তারপর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ইউনাইটেড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আরব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আমিরাত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কুয়েত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মালয়েশিয়া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ওমান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যুক্তরাজ্য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US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যুক্তরাষ্ট্র</a:t>
            </a:r>
            <a:r>
              <a:rPr lang="en-US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BF1B0-1264-4A27-A93D-86D9318DE533}"/>
              </a:ext>
            </a:extLst>
          </p:cNvPr>
          <p:cNvSpPr txBox="1"/>
          <p:nvPr/>
        </p:nvSpPr>
        <p:spPr>
          <a:xfrm>
            <a:off x="4224759" y="1141406"/>
            <a:ext cx="169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মাইগ্রেশন</a:t>
            </a:r>
            <a:r>
              <a:rPr lang="en-GB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F87B03-C09A-4566-977F-3FCCCD679639}"/>
              </a:ext>
            </a:extLst>
          </p:cNvPr>
          <p:cNvSpPr txBox="1"/>
          <p:nvPr/>
        </p:nvSpPr>
        <p:spPr>
          <a:xfrm>
            <a:off x="3994293" y="2688685"/>
            <a:ext cx="114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৪০০,০০০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61463-717B-426F-BD52-0F25961C0EF0}"/>
              </a:ext>
            </a:extLst>
          </p:cNvPr>
          <p:cNvSpPr txBox="1"/>
          <p:nvPr/>
        </p:nvSpPr>
        <p:spPr>
          <a:xfrm>
            <a:off x="3914933" y="1418140"/>
            <a:ext cx="239863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সমগোত্রীয়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দলগুলোর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অন্যতম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বেশিরভাগ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সিলেটের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গ্রামীণ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এলাকা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আগত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১৯৬০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দশকে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প্রচুর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সংখ্যায়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বড়ো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ধরণের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মাইগ্রেশন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হয়েছিল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সর্বোচ্চ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চূড়ায়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পৌঁছেছিল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১৯৭০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সালে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বেশিরভাগ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ছিলেন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পোশাক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রেস্টুরেন্ট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ব্যবসায়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কাজ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এসেছিলেন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D389F3-1B7D-4851-8029-31BFF072298B}"/>
              </a:ext>
            </a:extLst>
          </p:cNvPr>
          <p:cNvSpPr txBox="1"/>
          <p:nvPr/>
        </p:nvSpPr>
        <p:spPr>
          <a:xfrm>
            <a:off x="4040270" y="2985277"/>
            <a:ext cx="1838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সিলেটি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ভাষায়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কথা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বলেন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যেটিকে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একটি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আঞ্চলিক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রূপ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বিবেচনা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সিলেটি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বলেন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৭০%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ইংরেজিতে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দক্ষ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50B544-4BE7-48A9-882F-3056A06D57EE}"/>
              </a:ext>
            </a:extLst>
          </p:cNvPr>
          <p:cNvSpPr txBox="1"/>
          <p:nvPr/>
        </p:nvSpPr>
        <p:spPr>
          <a:xfrm>
            <a:off x="4618500" y="3821645"/>
            <a:ext cx="110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BB151C"/>
                </a:solidFill>
              </a:rPr>
              <a:t>ধর্ম</a:t>
            </a:r>
            <a:endParaRPr lang="en-GB" sz="2400" b="1" dirty="0">
              <a:solidFill>
                <a:srgbClr val="BB151C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E94A7-DCBF-4E06-A19A-B7154B7E8D0D}"/>
              </a:ext>
            </a:extLst>
          </p:cNvPr>
          <p:cNvSpPr txBox="1"/>
          <p:nvPr/>
        </p:nvSpPr>
        <p:spPr>
          <a:xfrm>
            <a:off x="4672694" y="4229866"/>
            <a:ext cx="95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মুসলিম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BCB70B-C46E-4DDB-846B-D4415399E2A5}"/>
              </a:ext>
            </a:extLst>
          </p:cNvPr>
          <p:cNvSpPr txBox="1"/>
          <p:nvPr/>
        </p:nvSpPr>
        <p:spPr>
          <a:xfrm>
            <a:off x="4662406" y="4656511"/>
            <a:ext cx="1343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খ্রিস্টান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অন্যান্য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D8487D-CDEC-4910-ADB2-AF4ABC886C18}"/>
              </a:ext>
            </a:extLst>
          </p:cNvPr>
          <p:cNvSpPr txBox="1"/>
          <p:nvPr/>
        </p:nvSpPr>
        <p:spPr>
          <a:xfrm>
            <a:off x="4671517" y="5075148"/>
            <a:ext cx="95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ধর্ম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নেই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C862DE-6CD2-44A2-B7AE-9AD9600FD1F2}"/>
              </a:ext>
            </a:extLst>
          </p:cNvPr>
          <p:cNvSpPr txBox="1"/>
          <p:nvPr/>
        </p:nvSpPr>
        <p:spPr>
          <a:xfrm>
            <a:off x="3956416" y="5901417"/>
            <a:ext cx="1096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বৈশাখী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মেলা</a:t>
            </a:r>
            <a:endParaRPr lang="en-GB" sz="9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1BF59-8ED1-4B30-9EEA-BF1CA13E1129}"/>
              </a:ext>
            </a:extLst>
          </p:cNvPr>
          <p:cNvSpPr txBox="1"/>
          <p:nvPr/>
        </p:nvSpPr>
        <p:spPr>
          <a:xfrm>
            <a:off x="3982760" y="6234413"/>
            <a:ext cx="1209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স্বাধীনতা</a:t>
            </a:r>
            <a:r>
              <a:rPr lang="en-GB" sz="900" b="1" dirty="0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BB15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দিবস</a:t>
            </a:r>
            <a:endParaRPr lang="en-GB" sz="900" b="1" dirty="0">
              <a:solidFill>
                <a:srgbClr val="BB15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8E6283-5344-49BB-871F-F69E8D1D5435}"/>
              </a:ext>
            </a:extLst>
          </p:cNvPr>
          <p:cNvSpPr txBox="1"/>
          <p:nvPr/>
        </p:nvSpPr>
        <p:spPr>
          <a:xfrm>
            <a:off x="4823222" y="6160819"/>
            <a:ext cx="149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স্বাধীনতা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দিবস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২৬শে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মার্চ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1FE265-1A24-4693-A601-7A052C2C6BFC}"/>
              </a:ext>
            </a:extLst>
          </p:cNvPr>
          <p:cNvSpPr txBox="1"/>
          <p:nvPr/>
        </p:nvSpPr>
        <p:spPr>
          <a:xfrm>
            <a:off x="6740727" y="6186413"/>
            <a:ext cx="4305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অনুগ্রহ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লক্ষ্য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করুন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ওয়ার্ড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পর্যায়ে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সবচাইতে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সাম্প্রতিক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এথনিসিটি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তথ্য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পাওয়া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২০১১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সালের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আদমশুমারী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সুতরাং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তথ্য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ব্যবহার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কোনো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উপসংহারে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পৌঁছাতে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সাবধানতা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অবলম্বন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3DF84F-DF1F-41F8-A97A-BF071BCCB4F1}"/>
              </a:ext>
            </a:extLst>
          </p:cNvPr>
          <p:cNvSpPr txBox="1"/>
          <p:nvPr/>
        </p:nvSpPr>
        <p:spPr>
          <a:xfrm>
            <a:off x="503328" y="1052439"/>
            <a:ext cx="120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যুক্তরাজ্যে</a:t>
            </a:r>
            <a:r>
              <a:rPr lang="en-GB" sz="20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20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৪৫১,৫২৯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B02093-3C34-4957-912A-B8A14BD423CD}"/>
              </a:ext>
            </a:extLst>
          </p:cNvPr>
          <p:cNvSpPr txBox="1"/>
          <p:nvPr/>
        </p:nvSpPr>
        <p:spPr>
          <a:xfrm>
            <a:off x="2426362" y="1078653"/>
            <a:ext cx="1176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latin typeface="Noto Sans Bengali" panose="020B0502040504020204" pitchFamily="34"/>
                <a:cs typeface="Noto Sans Bengali" panose="020B0502040504020204" pitchFamily="34"/>
              </a:rPr>
              <a:t>ওয়েস্ট</a:t>
            </a:r>
            <a:r>
              <a:rPr lang="en-GB" sz="10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dirty="0" err="1">
                <a:latin typeface="Noto Sans Bengali" panose="020B0502040504020204" pitchFamily="34"/>
                <a:cs typeface="Noto Sans Bengali" panose="020B0502040504020204" pitchFamily="34"/>
              </a:rPr>
              <a:t>মিডল্যান্ডের</a:t>
            </a:r>
            <a:r>
              <a:rPr lang="en-GB" sz="10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৩৮,৩০০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1A393-74A2-4DE9-8A38-5D1793611A8A}"/>
              </a:ext>
            </a:extLst>
          </p:cNvPr>
          <p:cNvSpPr txBox="1"/>
          <p:nvPr/>
        </p:nvSpPr>
        <p:spPr>
          <a:xfrm>
            <a:off x="685272" y="2664845"/>
            <a:ext cx="952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৫৭%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1BA94-804F-4865-86E7-3E372CD91E67}"/>
              </a:ext>
            </a:extLst>
          </p:cNvPr>
          <p:cNvSpPr txBox="1"/>
          <p:nvPr/>
        </p:nvSpPr>
        <p:spPr>
          <a:xfrm>
            <a:off x="1967389" y="3009769"/>
            <a:ext cx="105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12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24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৭৬%</a:t>
            </a:r>
          </a:p>
        </p:txBody>
      </p:sp>
      <p:pic>
        <p:nvPicPr>
          <p:cNvPr id="43" name="Graphic 42" descr="Man">
            <a:extLst>
              <a:ext uri="{FF2B5EF4-FFF2-40B4-BE49-F238E27FC236}">
                <a16:creationId xmlns:a16="http://schemas.microsoft.com/office/drawing/2014/main" id="{201C6967-6AAD-410F-86B5-2AC8FC9F4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4809" y="4504206"/>
            <a:ext cx="432000" cy="432000"/>
          </a:xfrm>
          <a:prstGeom prst="rect">
            <a:avLst/>
          </a:prstGeom>
        </p:spPr>
      </p:pic>
      <p:pic>
        <p:nvPicPr>
          <p:cNvPr id="60" name="Graphic 59" descr="Woman">
            <a:extLst>
              <a:ext uri="{FF2B5EF4-FFF2-40B4-BE49-F238E27FC236}">
                <a16:creationId xmlns:a16="http://schemas.microsoft.com/office/drawing/2014/main" id="{01E9BCE6-B753-4F3F-9A09-1763FF54D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24" y="4532240"/>
            <a:ext cx="432000" cy="432000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41B4FE09-20EE-41E7-B8E4-D752E9E710E2}"/>
              </a:ext>
            </a:extLst>
          </p:cNvPr>
          <p:cNvSpPr/>
          <p:nvPr/>
        </p:nvSpPr>
        <p:spPr>
          <a:xfrm>
            <a:off x="4067545" y="4151142"/>
            <a:ext cx="594861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9B287F-5FD7-4864-A2C0-4BEFEE70EA4B}"/>
              </a:ext>
            </a:extLst>
          </p:cNvPr>
          <p:cNvSpPr/>
          <p:nvPr/>
        </p:nvSpPr>
        <p:spPr>
          <a:xfrm>
            <a:off x="4067545" y="4572926"/>
            <a:ext cx="594861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1.5% </a:t>
            </a: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B626DB6-90D5-44DF-98CA-667ED63B7CC4}"/>
              </a:ext>
            </a:extLst>
          </p:cNvPr>
          <p:cNvSpPr/>
          <p:nvPr/>
        </p:nvSpPr>
        <p:spPr>
          <a:xfrm>
            <a:off x="4067545" y="4991509"/>
            <a:ext cx="594861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1.3% </a:t>
            </a: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Earth Globe   Asia">
            <a:extLst>
              <a:ext uri="{FF2B5EF4-FFF2-40B4-BE49-F238E27FC236}">
                <a16:creationId xmlns:a16="http://schemas.microsoft.com/office/drawing/2014/main" id="{3ED66591-64F7-438D-B336-52D1AF517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2842" y="6261984"/>
            <a:ext cx="432000" cy="432000"/>
          </a:xfrm>
          <a:prstGeom prst="rect">
            <a:avLst/>
          </a:prstGeom>
        </p:spPr>
      </p:pic>
      <p:pic>
        <p:nvPicPr>
          <p:cNvPr id="89" name="Graphic 88" descr="Airplane">
            <a:extLst>
              <a:ext uri="{FF2B5EF4-FFF2-40B4-BE49-F238E27FC236}">
                <a16:creationId xmlns:a16="http://schemas.microsoft.com/office/drawing/2014/main" id="{9B0C7EAF-72E9-4E59-95D5-F7AE68FCB8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9622" y="1129301"/>
            <a:ext cx="432000" cy="432000"/>
          </a:xfrm>
          <a:prstGeom prst="rect">
            <a:avLst/>
          </a:prstGeom>
        </p:spPr>
      </p:pic>
      <p:pic>
        <p:nvPicPr>
          <p:cNvPr id="92" name="Graphic 91" descr="Users">
            <a:extLst>
              <a:ext uri="{FF2B5EF4-FFF2-40B4-BE49-F238E27FC236}">
                <a16:creationId xmlns:a16="http://schemas.microsoft.com/office/drawing/2014/main" id="{605F0B57-0A3A-4C6E-B039-43BB66F18B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3845" y="1120864"/>
            <a:ext cx="448375" cy="44837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C2DEE3A-5A0B-492B-975F-42E2AD0CC988}"/>
              </a:ext>
            </a:extLst>
          </p:cNvPr>
          <p:cNvSpPr txBox="1"/>
          <p:nvPr/>
        </p:nvSpPr>
        <p:spPr>
          <a:xfrm>
            <a:off x="4340645" y="5468618"/>
            <a:ext cx="163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উৎসব</a:t>
            </a:r>
            <a:endParaRPr lang="en-GB" sz="2400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D0D75A-2733-4CBB-AEEA-DCF284DFE787}"/>
              </a:ext>
            </a:extLst>
          </p:cNvPr>
          <p:cNvSpPr txBox="1"/>
          <p:nvPr/>
        </p:nvSpPr>
        <p:spPr>
          <a:xfrm>
            <a:off x="4749944" y="5812572"/>
            <a:ext cx="155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নববর্ষ</a:t>
            </a:r>
            <a:endParaRPr lang="en-GB" sz="900" b="1" dirty="0">
              <a:latin typeface="Noto Sans Bengali" panose="020B0502040504020204" pitchFamily="34"/>
              <a:cs typeface="Noto Sans Bengali" panose="020B0502040504020204" pitchFamily="34"/>
            </a:endParaRPr>
          </a:p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মাসের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দ্বিতীয়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উইকেন্ডে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7" name="Graphic 6" descr="Balloons">
            <a:extLst>
              <a:ext uri="{FF2B5EF4-FFF2-40B4-BE49-F238E27FC236}">
                <a16:creationId xmlns:a16="http://schemas.microsoft.com/office/drawing/2014/main" id="{F5E49512-BE28-4545-8E43-C3E9D909C7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55785" y="5505202"/>
            <a:ext cx="432000" cy="432000"/>
          </a:xfrm>
          <a:prstGeom prst="rect">
            <a:avLst/>
          </a:prstGeom>
        </p:spPr>
      </p:pic>
      <p:pic>
        <p:nvPicPr>
          <p:cNvPr id="8" name="Graphic 7" descr="Volume">
            <a:extLst>
              <a:ext uri="{FF2B5EF4-FFF2-40B4-BE49-F238E27FC236}">
                <a16:creationId xmlns:a16="http://schemas.microsoft.com/office/drawing/2014/main" id="{7FDFC8E2-8100-46CE-9D55-0D279FC747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5891008" y="3314001"/>
            <a:ext cx="427969" cy="432000"/>
          </a:xfrm>
          <a:prstGeom prst="rect">
            <a:avLst/>
          </a:prstGeom>
        </p:spPr>
      </p:pic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B751F7F0-9FBD-4AFB-A520-0A89D6EF60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27" y="1106756"/>
            <a:ext cx="4766001" cy="50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utoShape 26">
            <a:extLst>
              <a:ext uri="{FF2B5EF4-FFF2-40B4-BE49-F238E27FC236}">
                <a16:creationId xmlns:a16="http://schemas.microsoft.com/office/drawing/2014/main" id="{6189B650-8AA4-4E26-87EE-B99FB214D0C2}"/>
              </a:ext>
            </a:extLst>
          </p:cNvPr>
          <p:cNvSpPr/>
          <p:nvPr/>
        </p:nvSpPr>
        <p:spPr>
          <a:xfrm>
            <a:off x="9235765" y="1136944"/>
            <a:ext cx="2749540" cy="753291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203" name="AutoShape 26">
            <a:extLst>
              <a:ext uri="{FF2B5EF4-FFF2-40B4-BE49-F238E27FC236}">
                <a16:creationId xmlns:a16="http://schemas.microsoft.com/office/drawing/2014/main" id="{A8A80A5F-ADEB-41E0-B6F8-08B050B4F13B}"/>
              </a:ext>
            </a:extLst>
          </p:cNvPr>
          <p:cNvSpPr/>
          <p:nvPr/>
        </p:nvSpPr>
        <p:spPr>
          <a:xfrm>
            <a:off x="9251162" y="5145093"/>
            <a:ext cx="2734143" cy="1598042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/>
          </a:p>
        </p:txBody>
      </p:sp>
      <p:sp>
        <p:nvSpPr>
          <p:cNvPr id="202" name="AutoShape 26">
            <a:extLst>
              <a:ext uri="{FF2B5EF4-FFF2-40B4-BE49-F238E27FC236}">
                <a16:creationId xmlns:a16="http://schemas.microsoft.com/office/drawing/2014/main" id="{82B55F31-4179-45D3-9F1F-695CEE3268FE}"/>
              </a:ext>
            </a:extLst>
          </p:cNvPr>
          <p:cNvSpPr/>
          <p:nvPr/>
        </p:nvSpPr>
        <p:spPr>
          <a:xfrm>
            <a:off x="9246191" y="3491233"/>
            <a:ext cx="2739114" cy="159421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63" name="AutoShape 26">
            <a:extLst>
              <a:ext uri="{FF2B5EF4-FFF2-40B4-BE49-F238E27FC236}">
                <a16:creationId xmlns:a16="http://schemas.microsoft.com/office/drawing/2014/main" id="{BD35AC3A-5224-4CE6-8E7F-9A4F2D358E1A}"/>
              </a:ext>
            </a:extLst>
          </p:cNvPr>
          <p:cNvSpPr/>
          <p:nvPr/>
        </p:nvSpPr>
        <p:spPr>
          <a:xfrm>
            <a:off x="3269187" y="4649683"/>
            <a:ext cx="2851212" cy="2086641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7" name="AutoShape 26">
            <a:extLst>
              <a:ext uri="{FF2B5EF4-FFF2-40B4-BE49-F238E27FC236}">
                <a16:creationId xmlns:a16="http://schemas.microsoft.com/office/drawing/2014/main" id="{B7DA2C01-6578-45C6-A34C-58C93E2E8B30}"/>
              </a:ext>
            </a:extLst>
          </p:cNvPr>
          <p:cNvSpPr/>
          <p:nvPr/>
        </p:nvSpPr>
        <p:spPr>
          <a:xfrm>
            <a:off x="3277372" y="3718885"/>
            <a:ext cx="2818189" cy="81595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52" name="AutoShape 26">
            <a:extLst>
              <a:ext uri="{FF2B5EF4-FFF2-40B4-BE49-F238E27FC236}">
                <a16:creationId xmlns:a16="http://schemas.microsoft.com/office/drawing/2014/main" id="{CCFB24E9-E4A5-4191-B2AD-F2068561EA2A}"/>
              </a:ext>
            </a:extLst>
          </p:cNvPr>
          <p:cNvSpPr/>
          <p:nvPr/>
        </p:nvSpPr>
        <p:spPr>
          <a:xfrm>
            <a:off x="3275307" y="2291491"/>
            <a:ext cx="2849906" cy="1312553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47" name="AutoShape 26">
            <a:extLst>
              <a:ext uri="{FF2B5EF4-FFF2-40B4-BE49-F238E27FC236}">
                <a16:creationId xmlns:a16="http://schemas.microsoft.com/office/drawing/2014/main" id="{01A2D147-1419-4771-A2A0-2CCB2CAC5197}"/>
              </a:ext>
            </a:extLst>
          </p:cNvPr>
          <p:cNvSpPr/>
          <p:nvPr/>
        </p:nvSpPr>
        <p:spPr>
          <a:xfrm>
            <a:off x="3267102" y="1159739"/>
            <a:ext cx="2869245" cy="1050382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40" name="AutoShape 18">
            <a:extLst>
              <a:ext uri="{FF2B5EF4-FFF2-40B4-BE49-F238E27FC236}">
                <a16:creationId xmlns:a16="http://schemas.microsoft.com/office/drawing/2014/main" id="{4A7E8883-6D20-40A9-A4C6-AA0EF751B15F}"/>
              </a:ext>
            </a:extLst>
          </p:cNvPr>
          <p:cNvSpPr/>
          <p:nvPr/>
        </p:nvSpPr>
        <p:spPr>
          <a:xfrm>
            <a:off x="1673945" y="1138661"/>
            <a:ext cx="1458982" cy="1570045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 sz="2800"/>
          </a:p>
        </p:txBody>
      </p:sp>
      <p:sp>
        <p:nvSpPr>
          <p:cNvPr id="138" name="AutoShape 18">
            <a:extLst>
              <a:ext uri="{FF2B5EF4-FFF2-40B4-BE49-F238E27FC236}">
                <a16:creationId xmlns:a16="http://schemas.microsoft.com/office/drawing/2014/main" id="{E898FA4E-3EB8-4908-9A59-6F79CB90CD83}"/>
              </a:ext>
            </a:extLst>
          </p:cNvPr>
          <p:cNvSpPr/>
          <p:nvPr/>
        </p:nvSpPr>
        <p:spPr>
          <a:xfrm>
            <a:off x="282664" y="1138661"/>
            <a:ext cx="1255781" cy="1560436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44" name="AutoShape 18">
            <a:extLst>
              <a:ext uri="{FF2B5EF4-FFF2-40B4-BE49-F238E27FC236}">
                <a16:creationId xmlns:a16="http://schemas.microsoft.com/office/drawing/2014/main" id="{263506A4-327C-4802-9714-A9897CE51CA8}"/>
              </a:ext>
            </a:extLst>
          </p:cNvPr>
          <p:cNvSpPr/>
          <p:nvPr/>
        </p:nvSpPr>
        <p:spPr>
          <a:xfrm>
            <a:off x="6215268" y="5737511"/>
            <a:ext cx="2921112" cy="999808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3" name="TextBox 3"/>
          <p:cNvSpPr txBox="1"/>
          <p:nvPr/>
        </p:nvSpPr>
        <p:spPr>
          <a:xfrm>
            <a:off x="1710612" y="42172"/>
            <a:ext cx="799504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কমিউনিটির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লোকদের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হাল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অবস্থা</a:t>
            </a:r>
            <a:endParaRPr lang="en-US" sz="2625" b="1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215268" y="4650773"/>
            <a:ext cx="2898324" cy="999808"/>
          </a:xfrm>
          <a:prstGeom prst="rect">
            <a:avLst/>
          </a:prstGeom>
          <a:solidFill>
            <a:srgbClr val="DCDCDC"/>
          </a:solidFill>
        </p:spPr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8426" y="45526"/>
            <a:ext cx="1319235" cy="309450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653042" y="347497"/>
            <a:ext cx="224135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জুলাই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২০২১</a:t>
            </a:r>
          </a:p>
          <a:p>
            <a:pPr algn="r">
              <a:lnSpc>
                <a:spcPts val="1056"/>
              </a:lnSpc>
            </a:pP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সংখ্যাগুলোকে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নিকটতম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পূর্ণ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সংখ্যায়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রূপান্তরিত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endParaRPr lang="en-US" sz="800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271396" y="777076"/>
            <a:ext cx="2880000" cy="266625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মানসিক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সুস্থতা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3263888" y="773077"/>
            <a:ext cx="28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স্বাস্থ্যকর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ও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সুলভ</a:t>
            </a:r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খাদ্য</a:t>
            </a:r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256380" y="777309"/>
            <a:ext cx="28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সকল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বয়স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সক্ষমতায়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সক্রিয়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10" name="AutoShape 5">
            <a:extLst>
              <a:ext uri="{FF2B5EF4-FFF2-40B4-BE49-F238E27FC236}">
                <a16:creationId xmlns:a16="http://schemas.microsoft.com/office/drawing/2014/main" id="{D805508F-E667-4DFE-A106-3A7E5995B670}"/>
              </a:ext>
            </a:extLst>
          </p:cNvPr>
          <p:cNvSpPr/>
          <p:nvPr/>
        </p:nvSpPr>
        <p:spPr>
          <a:xfrm>
            <a:off x="6225655" y="1161210"/>
            <a:ext cx="1509347" cy="3414034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 sz="1688"/>
          </a:p>
        </p:txBody>
      </p:sp>
      <p:sp>
        <p:nvSpPr>
          <p:cNvPr id="144" name="AutoShape 5">
            <a:extLst>
              <a:ext uri="{FF2B5EF4-FFF2-40B4-BE49-F238E27FC236}">
                <a16:creationId xmlns:a16="http://schemas.microsoft.com/office/drawing/2014/main" id="{FAC92564-B9FF-468D-B40B-C07E73439046}"/>
              </a:ext>
            </a:extLst>
          </p:cNvPr>
          <p:cNvSpPr/>
          <p:nvPr/>
        </p:nvSpPr>
        <p:spPr>
          <a:xfrm>
            <a:off x="282663" y="5895438"/>
            <a:ext cx="2840287" cy="847697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130" name="AutoShape 18">
            <a:extLst>
              <a:ext uri="{FF2B5EF4-FFF2-40B4-BE49-F238E27FC236}">
                <a16:creationId xmlns:a16="http://schemas.microsoft.com/office/drawing/2014/main" id="{EE78EBC5-98B0-4658-9D74-28C2F60611FE}"/>
              </a:ext>
            </a:extLst>
          </p:cNvPr>
          <p:cNvSpPr/>
          <p:nvPr/>
        </p:nvSpPr>
        <p:spPr>
          <a:xfrm>
            <a:off x="264051" y="2805965"/>
            <a:ext cx="2858900" cy="1134324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14" name="AutoShape 31">
            <a:extLst>
              <a:ext uri="{FF2B5EF4-FFF2-40B4-BE49-F238E27FC236}">
                <a16:creationId xmlns:a16="http://schemas.microsoft.com/office/drawing/2014/main" id="{F7B70F7D-9F5E-4E0C-A1BF-C33C90704179}"/>
              </a:ext>
            </a:extLst>
          </p:cNvPr>
          <p:cNvSpPr/>
          <p:nvPr/>
        </p:nvSpPr>
        <p:spPr>
          <a:xfrm>
            <a:off x="9234100" y="772188"/>
            <a:ext cx="2754434" cy="265889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জীবনের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সর্বোত্তম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সূচনা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লাভ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26" name="AutoShape 26">
            <a:extLst>
              <a:ext uri="{FF2B5EF4-FFF2-40B4-BE49-F238E27FC236}">
                <a16:creationId xmlns:a16="http://schemas.microsoft.com/office/drawing/2014/main" id="{04D6C83A-9EF5-46B2-AA07-8E752138D960}"/>
              </a:ext>
            </a:extLst>
          </p:cNvPr>
          <p:cNvSpPr/>
          <p:nvPr/>
        </p:nvSpPr>
        <p:spPr>
          <a:xfrm>
            <a:off x="9249420" y="1998967"/>
            <a:ext cx="2739114" cy="1433316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22" name="AutoShape 5">
            <a:extLst>
              <a:ext uri="{FF2B5EF4-FFF2-40B4-BE49-F238E27FC236}">
                <a16:creationId xmlns:a16="http://schemas.microsoft.com/office/drawing/2014/main" id="{4456F62B-E02E-4989-890C-B5C4BEB4BE13}"/>
              </a:ext>
            </a:extLst>
          </p:cNvPr>
          <p:cNvSpPr/>
          <p:nvPr/>
        </p:nvSpPr>
        <p:spPr>
          <a:xfrm>
            <a:off x="7831624" y="1138663"/>
            <a:ext cx="1287702" cy="1187365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pPr lvl="1"/>
            <a:endParaRPr lang="en-GB" sz="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72570-DFB5-44D1-9E9C-EC60DCE49DFB}"/>
              </a:ext>
            </a:extLst>
          </p:cNvPr>
          <p:cNvSpPr txBox="1"/>
          <p:nvPr/>
        </p:nvSpPr>
        <p:spPr>
          <a:xfrm>
            <a:off x="342681" y="1154563"/>
            <a:ext cx="113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৮.৩%</a:t>
            </a:r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D97F4FD8-6599-4C09-9189-35DCE92C2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3323" y="1941702"/>
            <a:ext cx="432000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CC8EC-7BAB-4D9E-B760-66484FAEFD98}"/>
              </a:ext>
            </a:extLst>
          </p:cNvPr>
          <p:cNvSpPr txBox="1"/>
          <p:nvPr/>
        </p:nvSpPr>
        <p:spPr>
          <a:xfrm>
            <a:off x="1758880" y="1118172"/>
            <a:ext cx="13329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মানসিক</a:t>
            </a:r>
            <a:r>
              <a:rPr lang="en-GB" sz="13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3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চাপ</a:t>
            </a:r>
            <a:endParaRPr lang="en-GB" sz="13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850A7-F50B-4012-8A38-16279E05EA35}"/>
              </a:ext>
            </a:extLst>
          </p:cNvPr>
          <p:cNvSpPr txBox="1"/>
          <p:nvPr/>
        </p:nvSpPr>
        <p:spPr>
          <a:xfrm>
            <a:off x="1861935" y="1600093"/>
            <a:ext cx="12321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৫%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মানসিক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চাপের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কথা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জানিয়েছেন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</a:p>
        </p:txBody>
      </p:sp>
      <p:pic>
        <p:nvPicPr>
          <p:cNvPr id="9" name="Graphic 8" descr="Beer">
            <a:extLst>
              <a:ext uri="{FF2B5EF4-FFF2-40B4-BE49-F238E27FC236}">
                <a16:creationId xmlns:a16="http://schemas.microsoft.com/office/drawing/2014/main" id="{311E7743-EB3E-4B90-9D7C-27C95AC28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4600" y="3551103"/>
            <a:ext cx="432000" cy="43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9347C-C803-4121-B1C8-5FF9818A637A}"/>
              </a:ext>
            </a:extLst>
          </p:cNvPr>
          <p:cNvSpPr txBox="1"/>
          <p:nvPr/>
        </p:nvSpPr>
        <p:spPr>
          <a:xfrm>
            <a:off x="271396" y="2851515"/>
            <a:ext cx="281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অ্যালকোহল</a:t>
            </a:r>
            <a:r>
              <a:rPr lang="en-GB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: </a:t>
            </a:r>
            <a:r>
              <a:rPr lang="en-GB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পান</a:t>
            </a:r>
            <a:r>
              <a:rPr lang="en-GB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না</a:t>
            </a:r>
            <a:endParaRPr lang="en-GB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4A5D5-EF0F-444C-9ED4-9120A7724AB3}"/>
              </a:ext>
            </a:extLst>
          </p:cNvPr>
          <p:cNvSpPr txBox="1"/>
          <p:nvPr/>
        </p:nvSpPr>
        <p:spPr>
          <a:xfrm>
            <a:off x="264051" y="3176841"/>
            <a:ext cx="2830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৯৭%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৯৮%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‘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কমপক্ষে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১২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করেননি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”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বলে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জানিয়েছেন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জনসংখ্যায়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৮%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১৪%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39" name="AutoShape 18">
            <a:extLst>
              <a:ext uri="{FF2B5EF4-FFF2-40B4-BE49-F238E27FC236}">
                <a16:creationId xmlns:a16="http://schemas.microsoft.com/office/drawing/2014/main" id="{5BB7549B-D3A0-4776-A56C-7BFE9096B5CE}"/>
              </a:ext>
            </a:extLst>
          </p:cNvPr>
          <p:cNvSpPr/>
          <p:nvPr/>
        </p:nvSpPr>
        <p:spPr>
          <a:xfrm>
            <a:off x="1818173" y="4049608"/>
            <a:ext cx="1311439" cy="1778697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43" name="AutoShape 18">
            <a:extLst>
              <a:ext uri="{FF2B5EF4-FFF2-40B4-BE49-F238E27FC236}">
                <a16:creationId xmlns:a16="http://schemas.microsoft.com/office/drawing/2014/main" id="{2A5A8E53-E91D-4B36-9770-572D76DD40E3}"/>
              </a:ext>
            </a:extLst>
          </p:cNvPr>
          <p:cNvSpPr/>
          <p:nvPr/>
        </p:nvSpPr>
        <p:spPr>
          <a:xfrm>
            <a:off x="264051" y="4040025"/>
            <a:ext cx="1435942" cy="1788502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81ADE-4F26-47A0-8C26-1EBF98BCE3BC}"/>
              </a:ext>
            </a:extLst>
          </p:cNvPr>
          <p:cNvSpPr txBox="1"/>
          <p:nvPr/>
        </p:nvSpPr>
        <p:spPr>
          <a:xfrm>
            <a:off x="282663" y="4086458"/>
            <a:ext cx="141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মাদক</a:t>
            </a:r>
            <a:r>
              <a:rPr lang="en-GB" sz="16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ব্যবহার</a:t>
            </a:r>
            <a:endParaRPr lang="en-GB" sz="16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E75101-B730-41D5-9EB6-75184D1C9568}"/>
              </a:ext>
            </a:extLst>
          </p:cNvPr>
          <p:cNvSpPr txBox="1"/>
          <p:nvPr/>
        </p:nvSpPr>
        <p:spPr>
          <a:xfrm>
            <a:off x="297305" y="4440759"/>
            <a:ext cx="1402688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ক্যানাবিস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(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গাঞ্জা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মারিজুয়ানা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উইড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স্প্লিফ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মাদকের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প্রথম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পছন্দ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উল্লেখ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কিন্তু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কমিউনিটিতে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মাদকের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ব্যবহার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প্রায়শই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প্রকাশ্যে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স্বীকার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লোকলজ্জার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কারণে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9659C-6D5D-456D-A6C4-CD8D8A841D9C}"/>
              </a:ext>
            </a:extLst>
          </p:cNvPr>
          <p:cNvSpPr txBox="1"/>
          <p:nvPr/>
        </p:nvSpPr>
        <p:spPr>
          <a:xfrm>
            <a:off x="333374" y="1653178"/>
            <a:ext cx="113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কোনো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এথনিক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গ্রুপের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সবচাইতে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মানসিক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সমস্যা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7AE90F-FDF0-4FE8-B12E-2893191CEF42}"/>
              </a:ext>
            </a:extLst>
          </p:cNvPr>
          <p:cNvSpPr txBox="1"/>
          <p:nvPr/>
        </p:nvSpPr>
        <p:spPr>
          <a:xfrm>
            <a:off x="242029" y="6019463"/>
            <a:ext cx="133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৪০%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1B7327-3F70-49E9-B1C8-E35282E56AD7}"/>
              </a:ext>
            </a:extLst>
          </p:cNvPr>
          <p:cNvSpPr txBox="1"/>
          <p:nvPr/>
        </p:nvSpPr>
        <p:spPr>
          <a:xfrm>
            <a:off x="1345075" y="6031617"/>
            <a:ext cx="1806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শ্বেতাঙ্গ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মানুষের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তুলনায়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বাংলাদেশীরা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কখনো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মাদক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গ্রহণ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করার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কথা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জানানোর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সম্ভাবনা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 ৪০% </a:t>
            </a:r>
            <a:r>
              <a:rPr lang="en-GB" sz="900" dirty="0" err="1">
                <a:latin typeface="Arial" panose="020B0604020202020204" pitchFamily="34" charset="0"/>
                <a:cs typeface="Arial" panose="020B0604020202020204" pitchFamily="34" charset="0"/>
              </a:rPr>
              <a:t>কম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Smoking">
            <a:extLst>
              <a:ext uri="{FF2B5EF4-FFF2-40B4-BE49-F238E27FC236}">
                <a16:creationId xmlns:a16="http://schemas.microsoft.com/office/drawing/2014/main" id="{40887379-A298-48AC-B9A8-0FF680EFC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6654" y="4110704"/>
            <a:ext cx="432000" cy="43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55F5ED-4911-423B-B91B-0F0B1BB4F8BF}"/>
              </a:ext>
            </a:extLst>
          </p:cNvPr>
          <p:cNvSpPr txBox="1"/>
          <p:nvPr/>
        </p:nvSpPr>
        <p:spPr>
          <a:xfrm>
            <a:off x="1836723" y="4554533"/>
            <a:ext cx="128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(২১.৬%)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০.৯%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ধূমপান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আফ্রিকান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চাইনিজ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(২১%)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ধূমপান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(৪০%)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78A956-2550-456F-849D-6BFC60212707}"/>
              </a:ext>
            </a:extLst>
          </p:cNvPr>
          <p:cNvSpPr txBox="1"/>
          <p:nvPr/>
        </p:nvSpPr>
        <p:spPr>
          <a:xfrm>
            <a:off x="2031619" y="4106402"/>
            <a:ext cx="133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ধূমপান</a:t>
            </a:r>
            <a:endParaRPr lang="en-GB" sz="13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9DE36-ABC7-46E7-9471-87E5FC85143F}"/>
              </a:ext>
            </a:extLst>
          </p:cNvPr>
          <p:cNvSpPr txBox="1"/>
          <p:nvPr/>
        </p:nvSpPr>
        <p:spPr>
          <a:xfrm>
            <a:off x="9706859" y="5166257"/>
            <a:ext cx="204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এমএমআপ</a:t>
            </a:r>
            <a:r>
              <a:rPr lang="en-GB" sz="16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6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টিকা</a:t>
            </a:r>
            <a:endParaRPr lang="en-GB" sz="1600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039F4-A284-4142-BCCE-9FB878AB20DB}"/>
              </a:ext>
            </a:extLst>
          </p:cNvPr>
          <p:cNvSpPr txBox="1"/>
          <p:nvPr/>
        </p:nvSpPr>
        <p:spPr>
          <a:xfrm>
            <a:off x="9185056" y="1924969"/>
            <a:ext cx="140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  <a:p>
            <a:r>
              <a:rPr lang="en-GB" b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প্রতি </a:t>
            </a:r>
            <a:r>
              <a:rPr lang="en-GB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১০০,০০০ এ ১৩.২ </a:t>
            </a:r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endParaRPr lang="en-GB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955AFB-3CE1-4EE4-A23B-F6BD62675B04}"/>
              </a:ext>
            </a:extLst>
          </p:cNvPr>
          <p:cNvSpPr txBox="1"/>
          <p:nvPr/>
        </p:nvSpPr>
        <p:spPr>
          <a:xfrm>
            <a:off x="10286645" y="2040962"/>
            <a:ext cx="1698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জন্মগ্রহণ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মায়েদের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২০১৬/১৮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সালে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মাতৃ্মৃত্যর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যুক্তরাজ্যে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জন্মগ্রহণ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মায়েদের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১.৫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গুন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মায়েদের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মৃত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সন্তান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জন্ম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২.৫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গুন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7445810-A272-4977-A8BE-E9C68936BF85}"/>
              </a:ext>
            </a:extLst>
          </p:cNvPr>
          <p:cNvSpPr txBox="1"/>
          <p:nvPr/>
        </p:nvSpPr>
        <p:spPr>
          <a:xfrm>
            <a:off x="10119578" y="5573814"/>
            <a:ext cx="1266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(৯৬%)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B1089EFF-F0A6-4444-90A6-A9C3E71899F2}"/>
              </a:ext>
            </a:extLst>
          </p:cNvPr>
          <p:cNvSpPr txBox="1"/>
          <p:nvPr/>
        </p:nvSpPr>
        <p:spPr>
          <a:xfrm>
            <a:off x="10136432" y="5917083"/>
            <a:ext cx="143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সকল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দক্ষিণ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এশিয়ান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(৯৪.৫%)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F14BF3C-1B11-4ED9-8FF0-ECBC4BD419FC}"/>
              </a:ext>
            </a:extLst>
          </p:cNvPr>
          <p:cNvSpPr txBox="1"/>
          <p:nvPr/>
        </p:nvSpPr>
        <p:spPr>
          <a:xfrm>
            <a:off x="10139674" y="640864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(৮৮%)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1AF9206-F04C-4A5D-AB99-84A0D3BD7E8F}"/>
              </a:ext>
            </a:extLst>
          </p:cNvPr>
          <p:cNvSpPr txBox="1"/>
          <p:nvPr/>
        </p:nvSpPr>
        <p:spPr>
          <a:xfrm>
            <a:off x="9275375" y="3519654"/>
            <a:ext cx="135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endParaRPr lang="en-GB" sz="14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2FC5B15-0BB3-40D2-BF35-A158E0105747}"/>
              </a:ext>
            </a:extLst>
          </p:cNvPr>
          <p:cNvSpPr txBox="1"/>
          <p:nvPr/>
        </p:nvSpPr>
        <p:spPr>
          <a:xfrm>
            <a:off x="10846842" y="3527250"/>
            <a:ext cx="123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সকল</a:t>
            </a:r>
            <a:r>
              <a:rPr lang="en-GB" sz="1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শিশু</a:t>
            </a:r>
            <a:endParaRPr lang="en-GB" sz="14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D6ADD097-C578-4215-8519-69E24795E31D}"/>
              </a:ext>
            </a:extLst>
          </p:cNvPr>
          <p:cNvSpPr/>
          <p:nvPr/>
        </p:nvSpPr>
        <p:spPr>
          <a:xfrm>
            <a:off x="9365042" y="3891266"/>
            <a:ext cx="576000" cy="504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Noto Sans Bengali" panose="020B0502040504020204" pitchFamily="34"/>
                <a:cs typeface="Noto Sans Bengali" panose="020B0502040504020204" pitchFamily="34"/>
              </a:rPr>
              <a:t>১৩%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78FC29E-2013-4290-B5BF-1FCD95DCF3CE}"/>
              </a:ext>
            </a:extLst>
          </p:cNvPr>
          <p:cNvSpPr txBox="1"/>
          <p:nvPr/>
        </p:nvSpPr>
        <p:spPr>
          <a:xfrm>
            <a:off x="10270351" y="3917967"/>
            <a:ext cx="96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রিসেপশনে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পড়া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ভীষণ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মোটা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শিশু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5048D240-2A48-4352-A615-262B85AE24F5}"/>
              </a:ext>
            </a:extLst>
          </p:cNvPr>
          <p:cNvSpPr/>
          <p:nvPr/>
        </p:nvSpPr>
        <p:spPr>
          <a:xfrm>
            <a:off x="11282571" y="3905689"/>
            <a:ext cx="576000" cy="504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১০%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ACE94E0-59C1-4B4D-9149-75C6E1BC577B}"/>
              </a:ext>
            </a:extLst>
          </p:cNvPr>
          <p:cNvSpPr txBox="1"/>
          <p:nvPr/>
        </p:nvSpPr>
        <p:spPr>
          <a:xfrm>
            <a:off x="10291422" y="4562326"/>
            <a:ext cx="96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৬ষ্ঠ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শ্রেণীতে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পড়া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ভীষণ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মোটা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শিশু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35" name="Arrow: Up 234">
            <a:extLst>
              <a:ext uri="{FF2B5EF4-FFF2-40B4-BE49-F238E27FC236}">
                <a16:creationId xmlns:a16="http://schemas.microsoft.com/office/drawing/2014/main" id="{1B9B0DEE-2DA0-48D5-BF06-377DD567E8DE}"/>
              </a:ext>
            </a:extLst>
          </p:cNvPr>
          <p:cNvSpPr/>
          <p:nvPr/>
        </p:nvSpPr>
        <p:spPr>
          <a:xfrm>
            <a:off x="9920670" y="4200025"/>
            <a:ext cx="183378" cy="398549"/>
          </a:xfrm>
          <a:prstGeom prst="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385E683-AA63-47DF-ABD8-A065B8BEC4F2}"/>
              </a:ext>
            </a:extLst>
          </p:cNvPr>
          <p:cNvSpPr txBox="1"/>
          <p:nvPr/>
        </p:nvSpPr>
        <p:spPr>
          <a:xfrm>
            <a:off x="9228372" y="1308785"/>
            <a:ext cx="11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১৩,৬১৯</a:t>
            </a:r>
            <a:endParaRPr lang="en-GB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C8FE80A-5764-4050-A44C-5C9E54B55342}"/>
              </a:ext>
            </a:extLst>
          </p:cNvPr>
          <p:cNvSpPr txBox="1"/>
          <p:nvPr/>
        </p:nvSpPr>
        <p:spPr>
          <a:xfrm>
            <a:off x="10170272" y="1175392"/>
            <a:ext cx="17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১৮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বছরের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বয়সী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শিশু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(৪২%),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সকল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শিশুর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(২৬%)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অনুপাতে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C5EE35C6-4285-4C7A-AB6B-2EBBAAED524A}"/>
              </a:ext>
            </a:extLst>
          </p:cNvPr>
          <p:cNvSpPr txBox="1"/>
          <p:nvPr/>
        </p:nvSpPr>
        <p:spPr>
          <a:xfrm>
            <a:off x="3467749" y="1524848"/>
            <a:ext cx="9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৯৪%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6C1E302-5AB2-4714-87D4-31908AE403CA}"/>
              </a:ext>
            </a:extLst>
          </p:cNvPr>
          <p:cNvSpPr txBox="1"/>
          <p:nvPr/>
        </p:nvSpPr>
        <p:spPr>
          <a:xfrm>
            <a:off x="4170152" y="1556139"/>
            <a:ext cx="19390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রান্নায়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অতিরিক্ত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লবণ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ব্যবহার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সংখ্যালঘু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এথনিক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গ্রুপগুলোর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মধ্যে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সর্বোচ্চ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অনুপাত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C9C1A4B-A316-48F5-B3DC-DAE2B44CF759}"/>
              </a:ext>
            </a:extLst>
          </p:cNvPr>
          <p:cNvSpPr txBox="1"/>
          <p:nvPr/>
        </p:nvSpPr>
        <p:spPr>
          <a:xfrm>
            <a:off x="3459768" y="2803467"/>
            <a:ext cx="84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৬-১২%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56DDB41F-A5E2-4ED8-B449-7857CFF07E8A}"/>
              </a:ext>
            </a:extLst>
          </p:cNvPr>
          <p:cNvSpPr txBox="1"/>
          <p:nvPr/>
        </p:nvSpPr>
        <p:spPr>
          <a:xfrm>
            <a:off x="3439901" y="3220894"/>
            <a:ext cx="955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১৫-১৭%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1F62CF0-5802-465B-A42F-1EB5E5B7BE6F}"/>
              </a:ext>
            </a:extLst>
          </p:cNvPr>
          <p:cNvSpPr txBox="1"/>
          <p:nvPr/>
        </p:nvSpPr>
        <p:spPr>
          <a:xfrm>
            <a:off x="4684894" y="2919192"/>
            <a:ext cx="98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১৮-২৩%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A9F05A9F-EFAC-4968-B9E3-4AD4B8FAA806}"/>
              </a:ext>
            </a:extLst>
          </p:cNvPr>
          <p:cNvSpPr txBox="1"/>
          <p:nvPr/>
        </p:nvSpPr>
        <p:spPr>
          <a:xfrm>
            <a:off x="3354547" y="3866263"/>
            <a:ext cx="91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২৮%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9CC0C9E-A626-4789-9AAE-9E0A9BCA3CC9}"/>
              </a:ext>
            </a:extLst>
          </p:cNvPr>
          <p:cNvSpPr txBox="1"/>
          <p:nvPr/>
        </p:nvSpPr>
        <p:spPr>
          <a:xfrm>
            <a:off x="4275078" y="3750012"/>
            <a:ext cx="18400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জরিপে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অংশগ্রহণ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জানিয়েছেন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দিনে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পাঁচ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ভাগের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ফল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অথবা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শাকসবজী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খান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অনুরূপ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9308159A-B614-49CA-A79C-063AFE78DC18}"/>
              </a:ext>
            </a:extLst>
          </p:cNvPr>
          <p:cNvSpPr txBox="1"/>
          <p:nvPr/>
        </p:nvSpPr>
        <p:spPr>
          <a:xfrm>
            <a:off x="3271432" y="4750567"/>
            <a:ext cx="240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20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খাদ্য</a:t>
            </a:r>
            <a:endParaRPr lang="en-GB" sz="20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A845261A-6750-4096-827D-52942DAD7067}"/>
              </a:ext>
            </a:extLst>
          </p:cNvPr>
          <p:cNvSpPr txBox="1"/>
          <p:nvPr/>
        </p:nvSpPr>
        <p:spPr>
          <a:xfrm>
            <a:off x="3252125" y="5038533"/>
            <a:ext cx="2845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বহু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ঐতিহ্যবাহী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খাবার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ভাতের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সাথে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খাওয়া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মুরগি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ডাল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মাছ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আরেকটি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জনপ্রিয়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খাদ্যে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সাতকরা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সিলেটের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একটি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লেবু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জাতীয়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টক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ফল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),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তরকারিতে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স্বাদবৃদ্ধির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ব্যবহার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  <a:p>
            <a:pPr algn="ctr"/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প্রায়শই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ভোজ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উৎসব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সামাজিক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অনুষ্ঠান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এগুলো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সাংস্কৃতিকভাবে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গুরুত্বপূর্ণ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এগুলোর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মূল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বিষয়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থাকে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মিষ্টি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খাবার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খাওয়া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  <a:p>
            <a:endParaRPr lang="en-GB" sz="900" dirty="0"/>
          </a:p>
        </p:txBody>
      </p:sp>
      <p:sp>
        <p:nvSpPr>
          <p:cNvPr id="252" name="Arrow: Down 251">
            <a:extLst>
              <a:ext uri="{FF2B5EF4-FFF2-40B4-BE49-F238E27FC236}">
                <a16:creationId xmlns:a16="http://schemas.microsoft.com/office/drawing/2014/main" id="{C5B4D470-8F97-41E1-8653-A602CC5C76E8}"/>
              </a:ext>
            </a:extLst>
          </p:cNvPr>
          <p:cNvSpPr/>
          <p:nvPr/>
        </p:nvSpPr>
        <p:spPr>
          <a:xfrm>
            <a:off x="4397962" y="2828459"/>
            <a:ext cx="216000" cy="59606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6D1F4476-99B2-46ED-8EF5-353A56F62673}"/>
              </a:ext>
            </a:extLst>
          </p:cNvPr>
          <p:cNvSpPr txBox="1"/>
          <p:nvPr/>
        </p:nvSpPr>
        <p:spPr>
          <a:xfrm>
            <a:off x="3220223" y="2608060"/>
            <a:ext cx="1328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120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endParaRPr lang="en-GB" sz="12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E29C6C79-3717-495C-AFE2-714E2E18F394}"/>
              </a:ext>
            </a:extLst>
          </p:cNvPr>
          <p:cNvSpPr txBox="1"/>
          <p:nvPr/>
        </p:nvSpPr>
        <p:spPr>
          <a:xfrm>
            <a:off x="4648291" y="260264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12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200" b="1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</a:t>
            </a:r>
            <a:endParaRPr lang="en-GB" sz="1200" b="1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D1327164-6897-46CC-888D-18C359338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8443" y="2835489"/>
            <a:ext cx="324000" cy="324000"/>
          </a:xfrm>
          <a:prstGeom prst="rect">
            <a:avLst/>
          </a:prstGeom>
        </p:spPr>
      </p:pic>
      <p:pic>
        <p:nvPicPr>
          <p:cNvPr id="34" name="Graphic 33" descr="Woman">
            <a:extLst>
              <a:ext uri="{FF2B5EF4-FFF2-40B4-BE49-F238E27FC236}">
                <a16:creationId xmlns:a16="http://schemas.microsoft.com/office/drawing/2014/main" id="{6014C3D3-347A-4170-96CD-EA6120920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28229" y="3225733"/>
            <a:ext cx="324000" cy="324000"/>
          </a:xfrm>
          <a:prstGeom prst="rect">
            <a:avLst/>
          </a:prstGeom>
        </p:spPr>
      </p:pic>
      <p:pic>
        <p:nvPicPr>
          <p:cNvPr id="36" name="Graphic 35" descr="Man and woman">
            <a:extLst>
              <a:ext uri="{FF2B5EF4-FFF2-40B4-BE49-F238E27FC236}">
                <a16:creationId xmlns:a16="http://schemas.microsoft.com/office/drawing/2014/main" id="{3AFEC06C-26DE-4580-BE4C-F50BCE3F4E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0512" y="2948970"/>
            <a:ext cx="324000" cy="324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18E3D96-764C-4F6A-AC27-E03BF98BEEEA}"/>
              </a:ext>
            </a:extLst>
          </p:cNvPr>
          <p:cNvSpPr txBox="1"/>
          <p:nvPr/>
        </p:nvSpPr>
        <p:spPr>
          <a:xfrm>
            <a:off x="3285324" y="2287006"/>
            <a:ext cx="28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স্থূলতার</a:t>
            </a:r>
            <a:r>
              <a:rPr lang="en-GB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হার</a:t>
            </a:r>
            <a:r>
              <a:rPr lang="en-GB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</a:p>
        </p:txBody>
      </p:sp>
      <p:sp>
        <p:nvSpPr>
          <p:cNvPr id="83" name="AutoShape 5">
            <a:extLst>
              <a:ext uri="{FF2B5EF4-FFF2-40B4-BE49-F238E27FC236}">
                <a16:creationId xmlns:a16="http://schemas.microsoft.com/office/drawing/2014/main" id="{C01DBC12-4CF8-464B-A034-8E23945576FB}"/>
              </a:ext>
            </a:extLst>
          </p:cNvPr>
          <p:cNvSpPr/>
          <p:nvPr/>
        </p:nvSpPr>
        <p:spPr>
          <a:xfrm>
            <a:off x="6225655" y="1159739"/>
            <a:ext cx="1509347" cy="3276416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 sz="1688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2583508-91D5-48CE-8D96-6F6325E8DAEE}"/>
              </a:ext>
            </a:extLst>
          </p:cNvPr>
          <p:cNvSpPr/>
          <p:nvPr/>
        </p:nvSpPr>
        <p:spPr>
          <a:xfrm>
            <a:off x="6266400" y="2111672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E469633-5AEF-4BAC-B72C-32CA20E208F3}"/>
              </a:ext>
            </a:extLst>
          </p:cNvPr>
          <p:cNvSpPr/>
          <p:nvPr/>
        </p:nvSpPr>
        <p:spPr>
          <a:xfrm>
            <a:off x="6266400" y="2580813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440DDD4-BAEE-4C17-A40F-65C2AB34C45E}"/>
              </a:ext>
            </a:extLst>
          </p:cNvPr>
          <p:cNvSpPr/>
          <p:nvPr/>
        </p:nvSpPr>
        <p:spPr>
          <a:xfrm>
            <a:off x="6276435" y="3064520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B85A274-EDE7-41D9-BEC3-A7BAFED4770F}"/>
              </a:ext>
            </a:extLst>
          </p:cNvPr>
          <p:cNvSpPr/>
          <p:nvPr/>
        </p:nvSpPr>
        <p:spPr>
          <a:xfrm>
            <a:off x="6273333" y="3544343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A2C9208-9328-43CD-88E7-BA91E1EEBB52}"/>
              </a:ext>
            </a:extLst>
          </p:cNvPr>
          <p:cNvSpPr/>
          <p:nvPr/>
        </p:nvSpPr>
        <p:spPr>
          <a:xfrm>
            <a:off x="6272890" y="4017761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0AF80-2304-4325-B036-F44E516061AF}"/>
              </a:ext>
            </a:extLst>
          </p:cNvPr>
          <p:cNvSpPr/>
          <p:nvPr/>
        </p:nvSpPr>
        <p:spPr>
          <a:xfrm>
            <a:off x="6000397" y="1249842"/>
            <a:ext cx="185727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শারীরিক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নিষ্ক্রিয়তা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&lt;</a:t>
            </a:r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প্রতি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সপ্তাহে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৩০ </a:t>
            </a:r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মিনিটের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endParaRPr lang="en-GB" sz="12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  <a:p>
            <a:pPr lvl="1" algn="ctr"/>
            <a:r>
              <a:rPr lang="en-GB" sz="9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এথনিসিটি</a:t>
            </a:r>
            <a:r>
              <a:rPr lang="en-GB" sz="9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অনুযায়ী</a:t>
            </a:r>
            <a:endParaRPr lang="en-GB" sz="4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5D8CABA-EDD7-4FB9-A583-979C2758D7CB}"/>
              </a:ext>
            </a:extLst>
          </p:cNvPr>
          <p:cNvSpPr txBox="1"/>
          <p:nvPr/>
        </p:nvSpPr>
        <p:spPr>
          <a:xfrm>
            <a:off x="6668348" y="2172093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পাকিস্তানি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(৩৭.৪%)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19FACC6-F5F8-420B-9A90-3668C8CDB841}"/>
              </a:ext>
            </a:extLst>
          </p:cNvPr>
          <p:cNvSpPr txBox="1"/>
          <p:nvPr/>
        </p:nvSpPr>
        <p:spPr>
          <a:xfrm>
            <a:off x="6709914" y="2643032"/>
            <a:ext cx="117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(৩৪.৩%)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D08790-2A5D-4772-A46F-2773E9D27A53}"/>
              </a:ext>
            </a:extLst>
          </p:cNvPr>
          <p:cNvSpPr txBox="1"/>
          <p:nvPr/>
        </p:nvSpPr>
        <p:spPr>
          <a:xfrm>
            <a:off x="6729373" y="3137463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ভারতীয়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(২৮.৫%)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34B25F-DBCB-4F8C-B2FD-B7FD108846C7}"/>
              </a:ext>
            </a:extLst>
          </p:cNvPr>
          <p:cNvSpPr txBox="1"/>
          <p:nvPr/>
        </p:nvSpPr>
        <p:spPr>
          <a:xfrm>
            <a:off x="6629906" y="3566663"/>
            <a:ext cx="117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ক্যারিবীয়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(২৭.৫%)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B751D8E-2EAD-463D-A7C2-B17CAAFADBB2}"/>
              </a:ext>
            </a:extLst>
          </p:cNvPr>
          <p:cNvSpPr txBox="1"/>
          <p:nvPr/>
        </p:nvSpPr>
        <p:spPr>
          <a:xfrm>
            <a:off x="6772893" y="4102937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(২৪%)</a:t>
            </a:r>
          </a:p>
        </p:txBody>
      </p:sp>
      <p:pic>
        <p:nvPicPr>
          <p:cNvPr id="11" name="Graphic 10" descr="Run">
            <a:extLst>
              <a:ext uri="{FF2B5EF4-FFF2-40B4-BE49-F238E27FC236}">
                <a16:creationId xmlns:a16="http://schemas.microsoft.com/office/drawing/2014/main" id="{1AC6BB62-214E-4949-997D-57A24EC826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46096" y="1433462"/>
            <a:ext cx="432000" cy="432000"/>
          </a:xfrm>
          <a:prstGeom prst="rect">
            <a:avLst/>
          </a:prstGeom>
        </p:spPr>
      </p:pic>
      <p:pic>
        <p:nvPicPr>
          <p:cNvPr id="21" name="Graphic 20" descr="Child with balloon">
            <a:extLst>
              <a:ext uri="{FF2B5EF4-FFF2-40B4-BE49-F238E27FC236}">
                <a16:creationId xmlns:a16="http://schemas.microsoft.com/office/drawing/2014/main" id="{C4CD2654-37C5-4B77-83D9-78B371DE29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6165367" y="6003439"/>
            <a:ext cx="628165" cy="612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92E8850-7009-4C23-B785-3D12413F0928}"/>
              </a:ext>
            </a:extLst>
          </p:cNvPr>
          <p:cNvSpPr txBox="1"/>
          <p:nvPr/>
        </p:nvSpPr>
        <p:spPr>
          <a:xfrm>
            <a:off x="6246096" y="5712209"/>
            <a:ext cx="281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শিশুদের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ব্যায়াম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D6E9C66-E22E-447F-B9F8-1015EC8DA5DC}"/>
              </a:ext>
            </a:extLst>
          </p:cNvPr>
          <p:cNvSpPr txBox="1"/>
          <p:nvPr/>
        </p:nvSpPr>
        <p:spPr>
          <a:xfrm>
            <a:off x="6629906" y="5973015"/>
            <a:ext cx="248298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২০০৭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সালে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শিশুদের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যাদের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বয়স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২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১৫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বছরের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মধ্যে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তাদের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৬৮%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সুপারিশকৃত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ব্যায়ামের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মাত্রা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পূরণ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করেছে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২০০২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সাল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২%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বৃদ্ধি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পেয়েছে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মেয়েদের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(৬৩%)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ছেলেরা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(৭২%)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শারীরিক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ব্যায়ামের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মাত্রা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পূরণ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করেছে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pic>
        <p:nvPicPr>
          <p:cNvPr id="255" name="Graphic 254" descr="Soccer ball">
            <a:extLst>
              <a:ext uri="{FF2B5EF4-FFF2-40B4-BE49-F238E27FC236}">
                <a16:creationId xmlns:a16="http://schemas.microsoft.com/office/drawing/2014/main" id="{58BD4B5E-62D5-4C50-8460-B8A7C988ECD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00507" y="1979920"/>
            <a:ext cx="432000" cy="432000"/>
          </a:xfrm>
          <a:prstGeom prst="rect">
            <a:avLst/>
          </a:prstGeom>
        </p:spPr>
      </p:pic>
      <p:pic>
        <p:nvPicPr>
          <p:cNvPr id="35" name="Graphic 34" descr="Tennis racket and ball">
            <a:extLst>
              <a:ext uri="{FF2B5EF4-FFF2-40B4-BE49-F238E27FC236}">
                <a16:creationId xmlns:a16="http://schemas.microsoft.com/office/drawing/2014/main" id="{8A57409D-39FE-4C5B-AD0F-DE5012359A3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7904708" y="1051733"/>
            <a:ext cx="432000" cy="432000"/>
          </a:xfrm>
          <a:prstGeom prst="rect">
            <a:avLst/>
          </a:prstGeom>
        </p:spPr>
      </p:pic>
      <p:sp>
        <p:nvSpPr>
          <p:cNvPr id="106" name="AutoShape 17">
            <a:extLst>
              <a:ext uri="{FF2B5EF4-FFF2-40B4-BE49-F238E27FC236}">
                <a16:creationId xmlns:a16="http://schemas.microsoft.com/office/drawing/2014/main" id="{E80162BF-1406-4907-BBBB-956965D1646E}"/>
              </a:ext>
            </a:extLst>
          </p:cNvPr>
          <p:cNvSpPr/>
          <p:nvPr/>
        </p:nvSpPr>
        <p:spPr>
          <a:xfrm>
            <a:off x="7803930" y="2400355"/>
            <a:ext cx="1315396" cy="2142349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7B334A8-F848-47B5-AE60-288467E36ED1}"/>
              </a:ext>
            </a:extLst>
          </p:cNvPr>
          <p:cNvSpPr/>
          <p:nvPr/>
        </p:nvSpPr>
        <p:spPr>
          <a:xfrm>
            <a:off x="7272233" y="2400355"/>
            <a:ext cx="1836000" cy="5770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সপ্তাহে</a:t>
            </a:r>
            <a:r>
              <a:rPr lang="en-GB" sz="105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১৫০ </a:t>
            </a:r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মিনিটের</a:t>
            </a:r>
            <a:r>
              <a:rPr lang="en-GB" sz="105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মাঝারি</a:t>
            </a:r>
            <a:r>
              <a:rPr lang="en-GB" sz="105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শারীরিক</a:t>
            </a:r>
            <a:r>
              <a:rPr lang="en-GB" sz="105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ব্যায়াম</a:t>
            </a:r>
            <a:r>
              <a:rPr lang="en-GB" sz="105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0827D21-CFEA-4A98-8D57-F2CD14FAA1EC}"/>
              </a:ext>
            </a:extLst>
          </p:cNvPr>
          <p:cNvSpPr txBox="1"/>
          <p:nvPr/>
        </p:nvSpPr>
        <p:spPr>
          <a:xfrm>
            <a:off x="7880036" y="3020696"/>
            <a:ext cx="1237262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৩০-৩৫%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শারীরিক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ব্যায়ামের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সুপারিশকৃত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মাত্রা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পূরণ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ক্যারিবীয়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পাকিস্তানিদের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অনুপাতে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42" name="Graphic 41" descr="Footprints">
            <a:extLst>
              <a:ext uri="{FF2B5EF4-FFF2-40B4-BE49-F238E27FC236}">
                <a16:creationId xmlns:a16="http://schemas.microsoft.com/office/drawing/2014/main" id="{4A0206BB-A160-4721-BD10-ABE4F21EB89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8531311" y="5103582"/>
            <a:ext cx="450551" cy="43200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3F98E03-7FA3-4A71-84F2-909936B1DD14}"/>
              </a:ext>
            </a:extLst>
          </p:cNvPr>
          <p:cNvSpPr txBox="1"/>
          <p:nvPr/>
        </p:nvSpPr>
        <p:spPr>
          <a:xfrm>
            <a:off x="6256469" y="4694197"/>
            <a:ext cx="281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হাঁটা</a:t>
            </a:r>
            <a:endParaRPr lang="en-GB" sz="16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09F5907-D1E3-4F17-B953-9DE5FF81A1D3}"/>
              </a:ext>
            </a:extLst>
          </p:cNvPr>
          <p:cNvSpPr txBox="1"/>
          <p:nvPr/>
        </p:nvSpPr>
        <p:spPr>
          <a:xfrm>
            <a:off x="6259392" y="4968595"/>
            <a:ext cx="2928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নারীদের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২০%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জানিয়েছেন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হাঁটেন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৩২%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48C1CCA-F993-4798-A08E-5A218A186F40}"/>
              </a:ext>
            </a:extLst>
          </p:cNvPr>
          <p:cNvSpPr/>
          <p:nvPr/>
        </p:nvSpPr>
        <p:spPr>
          <a:xfrm>
            <a:off x="9437042" y="5512032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atin typeface="Noto Sans Bengali" panose="020B0502040504020204" pitchFamily="34"/>
                <a:cs typeface="Noto Sans Bengali" panose="020B0502040504020204" pitchFamily="34"/>
              </a:rPr>
              <a:t>#</a:t>
            </a:r>
            <a:r>
              <a:rPr lang="en-GB" sz="1000" dirty="0">
                <a:latin typeface="Noto Sans Bengali" panose="020B0502040504020204" pitchFamily="34"/>
                <a:cs typeface="Noto Sans Bengali" panose="020B0502040504020204" pitchFamily="34"/>
              </a:rPr>
              <a:t>১</a:t>
            </a:r>
            <a:endParaRPr lang="en-GB" sz="6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D2EAAE6-2856-461F-8F7F-B66F9E7A9F52}"/>
              </a:ext>
            </a:extLst>
          </p:cNvPr>
          <p:cNvSpPr/>
          <p:nvPr/>
        </p:nvSpPr>
        <p:spPr>
          <a:xfrm>
            <a:off x="9438657" y="5931599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২</a:t>
            </a: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F8A7C16-BB2A-4FBA-92A2-588285A7EF4C}"/>
              </a:ext>
            </a:extLst>
          </p:cNvPr>
          <p:cNvSpPr/>
          <p:nvPr/>
        </p:nvSpPr>
        <p:spPr>
          <a:xfrm>
            <a:off x="9438657" y="6351166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atin typeface="Noto Sans Bengali" panose="020B0502040504020204" pitchFamily="34"/>
                <a:cs typeface="Noto Sans Bengali" panose="020B0502040504020204" pitchFamily="34"/>
              </a:rPr>
              <a:t>#</a:t>
            </a:r>
            <a:r>
              <a:rPr lang="en-GB" sz="1000" dirty="0">
                <a:latin typeface="Noto Sans Bengali" panose="020B0502040504020204" pitchFamily="34"/>
                <a:cs typeface="Noto Sans Bengali" panose="020B0502040504020204" pitchFamily="34"/>
              </a:rPr>
              <a:t>৩</a:t>
            </a:r>
            <a:endParaRPr lang="en-GB" sz="6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27A650F-8F45-4447-9236-5FE9413406A7}"/>
              </a:ext>
            </a:extLst>
          </p:cNvPr>
          <p:cNvSpPr txBox="1"/>
          <p:nvPr/>
        </p:nvSpPr>
        <p:spPr>
          <a:xfrm>
            <a:off x="3333860" y="1156811"/>
            <a:ext cx="2901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রান্না</a:t>
            </a:r>
            <a:r>
              <a:rPr lang="en-GB" sz="16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করার</a:t>
            </a:r>
            <a:r>
              <a:rPr lang="en-GB" sz="16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ব্যাপারে</a:t>
            </a:r>
            <a:r>
              <a:rPr lang="en-GB" sz="16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পছন্দ</a:t>
            </a:r>
            <a:endParaRPr lang="en-GB" sz="16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45" name="Graphic 44" descr="Fork and knife">
            <a:extLst>
              <a:ext uri="{FF2B5EF4-FFF2-40B4-BE49-F238E27FC236}">
                <a16:creationId xmlns:a16="http://schemas.microsoft.com/office/drawing/2014/main" id="{DAA30FFE-6AB7-4E64-9895-8925A7C6046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296255" y="1173341"/>
            <a:ext cx="432000" cy="432000"/>
          </a:xfrm>
          <a:prstGeom prst="rect">
            <a:avLst/>
          </a:prstGeom>
        </p:spPr>
      </p:pic>
      <p:pic>
        <p:nvPicPr>
          <p:cNvPr id="24" name="Graphic 23" descr="Table setting">
            <a:extLst>
              <a:ext uri="{FF2B5EF4-FFF2-40B4-BE49-F238E27FC236}">
                <a16:creationId xmlns:a16="http://schemas.microsoft.com/office/drawing/2014/main" id="{922740D2-77BD-4CDF-A734-E5291B21E5A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579638" y="4700525"/>
            <a:ext cx="432000" cy="432000"/>
          </a:xfrm>
          <a:prstGeom prst="rect">
            <a:avLst/>
          </a:prstGeom>
        </p:spPr>
      </p:pic>
      <p:pic>
        <p:nvPicPr>
          <p:cNvPr id="27" name="Graphic 26" descr="Pregnant lady">
            <a:extLst>
              <a:ext uri="{FF2B5EF4-FFF2-40B4-BE49-F238E27FC236}">
                <a16:creationId xmlns:a16="http://schemas.microsoft.com/office/drawing/2014/main" id="{4484CD53-799C-417A-BADE-71405473145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500964" y="2996468"/>
            <a:ext cx="396000" cy="396000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1E36F7E5-1542-45E0-B564-3FAECE90915C}"/>
              </a:ext>
            </a:extLst>
          </p:cNvPr>
          <p:cNvSpPr/>
          <p:nvPr/>
        </p:nvSpPr>
        <p:spPr>
          <a:xfrm>
            <a:off x="9354320" y="4464595"/>
            <a:ext cx="576000" cy="504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Noto Sans Bengali" panose="020B0502040504020204" pitchFamily="34"/>
                <a:cs typeface="Noto Sans Bengali" panose="020B0502040504020204" pitchFamily="34"/>
              </a:rPr>
              <a:t>৩০%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3425978-8081-4857-B30E-D7C8189AE002}"/>
              </a:ext>
            </a:extLst>
          </p:cNvPr>
          <p:cNvSpPr/>
          <p:nvPr/>
        </p:nvSpPr>
        <p:spPr>
          <a:xfrm>
            <a:off x="11282571" y="4464595"/>
            <a:ext cx="576000" cy="504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২১%</a:t>
            </a:r>
          </a:p>
        </p:txBody>
      </p:sp>
      <p:pic>
        <p:nvPicPr>
          <p:cNvPr id="236" name="Graphic 235" descr="Needle">
            <a:extLst>
              <a:ext uri="{FF2B5EF4-FFF2-40B4-BE49-F238E27FC236}">
                <a16:creationId xmlns:a16="http://schemas.microsoft.com/office/drawing/2014/main" id="{7753FE8A-27A0-4248-8666-06B38442F6F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527911" y="6147827"/>
            <a:ext cx="432000" cy="432000"/>
          </a:xfrm>
          <a:prstGeom prst="rect">
            <a:avLst/>
          </a:prstGeom>
        </p:spPr>
      </p:pic>
      <p:pic>
        <p:nvPicPr>
          <p:cNvPr id="13" name="Graphic 12" descr="Fruit bowl">
            <a:extLst>
              <a:ext uri="{FF2B5EF4-FFF2-40B4-BE49-F238E27FC236}">
                <a16:creationId xmlns:a16="http://schemas.microsoft.com/office/drawing/2014/main" id="{37D6A7FC-9F40-4368-BE55-76C2AEEAA07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303577" y="6245948"/>
            <a:ext cx="432000" cy="432000"/>
          </a:xfrm>
          <a:prstGeom prst="rect">
            <a:avLst/>
          </a:prstGeom>
        </p:spPr>
      </p:pic>
      <p:pic>
        <p:nvPicPr>
          <p:cNvPr id="19" name="Graphic 18" descr="School boy">
            <a:extLst>
              <a:ext uri="{FF2B5EF4-FFF2-40B4-BE49-F238E27FC236}">
                <a16:creationId xmlns:a16="http://schemas.microsoft.com/office/drawing/2014/main" id="{9C8C159B-3075-40EA-9574-5535B9406B7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441109" y="3489570"/>
            <a:ext cx="432000" cy="43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24540-739B-4D27-BB4C-D8F724A7788F}"/>
              </a:ext>
            </a:extLst>
          </p:cNvPr>
          <p:cNvSpPr txBox="1"/>
          <p:nvPr/>
        </p:nvSpPr>
        <p:spPr>
          <a:xfrm>
            <a:off x="7864288" y="1396849"/>
            <a:ext cx="1260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অন্যান্য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দক্ষিণ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এশিয়ান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সংস্কৃতির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খেলাধুলায়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বংশোদ্ভূত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দৃষ্টগোচর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মতো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অনুকরণীয়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আদর্শের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অভাব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আছে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0338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utoShape 21">
            <a:extLst>
              <a:ext uri="{FF2B5EF4-FFF2-40B4-BE49-F238E27FC236}">
                <a16:creationId xmlns:a16="http://schemas.microsoft.com/office/drawing/2014/main" id="{D58F826A-3E5A-4206-8F31-A2F9E6468ED8}"/>
              </a:ext>
            </a:extLst>
          </p:cNvPr>
          <p:cNvSpPr/>
          <p:nvPr/>
        </p:nvSpPr>
        <p:spPr>
          <a:xfrm>
            <a:off x="9170679" y="2679262"/>
            <a:ext cx="2652573" cy="1343876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8" name="AutoShape 5">
            <a:extLst>
              <a:ext uri="{FF2B5EF4-FFF2-40B4-BE49-F238E27FC236}">
                <a16:creationId xmlns:a16="http://schemas.microsoft.com/office/drawing/2014/main" id="{6CFD7A4F-7000-4E35-B953-A511850DA3E3}"/>
              </a:ext>
            </a:extLst>
          </p:cNvPr>
          <p:cNvSpPr/>
          <p:nvPr/>
        </p:nvSpPr>
        <p:spPr>
          <a:xfrm>
            <a:off x="6276414" y="3817607"/>
            <a:ext cx="2772533" cy="1572009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17" name="AutoShape 21">
            <a:extLst>
              <a:ext uri="{FF2B5EF4-FFF2-40B4-BE49-F238E27FC236}">
                <a16:creationId xmlns:a16="http://schemas.microsoft.com/office/drawing/2014/main" id="{A0FF277E-2E8B-47EB-B5C5-055952CAB2B8}"/>
              </a:ext>
            </a:extLst>
          </p:cNvPr>
          <p:cNvSpPr/>
          <p:nvPr/>
        </p:nvSpPr>
        <p:spPr>
          <a:xfrm>
            <a:off x="9160344" y="1169508"/>
            <a:ext cx="2661274" cy="1434934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5" name="AutoShape 21">
            <a:extLst>
              <a:ext uri="{FF2B5EF4-FFF2-40B4-BE49-F238E27FC236}">
                <a16:creationId xmlns:a16="http://schemas.microsoft.com/office/drawing/2014/main" id="{9543C978-5858-4422-B583-85CCA8494A14}"/>
              </a:ext>
            </a:extLst>
          </p:cNvPr>
          <p:cNvSpPr/>
          <p:nvPr/>
        </p:nvSpPr>
        <p:spPr>
          <a:xfrm>
            <a:off x="3258618" y="5842675"/>
            <a:ext cx="2896027" cy="903381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14" name="AutoShape 21">
            <a:extLst>
              <a:ext uri="{FF2B5EF4-FFF2-40B4-BE49-F238E27FC236}">
                <a16:creationId xmlns:a16="http://schemas.microsoft.com/office/drawing/2014/main" id="{6EDE1A4C-D537-46C7-90F0-C8CBAD4BB58B}"/>
              </a:ext>
            </a:extLst>
          </p:cNvPr>
          <p:cNvSpPr/>
          <p:nvPr/>
        </p:nvSpPr>
        <p:spPr>
          <a:xfrm>
            <a:off x="3258618" y="4370058"/>
            <a:ext cx="1478983" cy="1376022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09" name="AutoShape 5">
            <a:extLst>
              <a:ext uri="{FF2B5EF4-FFF2-40B4-BE49-F238E27FC236}">
                <a16:creationId xmlns:a16="http://schemas.microsoft.com/office/drawing/2014/main" id="{D8446339-C926-48C9-B73D-49E256E08012}"/>
              </a:ext>
            </a:extLst>
          </p:cNvPr>
          <p:cNvSpPr/>
          <p:nvPr/>
        </p:nvSpPr>
        <p:spPr>
          <a:xfrm>
            <a:off x="267348" y="5742159"/>
            <a:ext cx="2879809" cy="1000755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3" name="TextBox 3"/>
          <p:cNvSpPr txBox="1"/>
          <p:nvPr/>
        </p:nvSpPr>
        <p:spPr>
          <a:xfrm>
            <a:off x="1710612" y="42172"/>
            <a:ext cx="799504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কমিউনিটির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লোকদের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হাল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অবস্থা</a:t>
            </a:r>
            <a:endParaRPr lang="en-US" sz="2625" b="1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88242" y="20642"/>
            <a:ext cx="1319235" cy="309450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645796" y="349119"/>
            <a:ext cx="224135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জুলাই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২০২১</a:t>
            </a:r>
          </a:p>
          <a:p>
            <a:pPr algn="r">
              <a:lnSpc>
                <a:spcPts val="1056"/>
              </a:lnSpc>
            </a:pP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সংখ্যাগুলোকে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নিকটতম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পূর্ণ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সংখ্যায়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রূপান্তরিত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endParaRPr lang="en-US" sz="800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271396" y="777076"/>
            <a:ext cx="2880000" cy="266625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ভালো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কাজ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শিক্ষা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3263888" y="773077"/>
            <a:ext cx="28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সুরক্ষা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নির্ণয়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6258473" y="773077"/>
            <a:ext cx="5580000" cy="26789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সুন্দর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বার্ধক্য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মৃত্যু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06" name="AutoShape 20">
            <a:extLst>
              <a:ext uri="{FF2B5EF4-FFF2-40B4-BE49-F238E27FC236}">
                <a16:creationId xmlns:a16="http://schemas.microsoft.com/office/drawing/2014/main" id="{D5317164-6854-44AF-B6F1-C345921FED68}"/>
              </a:ext>
            </a:extLst>
          </p:cNvPr>
          <p:cNvSpPr/>
          <p:nvPr/>
        </p:nvSpPr>
        <p:spPr>
          <a:xfrm>
            <a:off x="3251192" y="1204043"/>
            <a:ext cx="1487837" cy="3085229"/>
          </a:xfrm>
          <a:prstGeom prst="rect">
            <a:avLst/>
          </a:prstGeom>
          <a:solidFill>
            <a:srgbClr val="EBEBEB"/>
          </a:solidFill>
        </p:spPr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57DC167B-A414-47E8-8388-D8FFEBD9F5F2}"/>
              </a:ext>
            </a:extLst>
          </p:cNvPr>
          <p:cNvGrpSpPr/>
          <p:nvPr/>
        </p:nvGrpSpPr>
        <p:grpSpPr>
          <a:xfrm>
            <a:off x="6271444" y="1167813"/>
            <a:ext cx="2769371" cy="2567305"/>
            <a:chOff x="0" y="1"/>
            <a:chExt cx="2019979" cy="2330361"/>
          </a:xfrm>
        </p:grpSpPr>
        <p:sp>
          <p:nvSpPr>
            <p:cNvPr id="245" name="AutoShape 5">
              <a:extLst>
                <a:ext uri="{FF2B5EF4-FFF2-40B4-BE49-F238E27FC236}">
                  <a16:creationId xmlns:a16="http://schemas.microsoft.com/office/drawing/2014/main" id="{5F104CFD-81E3-46BE-838D-63D313084F97}"/>
                </a:ext>
              </a:extLst>
            </p:cNvPr>
            <p:cNvSpPr/>
            <p:nvPr/>
          </p:nvSpPr>
          <p:spPr>
            <a:xfrm>
              <a:off x="0" y="1"/>
              <a:ext cx="2019300" cy="960747"/>
            </a:xfrm>
            <a:prstGeom prst="rect">
              <a:avLst/>
            </a:prstGeom>
            <a:solidFill>
              <a:srgbClr val="DCDCDC"/>
            </a:solidFill>
          </p:spPr>
        </p:sp>
        <p:sp>
          <p:nvSpPr>
            <p:cNvPr id="246" name="AutoShape 6">
              <a:extLst>
                <a:ext uri="{FF2B5EF4-FFF2-40B4-BE49-F238E27FC236}">
                  <a16:creationId xmlns:a16="http://schemas.microsoft.com/office/drawing/2014/main" id="{2927050F-004A-4013-BBD1-434C4E406FB5}"/>
                </a:ext>
              </a:extLst>
            </p:cNvPr>
            <p:cNvSpPr/>
            <p:nvPr/>
          </p:nvSpPr>
          <p:spPr>
            <a:xfrm>
              <a:off x="679" y="1028020"/>
              <a:ext cx="2019300" cy="1302342"/>
            </a:xfrm>
            <a:prstGeom prst="rect">
              <a:avLst/>
            </a:prstGeom>
            <a:solidFill>
              <a:srgbClr val="DCDCD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2" name="AutoShape 8">
            <a:extLst>
              <a:ext uri="{FF2B5EF4-FFF2-40B4-BE49-F238E27FC236}">
                <a16:creationId xmlns:a16="http://schemas.microsoft.com/office/drawing/2014/main" id="{5C984EBC-581F-4339-95F9-4D6FBB282262}"/>
              </a:ext>
            </a:extLst>
          </p:cNvPr>
          <p:cNvSpPr/>
          <p:nvPr/>
        </p:nvSpPr>
        <p:spPr>
          <a:xfrm>
            <a:off x="9171457" y="4117809"/>
            <a:ext cx="2651795" cy="2592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108" name="AutoShape 5">
            <a:extLst>
              <a:ext uri="{FF2B5EF4-FFF2-40B4-BE49-F238E27FC236}">
                <a16:creationId xmlns:a16="http://schemas.microsoft.com/office/drawing/2014/main" id="{CD987A94-75A3-4EDA-8595-33E5214FF295}"/>
              </a:ext>
            </a:extLst>
          </p:cNvPr>
          <p:cNvSpPr/>
          <p:nvPr/>
        </p:nvSpPr>
        <p:spPr>
          <a:xfrm>
            <a:off x="6277155" y="5471402"/>
            <a:ext cx="2768400" cy="1283883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pPr algn="ctr"/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AutoShape 5">
            <a:extLst>
              <a:ext uri="{FF2B5EF4-FFF2-40B4-BE49-F238E27FC236}">
                <a16:creationId xmlns:a16="http://schemas.microsoft.com/office/drawing/2014/main" id="{269C17D5-44FC-4D20-98B7-E8F3CC188313}"/>
              </a:ext>
            </a:extLst>
          </p:cNvPr>
          <p:cNvSpPr/>
          <p:nvPr/>
        </p:nvSpPr>
        <p:spPr>
          <a:xfrm>
            <a:off x="267157" y="1204044"/>
            <a:ext cx="2880000" cy="1022201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124E4-67B1-4329-9F64-BD075A3BC884}"/>
              </a:ext>
            </a:extLst>
          </p:cNvPr>
          <p:cNvSpPr txBox="1"/>
          <p:nvPr/>
        </p:nvSpPr>
        <p:spPr>
          <a:xfrm>
            <a:off x="258231" y="1352983"/>
            <a:ext cx="144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লেভেল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৫+  </a:t>
            </a:r>
          </a:p>
          <a:p>
            <a:pPr algn="ctr"/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কোয়ালিফিকেশন</a:t>
            </a:r>
            <a:endParaRPr lang="en-GB" sz="12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5" name="Graphic 4" descr="Graduation cap">
            <a:extLst>
              <a:ext uri="{FF2B5EF4-FFF2-40B4-BE49-F238E27FC236}">
                <a16:creationId xmlns:a16="http://schemas.microsoft.com/office/drawing/2014/main" id="{1CC0938B-995C-42EC-8EAA-4DFDCB48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353" y="1803483"/>
            <a:ext cx="432000" cy="4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CD207-52E2-4AF4-AC04-2A9DC05E9F20}"/>
              </a:ext>
            </a:extLst>
          </p:cNvPr>
          <p:cNvSpPr txBox="1"/>
          <p:nvPr/>
        </p:nvSpPr>
        <p:spPr>
          <a:xfrm>
            <a:off x="1552352" y="1266980"/>
            <a:ext cx="16227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৫৭.৩% (৬০%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মেয়ে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৫৪%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ছেলে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)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ছাত্র-ছাত্রী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জিসিএসই-তে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গ্রেড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৫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পেয়েছে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জাতীয়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গড়ের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(৪৯.৯%)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চেয়ে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B52FF13C-6C67-4460-9350-1741D431D35E}"/>
              </a:ext>
            </a:extLst>
          </p:cNvPr>
          <p:cNvSpPr/>
          <p:nvPr/>
        </p:nvSpPr>
        <p:spPr>
          <a:xfrm>
            <a:off x="260628" y="2338567"/>
            <a:ext cx="2886349" cy="925333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582978-52E5-4B74-B628-78E913D83D0D}"/>
              </a:ext>
            </a:extLst>
          </p:cNvPr>
          <p:cNvSpPr txBox="1"/>
          <p:nvPr/>
        </p:nvSpPr>
        <p:spPr>
          <a:xfrm>
            <a:off x="210531" y="2389357"/>
            <a:ext cx="150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কোনো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কোয়ালিফিকেশন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নেই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Diploma roll">
            <a:extLst>
              <a:ext uri="{FF2B5EF4-FFF2-40B4-BE49-F238E27FC236}">
                <a16:creationId xmlns:a16="http://schemas.microsoft.com/office/drawing/2014/main" id="{0B8A8B12-54C5-4A41-AF6B-BC624CE9E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1703" y="2778846"/>
            <a:ext cx="432000" cy="43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0B142F-BACF-43B1-BD73-044F219D1063}"/>
              </a:ext>
            </a:extLst>
          </p:cNvPr>
          <p:cNvSpPr txBox="1"/>
          <p:nvPr/>
        </p:nvSpPr>
        <p:spPr>
          <a:xfrm>
            <a:off x="1660747" y="2402144"/>
            <a:ext cx="1487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সংখ্যক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জানিয়েছেন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কোনো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কোয়ালিফিকেশন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নেই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২৮%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৩৫%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)</a:t>
            </a:r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CDF3FD95-3A46-411E-B468-4D4B55D05C6A}"/>
              </a:ext>
            </a:extLst>
          </p:cNvPr>
          <p:cNvSpPr/>
          <p:nvPr/>
        </p:nvSpPr>
        <p:spPr>
          <a:xfrm>
            <a:off x="272210" y="3360759"/>
            <a:ext cx="2873912" cy="1197254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315840-1FCC-49AC-A105-E3A38519D5F7}"/>
              </a:ext>
            </a:extLst>
          </p:cNvPr>
          <p:cNvSpPr txBox="1"/>
          <p:nvPr/>
        </p:nvSpPr>
        <p:spPr>
          <a:xfrm>
            <a:off x="244255" y="3392893"/>
            <a:ext cx="95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অর্থনৈতিক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সক্রিয়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A569E9-5A69-461B-ABCA-45EE4217D90A}"/>
              </a:ext>
            </a:extLst>
          </p:cNvPr>
          <p:cNvSpPr txBox="1"/>
          <p:nvPr/>
        </p:nvSpPr>
        <p:spPr>
          <a:xfrm>
            <a:off x="1204780" y="3446803"/>
            <a:ext cx="178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৫১.৬%          ৪৮.৪%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EE36FF-4D4E-4B6E-B645-00835212DF91}"/>
              </a:ext>
            </a:extLst>
          </p:cNvPr>
          <p:cNvSpPr txBox="1"/>
          <p:nvPr/>
        </p:nvSpPr>
        <p:spPr>
          <a:xfrm>
            <a:off x="1227182" y="4250235"/>
            <a:ext cx="1728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৫৯.২%         ৪০.৮%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AAA428-8A0F-41D7-9F54-48A1E03330BA}"/>
              </a:ext>
            </a:extLst>
          </p:cNvPr>
          <p:cNvSpPr txBox="1"/>
          <p:nvPr/>
        </p:nvSpPr>
        <p:spPr>
          <a:xfrm>
            <a:off x="1223489" y="3742739"/>
            <a:ext cx="1732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latin typeface="Noto Sans Bengali" panose="020B0502040504020204" pitchFamily="34"/>
                <a:cs typeface="Noto Sans Bengali" panose="020B0502040504020204" pitchFamily="34"/>
              </a:rPr>
              <a:t>সক্রিয়</a:t>
            </a:r>
            <a:r>
              <a:rPr lang="en-GB" sz="1100" b="1" dirty="0">
                <a:latin typeface="Noto Sans Bengali" panose="020B0502040504020204" pitchFamily="34"/>
                <a:cs typeface="Noto Sans Bengali" panose="020B0502040504020204" pitchFamily="34"/>
              </a:rPr>
              <a:t>             	 </a:t>
            </a:r>
            <a:r>
              <a:rPr lang="en-GB" sz="1100" b="1" dirty="0" err="1">
                <a:latin typeface="Noto Sans Bengali" panose="020B0502040504020204" pitchFamily="34"/>
                <a:cs typeface="Noto Sans Bengali" panose="020B0502040504020204" pitchFamily="34"/>
              </a:rPr>
              <a:t>নিষ্ক্রিয়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B74E04-F458-4109-859F-D895BD69946C}"/>
              </a:ext>
            </a:extLst>
          </p:cNvPr>
          <p:cNvSpPr txBox="1"/>
          <p:nvPr/>
        </p:nvSpPr>
        <p:spPr>
          <a:xfrm>
            <a:off x="1223489" y="4012615"/>
            <a:ext cx="1822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kumimoji="0" lang="en-GB" sz="9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kumimoji="0" lang="en-GB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kumimoji="0" lang="en-GB" sz="9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oto Sans Bengali" panose="020B0502040504020204" pitchFamily="34"/>
                <a:cs typeface="Noto Sans Bengali" panose="020B0502040504020204" pitchFamily="34"/>
              </a:rPr>
              <a:t>জনগোষ্ঠী</a:t>
            </a:r>
            <a:endParaRPr kumimoji="0" lang="en-GB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7E331D52-945E-49CE-825A-2B8A74BAD99C}"/>
              </a:ext>
            </a:extLst>
          </p:cNvPr>
          <p:cNvSpPr/>
          <p:nvPr/>
        </p:nvSpPr>
        <p:spPr>
          <a:xfrm>
            <a:off x="1153620" y="3735119"/>
            <a:ext cx="144000" cy="585273"/>
          </a:xfrm>
          <a:prstGeom prst="upArrow">
            <a:avLst/>
          </a:prstGeom>
          <a:solidFill>
            <a:srgbClr val="BB151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8D26A8AA-0512-4724-8EE1-E39C2ACDE2D7}"/>
              </a:ext>
            </a:extLst>
          </p:cNvPr>
          <p:cNvSpPr/>
          <p:nvPr/>
        </p:nvSpPr>
        <p:spPr>
          <a:xfrm rot="10800000">
            <a:off x="2901534" y="3721993"/>
            <a:ext cx="144000" cy="58527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AutoShape 5">
            <a:extLst>
              <a:ext uri="{FF2B5EF4-FFF2-40B4-BE49-F238E27FC236}">
                <a16:creationId xmlns:a16="http://schemas.microsoft.com/office/drawing/2014/main" id="{A93A69AC-A446-4B2B-A1ED-A4EA2C79C141}"/>
              </a:ext>
            </a:extLst>
          </p:cNvPr>
          <p:cNvSpPr/>
          <p:nvPr/>
        </p:nvSpPr>
        <p:spPr>
          <a:xfrm>
            <a:off x="266979" y="4644058"/>
            <a:ext cx="2879999" cy="1021176"/>
          </a:xfrm>
          <a:prstGeom prst="rect">
            <a:avLst/>
          </a:prstGeom>
          <a:solidFill>
            <a:srgbClr val="DCDCDC"/>
          </a:solidFill>
        </p:spPr>
      </p:sp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A7B1C9F4-91BD-4077-9DE5-47FDCB286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9220" y="4919247"/>
            <a:ext cx="432000" cy="432000"/>
          </a:xfrm>
          <a:prstGeom prst="rect">
            <a:avLst/>
          </a:prstGeom>
        </p:spPr>
      </p:pic>
      <p:pic>
        <p:nvPicPr>
          <p:cNvPr id="14" name="Graphic 13" descr="Family with boy">
            <a:extLst>
              <a:ext uri="{FF2B5EF4-FFF2-40B4-BE49-F238E27FC236}">
                <a16:creationId xmlns:a16="http://schemas.microsoft.com/office/drawing/2014/main" id="{D7DC3693-8CCD-4C1E-B62F-1A558127E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5620" y="4933389"/>
            <a:ext cx="432000" cy="432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F0F2899-4418-410F-ACC8-D23829E55FE8}"/>
              </a:ext>
            </a:extLst>
          </p:cNvPr>
          <p:cNvSpPr txBox="1"/>
          <p:nvPr/>
        </p:nvSpPr>
        <p:spPr>
          <a:xfrm>
            <a:off x="776044" y="4977933"/>
            <a:ext cx="18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(৪.২%)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চেয়ে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সংখ্যক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(১৮%)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এমন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বাসায়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থাকেন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যেখানে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ক্ষমতার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অতিরিক্ত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থাকেন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469CCD-A2DB-4D6D-8D6B-8A5509DBA1B9}"/>
              </a:ext>
            </a:extLst>
          </p:cNvPr>
          <p:cNvSpPr txBox="1"/>
          <p:nvPr/>
        </p:nvSpPr>
        <p:spPr>
          <a:xfrm>
            <a:off x="238968" y="4647667"/>
            <a:ext cx="2865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ধারণ</a:t>
            </a:r>
            <a:r>
              <a:rPr lang="en-GB" sz="1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ক্ষমতার</a:t>
            </a:r>
            <a:r>
              <a:rPr lang="en-GB" sz="1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অতিরিক্ত</a:t>
            </a:r>
            <a:endParaRPr lang="en-GB" sz="14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20" name="Graphic 19" descr="Briefcase">
            <a:extLst>
              <a:ext uri="{FF2B5EF4-FFF2-40B4-BE49-F238E27FC236}">
                <a16:creationId xmlns:a16="http://schemas.microsoft.com/office/drawing/2014/main" id="{83CB9C9B-6E63-4E41-8E6E-3A813FEF6F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90607" y="6078365"/>
            <a:ext cx="432000" cy="432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84A15D3-4FC2-4219-A2A3-FFE4798C515E}"/>
              </a:ext>
            </a:extLst>
          </p:cNvPr>
          <p:cNvSpPr txBox="1"/>
          <p:nvPr/>
        </p:nvSpPr>
        <p:spPr>
          <a:xfrm>
            <a:off x="316533" y="5743384"/>
            <a:ext cx="280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কর্মরত</a:t>
            </a:r>
            <a:endParaRPr lang="en-GB" sz="14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848CC-0485-4145-A407-95B78C1ABA3A}"/>
              </a:ext>
            </a:extLst>
          </p:cNvPr>
          <p:cNvSpPr txBox="1"/>
          <p:nvPr/>
        </p:nvSpPr>
        <p:spPr>
          <a:xfrm>
            <a:off x="346635" y="6076427"/>
            <a:ext cx="22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৩১%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জানিয়েছেন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কখনো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কাজ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করেননি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দীর্ঘদিন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যাব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ৎ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বেকার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আছেন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সাধারণ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(১২%)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দ্বিগুণ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2943A-6B7F-48F0-981C-95D50A91F491}"/>
              </a:ext>
            </a:extLst>
          </p:cNvPr>
          <p:cNvSpPr txBox="1"/>
          <p:nvPr/>
        </p:nvSpPr>
        <p:spPr>
          <a:xfrm>
            <a:off x="3249764" y="1244746"/>
            <a:ext cx="1487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নারীদের</a:t>
            </a:r>
            <a:r>
              <a:rPr lang="en-GB" sz="11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1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ক্যান্সার</a:t>
            </a:r>
            <a:r>
              <a:rPr lang="en-GB" sz="11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1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স্ক্রিনিং</a:t>
            </a:r>
            <a:r>
              <a:rPr lang="en-GB" sz="11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11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অনুপস্থিতি</a:t>
            </a:r>
            <a:r>
              <a:rPr lang="en-GB" sz="11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)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77B1A9F-A0B7-4766-8965-75132F91156D}"/>
              </a:ext>
            </a:extLst>
          </p:cNvPr>
          <p:cNvSpPr/>
          <p:nvPr/>
        </p:nvSpPr>
        <p:spPr>
          <a:xfrm>
            <a:off x="3301027" y="1880907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E13279-4182-4C49-8D84-15BA9E5896DB}"/>
              </a:ext>
            </a:extLst>
          </p:cNvPr>
          <p:cNvSpPr/>
          <p:nvPr/>
        </p:nvSpPr>
        <p:spPr>
          <a:xfrm>
            <a:off x="3293498" y="2323047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57DBDBD-D982-425D-95BD-88D1C78A5809}"/>
              </a:ext>
            </a:extLst>
          </p:cNvPr>
          <p:cNvSpPr/>
          <p:nvPr/>
        </p:nvSpPr>
        <p:spPr>
          <a:xfrm>
            <a:off x="3303533" y="2806754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0913DF2-8B89-46AA-9085-671799E133B2}"/>
              </a:ext>
            </a:extLst>
          </p:cNvPr>
          <p:cNvSpPr/>
          <p:nvPr/>
        </p:nvSpPr>
        <p:spPr>
          <a:xfrm>
            <a:off x="3300431" y="3286577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26EB955-9A1D-417B-80B0-5F09765E5C82}"/>
              </a:ext>
            </a:extLst>
          </p:cNvPr>
          <p:cNvSpPr/>
          <p:nvPr/>
        </p:nvSpPr>
        <p:spPr>
          <a:xfrm>
            <a:off x="3299988" y="3759995"/>
            <a:ext cx="432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B7D10-98DF-4F46-B86C-BDCF1597B019}"/>
              </a:ext>
            </a:extLst>
          </p:cNvPr>
          <p:cNvSpPr txBox="1"/>
          <p:nvPr/>
        </p:nvSpPr>
        <p:spPr>
          <a:xfrm>
            <a:off x="3731988" y="1935729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(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৭০.৬%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A3F5F7-AA79-4049-AFA5-9EE9B4F34EB6}"/>
              </a:ext>
            </a:extLst>
          </p:cNvPr>
          <p:cNvSpPr txBox="1"/>
          <p:nvPr/>
        </p:nvSpPr>
        <p:spPr>
          <a:xfrm>
            <a:off x="3725498" y="2371914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ভারতীয়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 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(৬৬.০%)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C05273-2ACE-4825-84E3-225CD3B04459}"/>
              </a:ext>
            </a:extLst>
          </p:cNvPr>
          <p:cNvSpPr txBox="1"/>
          <p:nvPr/>
        </p:nvSpPr>
        <p:spPr>
          <a:xfrm>
            <a:off x="3725497" y="2854871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ক্যারিবীয়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 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(৬২.১%)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E07DFD-6498-447A-8F97-F72D5E8998E6}"/>
              </a:ext>
            </a:extLst>
          </p:cNvPr>
          <p:cNvSpPr txBox="1"/>
          <p:nvPr/>
        </p:nvSpPr>
        <p:spPr>
          <a:xfrm>
            <a:off x="3718932" y="3360800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পাকিস্তানি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(৬১.০%)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863D68-76A6-4D3E-BCB1-31E3DA1522FD}"/>
              </a:ext>
            </a:extLst>
          </p:cNvPr>
          <p:cNvSpPr txBox="1"/>
          <p:nvPr/>
        </p:nvSpPr>
        <p:spPr>
          <a:xfrm>
            <a:off x="3725497" y="3817608"/>
            <a:ext cx="117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আফ্রিকান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(44.0%)</a:t>
            </a:r>
          </a:p>
        </p:txBody>
      </p:sp>
      <p:sp>
        <p:nvSpPr>
          <p:cNvPr id="74" name="AutoShape 21">
            <a:extLst>
              <a:ext uri="{FF2B5EF4-FFF2-40B4-BE49-F238E27FC236}">
                <a16:creationId xmlns:a16="http://schemas.microsoft.com/office/drawing/2014/main" id="{ADE34BE8-596E-49EF-9125-317DC171E371}"/>
              </a:ext>
            </a:extLst>
          </p:cNvPr>
          <p:cNvSpPr/>
          <p:nvPr/>
        </p:nvSpPr>
        <p:spPr>
          <a:xfrm>
            <a:off x="4855602" y="1207605"/>
            <a:ext cx="1299044" cy="1092754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8E8656-00A1-4AEE-9371-D31F8481E4B5}"/>
              </a:ext>
            </a:extLst>
          </p:cNvPr>
          <p:cNvSpPr txBox="1"/>
          <p:nvPr/>
        </p:nvSpPr>
        <p:spPr>
          <a:xfrm>
            <a:off x="4861123" y="1201781"/>
            <a:ext cx="1299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ব্রেস্ট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ক্যান্সার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স্ক্রিনিং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গ্রহণ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(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৬০%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৩৭%)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78" name="AutoShape 21">
            <a:extLst>
              <a:ext uri="{FF2B5EF4-FFF2-40B4-BE49-F238E27FC236}">
                <a16:creationId xmlns:a16="http://schemas.microsoft.com/office/drawing/2014/main" id="{63E2BA08-A85A-46BA-9EBD-89AF210DEA32}"/>
              </a:ext>
            </a:extLst>
          </p:cNvPr>
          <p:cNvSpPr/>
          <p:nvPr/>
        </p:nvSpPr>
        <p:spPr>
          <a:xfrm>
            <a:off x="4863925" y="2367874"/>
            <a:ext cx="1282624" cy="1921398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B26B0-5C61-4C5A-BA96-2D49CC00A001}"/>
              </a:ext>
            </a:extLst>
          </p:cNvPr>
          <p:cNvSpPr txBox="1"/>
          <p:nvPr/>
        </p:nvSpPr>
        <p:spPr>
          <a:xfrm>
            <a:off x="4857029" y="2374845"/>
            <a:ext cx="1282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সার্ভিকাল</a:t>
            </a:r>
            <a:r>
              <a:rPr lang="en-GB" sz="105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স্ক্রিনের</a:t>
            </a:r>
            <a:r>
              <a:rPr lang="en-GB" sz="105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5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প্রতিবন্ধকতা</a:t>
            </a:r>
            <a:endParaRPr lang="en-GB" sz="105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23" name="Graphic 22" descr="Doctor">
            <a:extLst>
              <a:ext uri="{FF2B5EF4-FFF2-40B4-BE49-F238E27FC236}">
                <a16:creationId xmlns:a16="http://schemas.microsoft.com/office/drawing/2014/main" id="{1B571365-02BF-418B-9B98-F80FD4A824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63925" y="2791800"/>
            <a:ext cx="432000" cy="432000"/>
          </a:xfrm>
          <a:prstGeom prst="rect">
            <a:avLst/>
          </a:prstGeom>
        </p:spPr>
      </p:pic>
      <p:pic>
        <p:nvPicPr>
          <p:cNvPr id="25" name="Graphic 24" descr="Family with two children">
            <a:extLst>
              <a:ext uri="{FF2B5EF4-FFF2-40B4-BE49-F238E27FC236}">
                <a16:creationId xmlns:a16="http://schemas.microsoft.com/office/drawing/2014/main" id="{46749350-7D3E-4172-A869-83F31A48B6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75936" y="3796615"/>
            <a:ext cx="432000" cy="432000"/>
          </a:xfrm>
          <a:prstGeom prst="rect">
            <a:avLst/>
          </a:prstGeom>
        </p:spPr>
      </p:pic>
      <p:pic>
        <p:nvPicPr>
          <p:cNvPr id="27" name="Graphic 26" descr="Head with gears">
            <a:extLst>
              <a:ext uri="{FF2B5EF4-FFF2-40B4-BE49-F238E27FC236}">
                <a16:creationId xmlns:a16="http://schemas.microsoft.com/office/drawing/2014/main" id="{652DE9A2-EA6B-4127-921A-035CEFAAA5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80768" y="3316317"/>
            <a:ext cx="432000" cy="432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F5FFE10-3C00-4CF6-9017-65511CAC2AC3}"/>
              </a:ext>
            </a:extLst>
          </p:cNvPr>
          <p:cNvSpPr txBox="1"/>
          <p:nvPr/>
        </p:nvSpPr>
        <p:spPr>
          <a:xfrm>
            <a:off x="5164118" y="2828779"/>
            <a:ext cx="10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ডাক্তার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নার্সের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সমস্যা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0DD6DC6-FCDF-44B7-B379-9D990AE7646A}"/>
              </a:ext>
            </a:extLst>
          </p:cNvPr>
          <p:cNvSpPr txBox="1"/>
          <p:nvPr/>
        </p:nvSpPr>
        <p:spPr>
          <a:xfrm>
            <a:off x="5020461" y="3324579"/>
            <a:ext cx="1175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“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লক্ষণ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দেখা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দিতে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”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52E1A14-7F80-4C11-B096-333977436A6E}"/>
              </a:ext>
            </a:extLst>
          </p:cNvPr>
          <p:cNvSpPr txBox="1"/>
          <p:nvPr/>
        </p:nvSpPr>
        <p:spPr>
          <a:xfrm>
            <a:off x="5019313" y="3843356"/>
            <a:ext cx="117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ফ্যামেলি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টাইমের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সাথে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মিলতে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হবে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89" name="AutoShape 21">
            <a:extLst>
              <a:ext uri="{FF2B5EF4-FFF2-40B4-BE49-F238E27FC236}">
                <a16:creationId xmlns:a16="http://schemas.microsoft.com/office/drawing/2014/main" id="{95EB0288-7869-4E2F-A779-92DA199CB3BD}"/>
              </a:ext>
            </a:extLst>
          </p:cNvPr>
          <p:cNvSpPr/>
          <p:nvPr/>
        </p:nvSpPr>
        <p:spPr>
          <a:xfrm>
            <a:off x="4850371" y="4385867"/>
            <a:ext cx="1309796" cy="1355565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2EBBBA-A29F-4512-B989-A2E9312524C3}"/>
              </a:ext>
            </a:extLst>
          </p:cNvPr>
          <p:cNvSpPr txBox="1"/>
          <p:nvPr/>
        </p:nvSpPr>
        <p:spPr>
          <a:xfrm>
            <a:off x="3249764" y="4656582"/>
            <a:ext cx="93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নারীর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এইচপিভি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টিকা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গ্রহণ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রাজি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৮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গুণ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07A36AE-85C4-4452-AF3D-7D69D20962E0}"/>
              </a:ext>
            </a:extLst>
          </p:cNvPr>
          <p:cNvSpPr txBox="1"/>
          <p:nvPr/>
        </p:nvSpPr>
        <p:spPr>
          <a:xfrm>
            <a:off x="3239179" y="4405099"/>
            <a:ext cx="148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এইচপিভি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টিকা</a:t>
            </a:r>
            <a:endParaRPr lang="en-GB" sz="12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E4071FB-41B9-4473-A2B6-C7081DA9F5BB}"/>
              </a:ext>
            </a:extLst>
          </p:cNvPr>
          <p:cNvSpPr txBox="1"/>
          <p:nvPr/>
        </p:nvSpPr>
        <p:spPr>
          <a:xfrm>
            <a:off x="4162262" y="4622668"/>
            <a:ext cx="499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৮</a:t>
            </a:r>
            <a:r>
              <a:rPr lang="en-GB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4" name="Graphic 223" descr="Needle">
            <a:extLst>
              <a:ext uri="{FF2B5EF4-FFF2-40B4-BE49-F238E27FC236}">
                <a16:creationId xmlns:a16="http://schemas.microsoft.com/office/drawing/2014/main" id="{1E01A223-BE58-4838-B876-15943776DA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68409" y="5309433"/>
            <a:ext cx="432000" cy="432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7487E886-388E-4201-B11B-8A4CF47726AC}"/>
              </a:ext>
            </a:extLst>
          </p:cNvPr>
          <p:cNvSpPr txBox="1"/>
          <p:nvPr/>
        </p:nvSpPr>
        <p:spPr>
          <a:xfrm>
            <a:off x="4761205" y="4381553"/>
            <a:ext cx="1487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যৌন</a:t>
            </a:r>
            <a:r>
              <a:rPr lang="en-GB" sz="12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2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endParaRPr lang="en-GB" sz="12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29881E2-451E-4127-9EAD-FDD27B1DEA2D}"/>
              </a:ext>
            </a:extLst>
          </p:cNvPr>
          <p:cNvSpPr txBox="1"/>
          <p:nvPr/>
        </p:nvSpPr>
        <p:spPr>
          <a:xfrm>
            <a:off x="4825413" y="4650449"/>
            <a:ext cx="133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জিপিরা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সেক্সুয়াল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হেলথ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ক্লিনিকে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রেফার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নির্দেশ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পরিষেবার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ব্যাপারে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জ্ঞান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811989-13F2-40B5-8CBA-B9DC80669D09}"/>
              </a:ext>
            </a:extLst>
          </p:cNvPr>
          <p:cNvSpPr txBox="1"/>
          <p:nvPr/>
        </p:nvSpPr>
        <p:spPr>
          <a:xfrm>
            <a:off x="3672069" y="5921744"/>
            <a:ext cx="252119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b="1" dirty="0" err="1">
                <a:latin typeface="Noto Sans Bengali" panose="020B0502040504020204" pitchFamily="34"/>
                <a:cs typeface="Noto Sans Bengali" panose="020B0502040504020204" pitchFamily="34"/>
              </a:rPr>
              <a:t>প্রতি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 ১০০,০০০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যক্ষা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রোগের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b="1" dirty="0" err="1">
                <a:latin typeface="Noto Sans Bengali" panose="020B0502040504020204" pitchFamily="34"/>
                <a:cs typeface="Noto Sans Bengali" panose="020B0502040504020204" pitchFamily="34"/>
              </a:rPr>
              <a:t>৪৩.১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টি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হচ্ছে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মাঝ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৫.০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) ও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চীনা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১৭.৫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),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মিশ্র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অন্যান্য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৩৩.৭)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চাইতে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কিন্তু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আফ্রিকান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২৮০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),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পাকিস্তানি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১৪২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),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ভারতীয়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১১২) 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ও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অন্যান্য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৫০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)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চাইতে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pic>
        <p:nvPicPr>
          <p:cNvPr id="226" name="Graphic 225" descr="Lungs">
            <a:extLst>
              <a:ext uri="{FF2B5EF4-FFF2-40B4-BE49-F238E27FC236}">
                <a16:creationId xmlns:a16="http://schemas.microsoft.com/office/drawing/2014/main" id="{F9EE0F5A-32A6-475C-8CFB-045ACE55E9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57640" y="6020351"/>
            <a:ext cx="432000" cy="4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82ADC-AA10-463F-9C0A-8824E9D758CB}"/>
              </a:ext>
            </a:extLst>
          </p:cNvPr>
          <p:cNvSpPr txBox="1"/>
          <p:nvPr/>
        </p:nvSpPr>
        <p:spPr>
          <a:xfrm>
            <a:off x="7532054" y="1493518"/>
            <a:ext cx="15164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শেতাঙ্গদের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ডায়াবেটিস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কমপক্ষে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২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গুণ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032EA-BAC5-4D10-825D-324738562890}"/>
              </a:ext>
            </a:extLst>
          </p:cNvPr>
          <p:cNvSpPr txBox="1"/>
          <p:nvPr/>
        </p:nvSpPr>
        <p:spPr>
          <a:xfrm>
            <a:off x="6448997" y="1168317"/>
            <a:ext cx="13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ডায়াবেটিস</a:t>
            </a:r>
            <a:endParaRPr lang="en-GB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6CC73-A23D-4082-A734-55B0E1AC94E7}"/>
              </a:ext>
            </a:extLst>
          </p:cNvPr>
          <p:cNvSpPr txBox="1"/>
          <p:nvPr/>
        </p:nvSpPr>
        <p:spPr>
          <a:xfrm>
            <a:off x="9196336" y="4178129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স্বাস্থ্যসেবা</a:t>
            </a:r>
            <a:r>
              <a:rPr lang="en-GB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গ্রহণ</a:t>
            </a:r>
            <a:endParaRPr lang="en-GB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EFA39-031B-4689-A688-37DA50AF7583}"/>
              </a:ext>
            </a:extLst>
          </p:cNvPr>
          <p:cNvSpPr txBox="1"/>
          <p:nvPr/>
        </p:nvSpPr>
        <p:spPr>
          <a:xfrm>
            <a:off x="6317809" y="2352794"/>
            <a:ext cx="27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হৃদরোগ</a:t>
            </a:r>
            <a:endParaRPr lang="en-GB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8C9E7-1626-4709-9EFB-DAD8CC4509D4}"/>
              </a:ext>
            </a:extLst>
          </p:cNvPr>
          <p:cNvSpPr txBox="1"/>
          <p:nvPr/>
        </p:nvSpPr>
        <p:spPr>
          <a:xfrm>
            <a:off x="9196336" y="3369858"/>
            <a:ext cx="93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৮৭%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EB2B94-BF20-4ABF-8D12-74237DE83E7A}"/>
              </a:ext>
            </a:extLst>
          </p:cNvPr>
          <p:cNvSpPr txBox="1"/>
          <p:nvPr/>
        </p:nvSpPr>
        <p:spPr>
          <a:xfrm>
            <a:off x="6962693" y="3862839"/>
            <a:ext cx="143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ক্যান্সার</a:t>
            </a:r>
            <a:endParaRPr lang="en-GB" sz="2000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770C3F-D059-4501-9F1E-732DD02191EF}"/>
              </a:ext>
            </a:extLst>
          </p:cNvPr>
          <p:cNvSpPr txBox="1"/>
          <p:nvPr/>
        </p:nvSpPr>
        <p:spPr>
          <a:xfrm>
            <a:off x="6291074" y="3033722"/>
            <a:ext cx="230880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বাংলাদেশী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পুরুষ</a:t>
            </a:r>
            <a:r>
              <a:rPr lang="en-GB" sz="900" dirty="0">
                <a:latin typeface="Arial"/>
                <a:cs typeface="Arial"/>
              </a:rPr>
              <a:t> ও </a:t>
            </a:r>
            <a:r>
              <a:rPr lang="en-GB" sz="900" dirty="0" err="1">
                <a:latin typeface="Arial"/>
                <a:cs typeface="Arial"/>
              </a:rPr>
              <a:t>নারীদের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হৃদরোগ</a:t>
            </a:r>
            <a:r>
              <a:rPr lang="en-GB" sz="900" dirty="0">
                <a:latin typeface="Arial"/>
                <a:cs typeface="Arial"/>
              </a:rPr>
              <a:t> [</a:t>
            </a:r>
            <a:r>
              <a:rPr lang="en-GB" sz="900" dirty="0" err="1">
                <a:latin typeface="Arial"/>
                <a:cs typeface="Arial"/>
              </a:rPr>
              <a:t>সিভিডি</a:t>
            </a:r>
            <a:r>
              <a:rPr lang="en-GB" sz="900" dirty="0">
                <a:latin typeface="Arial"/>
                <a:cs typeface="Arial"/>
              </a:rPr>
              <a:t> (</a:t>
            </a:r>
            <a:r>
              <a:rPr lang="en-GB" sz="900" dirty="0" err="1">
                <a:latin typeface="Arial"/>
                <a:cs typeface="Arial"/>
              </a:rPr>
              <a:t>কার্ডিয়োভাসকুলার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ডিজিস</a:t>
            </a:r>
            <a:r>
              <a:rPr lang="en-GB" sz="900" dirty="0">
                <a:latin typeface="Arial"/>
                <a:cs typeface="Arial"/>
              </a:rPr>
              <a:t>)] </a:t>
            </a:r>
            <a:r>
              <a:rPr lang="en-GB" sz="900" dirty="0" err="1">
                <a:latin typeface="Arial"/>
                <a:cs typeface="Arial"/>
              </a:rPr>
              <a:t>হওয়ার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প্রবণতা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সাধারণ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জনগোষ্ঠীর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সাথে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সামঞ্জস্যপূর্ণ</a:t>
            </a:r>
            <a:r>
              <a:rPr lang="en-GB" sz="900" dirty="0">
                <a:latin typeface="Arial"/>
                <a:cs typeface="Arial"/>
              </a:rPr>
              <a:t>, </a:t>
            </a:r>
            <a:r>
              <a:rPr lang="en-GB" sz="900" dirty="0" err="1">
                <a:latin typeface="Arial"/>
                <a:cs typeface="Arial"/>
              </a:rPr>
              <a:t>যা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বয়সের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সাথে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সাথে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বৃদ্ধি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পায়</a:t>
            </a:r>
            <a:r>
              <a:rPr lang="en-GB" sz="900" dirty="0">
                <a:latin typeface="Arial"/>
                <a:cs typeface="Arial"/>
              </a:rPr>
              <a:t>।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0F8F8-13CC-417E-A132-6C6E1D46AAC7}"/>
              </a:ext>
            </a:extLst>
          </p:cNvPr>
          <p:cNvSpPr txBox="1"/>
          <p:nvPr/>
        </p:nvSpPr>
        <p:spPr>
          <a:xfrm>
            <a:off x="6319734" y="5986953"/>
            <a:ext cx="27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সিওপিডি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নিয়ে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শুধুমাত্র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উপর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গবেষণা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কিন্তু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সীমিত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প্রমাণ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দেখা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সিওপিডি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5818E-630A-4443-A11C-DD6BE1289700}"/>
              </a:ext>
            </a:extLst>
          </p:cNvPr>
          <p:cNvSpPr txBox="1"/>
          <p:nvPr/>
        </p:nvSpPr>
        <p:spPr>
          <a:xfrm>
            <a:off x="6993785" y="5536218"/>
            <a:ext cx="12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সিওপিডি</a:t>
            </a:r>
            <a:endParaRPr lang="en-GB" sz="2000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2147CE8-49F3-471A-8DA3-14B47A6C8F37}"/>
              </a:ext>
            </a:extLst>
          </p:cNvPr>
          <p:cNvSpPr txBox="1"/>
          <p:nvPr/>
        </p:nvSpPr>
        <p:spPr>
          <a:xfrm>
            <a:off x="9264548" y="4658552"/>
            <a:ext cx="9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সুন্দর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বার্ধক্য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মৃত্যু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বিষয়ক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গবেষণায়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স্বাস্থ্যসেবা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গ্রহণে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প্রতিবন্ধকতা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চিহ্নিত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…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3E19F8AC-A24D-4A1A-ABE7-0AD0A72AE344}"/>
              </a:ext>
            </a:extLst>
          </p:cNvPr>
          <p:cNvSpPr txBox="1"/>
          <p:nvPr/>
        </p:nvSpPr>
        <p:spPr>
          <a:xfrm>
            <a:off x="10664175" y="4764025"/>
            <a:ext cx="111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ভাষা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যোগাযোগের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প্রতিবন্ধকতা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A9315A8-B515-40A1-8624-9A0A42B214C2}"/>
              </a:ext>
            </a:extLst>
          </p:cNvPr>
          <p:cNvSpPr txBox="1"/>
          <p:nvPr/>
        </p:nvSpPr>
        <p:spPr>
          <a:xfrm>
            <a:off x="10258505" y="3069634"/>
            <a:ext cx="152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ওল্ডহামের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জীবনের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সমাপ্তির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ব্যাপারে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পছন্দের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বিষয়ে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একটি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প্রতিবেদনে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দেখা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জাতীয়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হারের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সংখ্যম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ঘরে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মৃত্যুবরণ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চান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8244921-B4B1-4916-8738-2F0097A676E5}"/>
              </a:ext>
            </a:extLst>
          </p:cNvPr>
          <p:cNvSpPr txBox="1"/>
          <p:nvPr/>
        </p:nvSpPr>
        <p:spPr>
          <a:xfrm>
            <a:off x="11035297" y="5458931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জ্ঞানের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অভাব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4451A81A-B00C-41F3-836E-F74745002D9D}"/>
              </a:ext>
            </a:extLst>
          </p:cNvPr>
          <p:cNvSpPr txBox="1"/>
          <p:nvPr/>
        </p:nvSpPr>
        <p:spPr>
          <a:xfrm>
            <a:off x="10941729" y="6083976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নেতিবাচক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অভিজ্ঞতা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235" name="Graphic 234" descr="Lightbulb and gear">
            <a:extLst>
              <a:ext uri="{FF2B5EF4-FFF2-40B4-BE49-F238E27FC236}">
                <a16:creationId xmlns:a16="http://schemas.microsoft.com/office/drawing/2014/main" id="{6A763307-DCB8-412E-8103-1CCB10038E3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365538" y="5410675"/>
            <a:ext cx="432000" cy="43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06354B-8B70-491B-9317-49004FAED587}"/>
              </a:ext>
            </a:extLst>
          </p:cNvPr>
          <p:cNvSpPr txBox="1"/>
          <p:nvPr/>
        </p:nvSpPr>
        <p:spPr>
          <a:xfrm>
            <a:off x="7098415" y="4273333"/>
            <a:ext cx="19080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ন্যাশনাল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ক্যান্সার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ইনটেলিজেন্স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নেটওয়ার্ক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জানিয়েছে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পুরুষদের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ফুসফুসের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ক্যান্সারের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একই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উভয়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লিঙ্গের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ক্ষেত্রে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লিভার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ক্যান্সার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৩x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89D51-5396-40BC-BC26-29C2939A1F3C}"/>
              </a:ext>
            </a:extLst>
          </p:cNvPr>
          <p:cNvSpPr txBox="1"/>
          <p:nvPr/>
        </p:nvSpPr>
        <p:spPr>
          <a:xfrm>
            <a:off x="6318188" y="4099488"/>
            <a:ext cx="1092102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৩</a:t>
            </a:r>
            <a:r>
              <a:rPr lang="en-GB" sz="2000" b="1" dirty="0" err="1">
                <a:solidFill>
                  <a:srgbClr val="BB151C"/>
                </a:solidFill>
                <a:latin typeface="Arial"/>
                <a:cs typeface="Arial"/>
              </a:rPr>
              <a:t>x</a:t>
            </a:r>
            <a:endParaRPr lang="en-GB" sz="2000" b="1" dirty="0">
              <a:solidFill>
                <a:srgbClr val="BB151C"/>
              </a:solidFill>
              <a:latin typeface="Arial"/>
              <a:cs typeface="Arial"/>
            </a:endParaRPr>
          </a:p>
          <a:p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endParaRPr lang="en-GB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D67D2-3843-49A8-9F5B-54700EC1BB1B}"/>
              </a:ext>
            </a:extLst>
          </p:cNvPr>
          <p:cNvSpPr txBox="1"/>
          <p:nvPr/>
        </p:nvSpPr>
        <p:spPr>
          <a:xfrm>
            <a:off x="9443121" y="1224233"/>
            <a:ext cx="212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ডিমেনশিয়া</a:t>
            </a:r>
            <a:r>
              <a:rPr lang="en-GB" sz="14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[</a:t>
            </a:r>
            <a:r>
              <a:rPr lang="en-GB" sz="14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স্মৃতিভ্রংশ</a:t>
            </a:r>
            <a:r>
              <a:rPr lang="en-GB" sz="14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]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28F3A05-C3D2-4FF6-A062-843EB69915A1}"/>
              </a:ext>
            </a:extLst>
          </p:cNvPr>
          <p:cNvSpPr txBox="1"/>
          <p:nvPr/>
        </p:nvSpPr>
        <p:spPr>
          <a:xfrm>
            <a:off x="9764615" y="2704578"/>
            <a:ext cx="2015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জীবনের</a:t>
            </a:r>
            <a:r>
              <a:rPr lang="en-GB" sz="16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6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সমাপ্তি</a:t>
            </a:r>
            <a:endParaRPr lang="en-GB" sz="1600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2369107-6F9A-447A-BCFB-81CEAFC737BD}"/>
              </a:ext>
            </a:extLst>
          </p:cNvPr>
          <p:cNvSpPr txBox="1"/>
          <p:nvPr/>
        </p:nvSpPr>
        <p:spPr>
          <a:xfrm>
            <a:off x="6273228" y="1453585"/>
            <a:ext cx="9125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২</a:t>
            </a:r>
            <a:r>
              <a:rPr lang="en-GB" b="1" dirty="0">
                <a:solidFill>
                  <a:srgbClr val="BB151C"/>
                </a:solidFill>
                <a:latin typeface="Arial"/>
                <a:cs typeface="Arial"/>
              </a:rPr>
              <a:t> X </a:t>
            </a:r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endParaRPr lang="en-GB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22" name="Graphic 21" descr="Heart organ">
            <a:extLst>
              <a:ext uri="{FF2B5EF4-FFF2-40B4-BE49-F238E27FC236}">
                <a16:creationId xmlns:a16="http://schemas.microsoft.com/office/drawing/2014/main" id="{C968B79B-2394-404F-917F-3FFC30D0E79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02711" y="2649223"/>
            <a:ext cx="432000" cy="432000"/>
          </a:xfrm>
          <a:prstGeom prst="rect">
            <a:avLst/>
          </a:prstGeom>
        </p:spPr>
      </p:pic>
      <p:pic>
        <p:nvPicPr>
          <p:cNvPr id="240" name="Graphic 239" descr="First aid kit">
            <a:extLst>
              <a:ext uri="{FF2B5EF4-FFF2-40B4-BE49-F238E27FC236}">
                <a16:creationId xmlns:a16="http://schemas.microsoft.com/office/drawing/2014/main" id="{082A4E1F-2DA5-4FE7-B38A-C2B8BA3A931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99257" y="5528139"/>
            <a:ext cx="432000" cy="432000"/>
          </a:xfrm>
          <a:prstGeom prst="rect">
            <a:avLst/>
          </a:prstGeom>
        </p:spPr>
      </p:pic>
      <p:pic>
        <p:nvPicPr>
          <p:cNvPr id="242" name="Graphic 241" descr="Brain">
            <a:extLst>
              <a:ext uri="{FF2B5EF4-FFF2-40B4-BE49-F238E27FC236}">
                <a16:creationId xmlns:a16="http://schemas.microsoft.com/office/drawing/2014/main" id="{CA7DE566-A608-4BA8-B594-184D8F3BEA2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455148" y="1068934"/>
            <a:ext cx="432000" cy="432000"/>
          </a:xfrm>
          <a:prstGeom prst="rect">
            <a:avLst/>
          </a:prstGeom>
        </p:spPr>
      </p:pic>
      <p:pic>
        <p:nvPicPr>
          <p:cNvPr id="247" name="Graphic 246" descr="Man with cane">
            <a:extLst>
              <a:ext uri="{FF2B5EF4-FFF2-40B4-BE49-F238E27FC236}">
                <a16:creationId xmlns:a16="http://schemas.microsoft.com/office/drawing/2014/main" id="{89399D7F-23C4-47B6-AC53-FCD50B0C3FA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32569" y="2777766"/>
            <a:ext cx="432000" cy="432000"/>
          </a:xfrm>
          <a:prstGeom prst="rect">
            <a:avLst/>
          </a:prstGeom>
        </p:spPr>
      </p:pic>
      <p:pic>
        <p:nvPicPr>
          <p:cNvPr id="251" name="Graphic 250" descr="Radio microphone">
            <a:extLst>
              <a:ext uri="{FF2B5EF4-FFF2-40B4-BE49-F238E27FC236}">
                <a16:creationId xmlns:a16="http://schemas.microsoft.com/office/drawing/2014/main" id="{7597F903-25D4-4BC4-BD38-1F67FF85789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370215" y="4800999"/>
            <a:ext cx="432000" cy="432000"/>
          </a:xfrm>
          <a:prstGeom prst="rect">
            <a:avLst/>
          </a:prstGeom>
        </p:spPr>
      </p:pic>
      <p:pic>
        <p:nvPicPr>
          <p:cNvPr id="253" name="Graphic 252" descr="Hourglass">
            <a:extLst>
              <a:ext uri="{FF2B5EF4-FFF2-40B4-BE49-F238E27FC236}">
                <a16:creationId xmlns:a16="http://schemas.microsoft.com/office/drawing/2014/main" id="{B426540C-79E1-48F4-BD7A-F2FDD818A88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365538" y="6020351"/>
            <a:ext cx="432000" cy="432000"/>
          </a:xfrm>
          <a:prstGeom prst="rect">
            <a:avLst/>
          </a:prstGeom>
        </p:spPr>
      </p:pic>
      <p:pic>
        <p:nvPicPr>
          <p:cNvPr id="255" name="Graphic 254" descr="Hospital">
            <a:extLst>
              <a:ext uri="{FF2B5EF4-FFF2-40B4-BE49-F238E27FC236}">
                <a16:creationId xmlns:a16="http://schemas.microsoft.com/office/drawing/2014/main" id="{C3951727-4C2D-4110-9D1F-58DB9AEB96E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39729" y="6038372"/>
            <a:ext cx="540000" cy="540000"/>
          </a:xfrm>
          <a:prstGeom prst="rect">
            <a:avLst/>
          </a:prstGeom>
        </p:spPr>
      </p:pic>
      <p:pic>
        <p:nvPicPr>
          <p:cNvPr id="12" name="Graphic 23" descr="Medical with solid fill">
            <a:extLst>
              <a:ext uri="{FF2B5EF4-FFF2-40B4-BE49-F238E27FC236}">
                <a16:creationId xmlns:a16="http://schemas.microsoft.com/office/drawing/2014/main" id="{09025439-55A0-4508-AF5D-AED2CACC2C3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326458" y="4718824"/>
            <a:ext cx="682083" cy="6449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17A9ED-9F99-48A7-BCBD-AE9307BEADF3}"/>
              </a:ext>
            </a:extLst>
          </p:cNvPr>
          <p:cNvSpPr txBox="1"/>
          <p:nvPr/>
        </p:nvSpPr>
        <p:spPr>
          <a:xfrm>
            <a:off x="9174473" y="1524021"/>
            <a:ext cx="26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দেশীয়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বয়োজ্যেষ্ঠদের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বয়োজ্যেষ্ঠদের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মধ্যে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সিজোফ্রেনিয়া-লাইক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সাইকোসিস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(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এসএলপি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)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বর্ধিত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হার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নেই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।</a:t>
            </a:r>
          </a:p>
          <a:p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এক-বছরের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পর্যালোচনায়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নারী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ব্রিটেনে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জন্মগ্রহণ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পুরুষ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নারীদের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পুরুষদের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দেহযন্ত্রের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রোগ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হার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ছিল</a:t>
            </a:r>
            <a:r>
              <a:rPr lang="en-GB" sz="900" dirty="0">
                <a:latin typeface="Noto Sans Bengali" panose="020B0502040504020204" pitchFamily="34"/>
                <a:ea typeface="Calibri" panose="020F0502020204030204" pitchFamily="34" charset="0"/>
                <a:cs typeface="Noto Sans Bengali" panose="020B0502040504020204" pitchFamily="34"/>
              </a:rPr>
              <a:t>।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5768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6">
            <a:extLst>
              <a:ext uri="{FF2B5EF4-FFF2-40B4-BE49-F238E27FC236}">
                <a16:creationId xmlns:a16="http://schemas.microsoft.com/office/drawing/2014/main" id="{32FD2AA7-9FCB-4B57-9A8A-54337A3886B1}"/>
              </a:ext>
            </a:extLst>
          </p:cNvPr>
          <p:cNvSpPr/>
          <p:nvPr/>
        </p:nvSpPr>
        <p:spPr>
          <a:xfrm>
            <a:off x="2997807" y="5630164"/>
            <a:ext cx="2537307" cy="1059132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/>
          </a:p>
        </p:txBody>
      </p:sp>
      <p:sp>
        <p:nvSpPr>
          <p:cNvPr id="46" name="AutoShape 18">
            <a:extLst>
              <a:ext uri="{FF2B5EF4-FFF2-40B4-BE49-F238E27FC236}">
                <a16:creationId xmlns:a16="http://schemas.microsoft.com/office/drawing/2014/main" id="{9BA60A2B-D6FC-42C8-B941-1E07FAEB5D5B}"/>
              </a:ext>
            </a:extLst>
          </p:cNvPr>
          <p:cNvSpPr/>
          <p:nvPr/>
        </p:nvSpPr>
        <p:spPr>
          <a:xfrm>
            <a:off x="262104" y="5161343"/>
            <a:ext cx="2504328" cy="1476000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1B4AE81E-637F-44AD-8C77-B90A2B5E0516}"/>
              </a:ext>
            </a:extLst>
          </p:cNvPr>
          <p:cNvSpPr/>
          <p:nvPr/>
        </p:nvSpPr>
        <p:spPr>
          <a:xfrm>
            <a:off x="291980" y="1154802"/>
            <a:ext cx="2498727" cy="1672083"/>
          </a:xfrm>
          <a:prstGeom prst="rect">
            <a:avLst/>
          </a:prstGeom>
          <a:solidFill>
            <a:srgbClr val="DCDCDC"/>
          </a:solidFill>
        </p:spPr>
        <p:txBody>
          <a:bodyPr/>
          <a:lstStyle/>
          <a:p>
            <a:endParaRPr lang="en-GB"/>
          </a:p>
        </p:txBody>
      </p:sp>
      <p:sp>
        <p:nvSpPr>
          <p:cNvPr id="121" name="AutoShape 26">
            <a:extLst>
              <a:ext uri="{FF2B5EF4-FFF2-40B4-BE49-F238E27FC236}">
                <a16:creationId xmlns:a16="http://schemas.microsoft.com/office/drawing/2014/main" id="{1AD736C9-F27C-4850-B632-BB4CFB609DF2}"/>
              </a:ext>
            </a:extLst>
          </p:cNvPr>
          <p:cNvSpPr/>
          <p:nvPr/>
        </p:nvSpPr>
        <p:spPr>
          <a:xfrm>
            <a:off x="2997807" y="2837176"/>
            <a:ext cx="2543534" cy="1344817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pPr algn="ctr"/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দীর্ঘমেয়াদি</a:t>
            </a:r>
            <a:r>
              <a:rPr lang="en-GB" sz="1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GB" sz="1400" b="1" dirty="0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সমস্যা</a:t>
            </a:r>
            <a:endParaRPr lang="en-GB" sz="1400" b="1" dirty="0">
              <a:solidFill>
                <a:srgbClr val="C00000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0612" y="42172"/>
            <a:ext cx="799504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কমিউনিটির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লোকদের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হাল</a:t>
            </a:r>
            <a:r>
              <a:rPr lang="en-US" sz="2625" b="1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2625" b="1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অবস্থা</a:t>
            </a:r>
            <a:endParaRPr lang="en-US" sz="2625" b="1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88242" y="20642"/>
            <a:ext cx="1319235" cy="309450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667566" y="412538"/>
            <a:ext cx="224135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"/>
              </a:lnSpc>
            </a:pP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জন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জুলাই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২০২১</a:t>
            </a:r>
          </a:p>
          <a:p>
            <a:pPr algn="r">
              <a:lnSpc>
                <a:spcPts val="1056"/>
              </a:lnSpc>
            </a:pP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সংখ্যাগুলোকে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নিকটতম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পূর্ণ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সংখ্যায়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রূপান্তরিত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US" sz="800" dirty="0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US" sz="800" dirty="0" err="1">
                <a:solidFill>
                  <a:srgbClr val="222222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endParaRPr lang="en-US" sz="800" dirty="0">
              <a:solidFill>
                <a:srgbClr val="222222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08" name="AutoShape 31">
            <a:extLst>
              <a:ext uri="{FF2B5EF4-FFF2-40B4-BE49-F238E27FC236}">
                <a16:creationId xmlns:a16="http://schemas.microsoft.com/office/drawing/2014/main" id="{01920ECD-768E-4890-9324-B4D795C7C2FF}"/>
              </a:ext>
            </a:extLst>
          </p:cNvPr>
          <p:cNvSpPr/>
          <p:nvPr/>
        </p:nvSpPr>
        <p:spPr>
          <a:xfrm>
            <a:off x="306708" y="808201"/>
            <a:ext cx="2484000" cy="259200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দূরত্ব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কমিয়ে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আনা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12" name="AutoShape 18">
            <a:extLst>
              <a:ext uri="{FF2B5EF4-FFF2-40B4-BE49-F238E27FC236}">
                <a16:creationId xmlns:a16="http://schemas.microsoft.com/office/drawing/2014/main" id="{5241CC98-1C0D-4712-9D6E-2500F4CE853A}"/>
              </a:ext>
            </a:extLst>
          </p:cNvPr>
          <p:cNvSpPr/>
          <p:nvPr/>
        </p:nvSpPr>
        <p:spPr>
          <a:xfrm>
            <a:off x="288788" y="2928881"/>
            <a:ext cx="2498727" cy="2078004"/>
          </a:xfrm>
          <a:prstGeom prst="rect">
            <a:avLst/>
          </a:prstGeom>
          <a:solidFill>
            <a:srgbClr val="DCDCDC"/>
          </a:solidFill>
        </p:spPr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CCD9074-E537-4556-A237-91FDE567655F}"/>
              </a:ext>
            </a:extLst>
          </p:cNvPr>
          <p:cNvSpPr txBox="1"/>
          <p:nvPr/>
        </p:nvSpPr>
        <p:spPr>
          <a:xfrm>
            <a:off x="3068660" y="1250006"/>
            <a:ext cx="1609801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25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5625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AutoShape 21">
            <a:extLst>
              <a:ext uri="{FF2B5EF4-FFF2-40B4-BE49-F238E27FC236}">
                <a16:creationId xmlns:a16="http://schemas.microsoft.com/office/drawing/2014/main" id="{31C457F8-7380-4181-BD9F-68741B310FBB}"/>
              </a:ext>
            </a:extLst>
          </p:cNvPr>
          <p:cNvSpPr/>
          <p:nvPr/>
        </p:nvSpPr>
        <p:spPr>
          <a:xfrm>
            <a:off x="2989229" y="1154802"/>
            <a:ext cx="2545886" cy="1212577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206" name="AutoShape 26">
            <a:extLst>
              <a:ext uri="{FF2B5EF4-FFF2-40B4-BE49-F238E27FC236}">
                <a16:creationId xmlns:a16="http://schemas.microsoft.com/office/drawing/2014/main" id="{988EE8E0-E185-4723-9437-F0A148663A66}"/>
              </a:ext>
            </a:extLst>
          </p:cNvPr>
          <p:cNvSpPr/>
          <p:nvPr/>
        </p:nvSpPr>
        <p:spPr>
          <a:xfrm>
            <a:off x="2998773" y="4300999"/>
            <a:ext cx="2541602" cy="1240767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GB"/>
          </a:p>
        </p:txBody>
      </p:sp>
      <p:sp>
        <p:nvSpPr>
          <p:cNvPr id="120" name="AutoShape 31">
            <a:extLst>
              <a:ext uri="{FF2B5EF4-FFF2-40B4-BE49-F238E27FC236}">
                <a16:creationId xmlns:a16="http://schemas.microsoft.com/office/drawing/2014/main" id="{B78476AE-825A-4A53-852D-1140C96AF189}"/>
              </a:ext>
            </a:extLst>
          </p:cNvPr>
          <p:cNvSpPr/>
          <p:nvPr/>
        </p:nvSpPr>
        <p:spPr>
          <a:xfrm>
            <a:off x="2987803" y="2463222"/>
            <a:ext cx="2550180" cy="274654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কোভিডের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প্রভাব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হ্রাস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B1A87F8-ED9B-42F5-8A46-A43BD1B43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39312"/>
              </p:ext>
            </p:extLst>
          </p:nvPr>
        </p:nvGraphicFramePr>
        <p:xfrm>
          <a:off x="5827083" y="1684246"/>
          <a:ext cx="6102813" cy="476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71">
                  <a:extLst>
                    <a:ext uri="{9D8B030D-6E8A-4147-A177-3AD203B41FA5}">
                      <a16:colId xmlns:a16="http://schemas.microsoft.com/office/drawing/2014/main" val="3024870540"/>
                    </a:ext>
                  </a:extLst>
                </a:gridCol>
                <a:gridCol w="2034271">
                  <a:extLst>
                    <a:ext uri="{9D8B030D-6E8A-4147-A177-3AD203B41FA5}">
                      <a16:colId xmlns:a16="http://schemas.microsoft.com/office/drawing/2014/main" val="3811779169"/>
                    </a:ext>
                  </a:extLst>
                </a:gridCol>
                <a:gridCol w="2034271">
                  <a:extLst>
                    <a:ext uri="{9D8B030D-6E8A-4147-A177-3AD203B41FA5}">
                      <a16:colId xmlns:a16="http://schemas.microsoft.com/office/drawing/2014/main" val="3933798760"/>
                    </a:ext>
                  </a:extLst>
                </a:gridCol>
              </a:tblGrid>
              <a:tr h="19576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এথনিক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গ্রুপ</a:t>
                      </a:r>
                      <a:endParaRPr lang="en-GB" sz="1000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১ম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ওয়েভ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জানুয়ারি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২০ – </a:t>
                      </a:r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সেপ্টেম্বর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২০</a:t>
                      </a:r>
                    </a:p>
                  </a:txBody>
                  <a:tcPr>
                    <a:solidFill>
                      <a:srgbClr val="BB15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২য়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ওয়েভ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সেপ্টেম্বর</a:t>
                      </a:r>
                      <a:r>
                        <a:rPr lang="en-GB" sz="1000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২০ – </a:t>
                      </a:r>
                      <a:r>
                        <a:rPr lang="en-GB" sz="10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মার্চ</a:t>
                      </a:r>
                      <a:r>
                        <a:rPr lang="en-GB" sz="100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২১</a:t>
                      </a:r>
                      <a:endParaRPr lang="en-GB" sz="1000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BB15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23838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বাংলাদেশী</a:t>
                      </a:r>
                      <a:r>
                        <a:rPr lang="en-GB" sz="1400" b="1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২.১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৪.৪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75300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পাকিস্তানি</a:t>
                      </a:r>
                      <a:endParaRPr lang="en-GB" sz="1400" b="1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২.২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৩.৫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88803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ভারতীয়</a:t>
                      </a:r>
                      <a:endParaRPr lang="en-GB" sz="1400" b="1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২.৫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৩.১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99072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কৃষ্ণাঙ্গ</a:t>
                      </a:r>
                      <a:r>
                        <a:rPr lang="en-GB" sz="1400" b="1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আফ্রিকান</a:t>
                      </a:r>
                      <a:endParaRPr lang="en-GB" sz="1400" b="1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৩.৮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২.৯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83513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অন্যান্য</a:t>
                      </a:r>
                      <a:endParaRPr lang="en-GB" sz="1400" b="1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২.৬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২.৭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6095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চীনা</a:t>
                      </a:r>
                      <a:endParaRPr lang="en-GB" sz="1400" b="1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২.৬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২.৪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28573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কৃষ্ণাঙ্গ</a:t>
                      </a:r>
                      <a:r>
                        <a:rPr lang="en-GB" sz="1400" b="1" dirty="0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 </a:t>
                      </a:r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ক্যারিবীয়</a:t>
                      </a:r>
                      <a:endParaRPr lang="en-GB" sz="1400" b="1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২.৪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২.২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91642"/>
                  </a:ext>
                </a:extLst>
              </a:tr>
              <a:tr h="5456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latin typeface="Noto Sans Bengali" panose="020B0502040504020204" pitchFamily="34"/>
                          <a:cs typeface="Noto Sans Bengali" panose="020B0502040504020204" pitchFamily="34"/>
                        </a:rPr>
                        <a:t>মিশ্র</a:t>
                      </a:r>
                      <a:endParaRPr lang="en-GB" sz="1400" b="1" dirty="0">
                        <a:latin typeface="Noto Sans Bengali" panose="020B0502040504020204" pitchFamily="34"/>
                        <a:cs typeface="Noto Sans Bengali" panose="020B0502040504020204" pitchFamily="34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২.২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Noto Sans Bengali" panose="020B0502040504020204" pitchFamily="34"/>
                          <a:ea typeface="+mn-ea"/>
                          <a:cs typeface="Noto Sans Bengali" panose="020B0502040504020204" pitchFamily="34"/>
                        </a:rPr>
                        <a:t>২.২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3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68350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4127495D-4457-4258-845B-83724F97B870}"/>
              </a:ext>
            </a:extLst>
          </p:cNvPr>
          <p:cNvSpPr txBox="1"/>
          <p:nvPr/>
        </p:nvSpPr>
        <p:spPr>
          <a:xfrm>
            <a:off x="5717892" y="811462"/>
            <a:ext cx="629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২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মার্চ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১৫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২০২০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তারিখ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পর্যন্ত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অফিস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অব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ন্যাশনাল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স্ট্যাটিসটিকস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আপাতকালীন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বিশ্লেষণে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দেখা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২০১১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সালের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আদমশুমারিতে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স্বচিহ্নিত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বিভিন্ন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ধর্মীয়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গ্রুপের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করোনাভাইরাসে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মৃত্যুর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তারতম্য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নিচের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টেবিলে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দেখা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প্যানডেমিকের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দ্বিতীয়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ঢেউয়ে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পাকিস্তানি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এথনিক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কোভিডে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মৃত্যু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বেড়েছে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আফ্রিকান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ক্যারিবীয়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টেবিলটিকে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২য়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ঢেউয়ের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সংবেদনশীলতা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অনুযায়ী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বিন্যস্ত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0DA386-AC8A-4C52-8FB4-DD0745BDA189}"/>
              </a:ext>
            </a:extLst>
          </p:cNvPr>
          <p:cNvSpPr txBox="1"/>
          <p:nvPr/>
        </p:nvSpPr>
        <p:spPr>
          <a:xfrm>
            <a:off x="3057343" y="3274395"/>
            <a:ext cx="2408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৬০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বছরের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উর্ধে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ব্যক্তিদের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৬০%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এরও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দীর্ঘমেয়াদি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স্বাস্থ্য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সমস্যা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থাকার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তাদেরকে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কোভিড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-১৯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অধিকতর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ঝুঁকির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ফেলে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endParaRPr lang="en-GB" sz="900" dirty="0">
              <a:effectLst/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9D399-1EE1-43C8-A86D-18C6972DCACD}"/>
              </a:ext>
            </a:extLst>
          </p:cNvPr>
          <p:cNvSpPr txBox="1"/>
          <p:nvPr/>
        </p:nvSpPr>
        <p:spPr>
          <a:xfrm>
            <a:off x="3126961" y="4579043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৪৩% 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F1AC03-7B08-4B9D-A9FB-2D4E95E389FA}"/>
              </a:ext>
            </a:extLst>
          </p:cNvPr>
          <p:cNvSpPr txBox="1"/>
          <p:nvPr/>
        </p:nvSpPr>
        <p:spPr>
          <a:xfrm>
            <a:off x="3980068" y="4381850"/>
            <a:ext cx="149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আফ্রিকান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গ্রুপ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(৩৮%) ও ২২%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(৪৩%)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কোভিড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-১৯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প্যানডেমিক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শুরু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হওয়ার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কথা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জানানোর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সবচাইতে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pic>
        <p:nvPicPr>
          <p:cNvPr id="26" name="Graphic 25" descr="Hospital">
            <a:extLst>
              <a:ext uri="{FF2B5EF4-FFF2-40B4-BE49-F238E27FC236}">
                <a16:creationId xmlns:a16="http://schemas.microsoft.com/office/drawing/2014/main" id="{0F3765B0-8DC3-46CD-9168-0EC8A442C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0687" y="5596633"/>
            <a:ext cx="461323" cy="4613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CBC6B5-EEA8-4C0B-962D-37593D1C23CF}"/>
              </a:ext>
            </a:extLst>
          </p:cNvPr>
          <p:cNvSpPr txBox="1"/>
          <p:nvPr/>
        </p:nvSpPr>
        <p:spPr>
          <a:xfrm>
            <a:off x="2997807" y="5626679"/>
            <a:ext cx="1941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হাসপাতালে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ভর্তি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হওয়া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একদল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মধ্যে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ধারণক্ষমতার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একটি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ঘরে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বসবাস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করাকে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বর্ধিত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মৃত্যুহারের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সাথে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সংযুক্ত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হয়েছিল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যার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পরিবার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ছিল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সবচাইতে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বেশি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৩০%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।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যার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কৃষ্ণাঙ্গ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আফ্রিকানদের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১৬%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পাকিস্তানি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পরিবারের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১৮%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ব্রিটিশের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dirty="0" err="1">
                <a:latin typeface="Noto Sans Bengali" panose="020B0502040504020204" pitchFamily="34"/>
                <a:cs typeface="Noto Sans Bengali" panose="020B0502040504020204" pitchFamily="34"/>
              </a:rPr>
              <a:t>হার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50" b="1" dirty="0">
                <a:latin typeface="Noto Sans Bengali" panose="020B0502040504020204" pitchFamily="34"/>
                <a:cs typeface="Noto Sans Bengali" panose="020B0502040504020204" pitchFamily="34"/>
              </a:rPr>
              <a:t>২%</a:t>
            </a:r>
            <a:r>
              <a:rPr lang="en-GB" sz="85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19DF2-3BC3-444F-B679-3F271335AAD9}"/>
              </a:ext>
            </a:extLst>
          </p:cNvPr>
          <p:cNvSpPr txBox="1"/>
          <p:nvPr/>
        </p:nvSpPr>
        <p:spPr>
          <a:xfrm>
            <a:off x="367307" y="1514785"/>
            <a:ext cx="115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endParaRPr lang="en-GB" sz="800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  <a:p>
            <a:r>
              <a:rPr lang="en-GB" sz="20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৮৮.২%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7EE15-1CFC-448D-B57E-8F7BF2B403AC}"/>
              </a:ext>
            </a:extLst>
          </p:cNvPr>
          <p:cNvSpPr txBox="1"/>
          <p:nvPr/>
        </p:nvSpPr>
        <p:spPr>
          <a:xfrm>
            <a:off x="269666" y="2093890"/>
            <a:ext cx="11387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Arial"/>
                <a:cs typeface="Arial"/>
              </a:rPr>
              <a:t>বাংলাদেশী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সবচাইতে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বঞ্চিত</a:t>
            </a:r>
            <a:r>
              <a:rPr lang="en-GB" sz="900" dirty="0">
                <a:latin typeface="Arial"/>
                <a:cs typeface="Arial"/>
              </a:rPr>
              <a:t> ২০% </a:t>
            </a:r>
            <a:r>
              <a:rPr lang="en-GB" sz="900" dirty="0" err="1">
                <a:latin typeface="Arial"/>
                <a:cs typeface="Arial"/>
              </a:rPr>
              <a:t>এলাকায়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বাস</a:t>
            </a:r>
            <a:r>
              <a:rPr lang="en-GB" sz="900" dirty="0">
                <a:latin typeface="Arial"/>
                <a:cs typeface="Arial"/>
              </a:rPr>
              <a:t> </a:t>
            </a:r>
            <a:r>
              <a:rPr lang="en-GB" sz="900" dirty="0" err="1">
                <a:latin typeface="Arial"/>
                <a:cs typeface="Arial"/>
              </a:rPr>
              <a:t>করে</a:t>
            </a:r>
            <a:r>
              <a:rPr lang="en-GB" sz="900" dirty="0">
                <a:latin typeface="Arial"/>
                <a:cs typeface="Arial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E0345-E9CD-46C8-94D0-1B007E8BDB1C}"/>
              </a:ext>
            </a:extLst>
          </p:cNvPr>
          <p:cNvSpPr txBox="1"/>
          <p:nvPr/>
        </p:nvSpPr>
        <p:spPr>
          <a:xfrm>
            <a:off x="1715204" y="1514785"/>
            <a:ext cx="101056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20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১.০%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0A002-D235-41E9-8DC5-A414BEF7AB9F}"/>
              </a:ext>
            </a:extLst>
          </p:cNvPr>
          <p:cNvSpPr txBox="1"/>
          <p:nvPr/>
        </p:nvSpPr>
        <p:spPr>
          <a:xfrm>
            <a:off x="1656274" y="2002951"/>
            <a:ext cx="115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সবচাইতে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বঞ্চিত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২০%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এলাকায়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বাস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সম্ভাবনা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১%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E7F73-512F-4DE8-87CD-A9CED7D7057B}"/>
              </a:ext>
            </a:extLst>
          </p:cNvPr>
          <p:cNvSpPr txBox="1"/>
          <p:nvPr/>
        </p:nvSpPr>
        <p:spPr>
          <a:xfrm>
            <a:off x="1241948" y="2130168"/>
            <a:ext cx="62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বনাম</a:t>
            </a:r>
            <a:endParaRPr lang="en-GB" sz="1400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7F9D7-2110-49F9-B5D2-08191828196C}"/>
              </a:ext>
            </a:extLst>
          </p:cNvPr>
          <p:cNvSpPr txBox="1"/>
          <p:nvPr/>
        </p:nvSpPr>
        <p:spPr>
          <a:xfrm>
            <a:off x="799101" y="1163639"/>
            <a:ext cx="149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বঞ্চনা</a:t>
            </a:r>
            <a:endParaRPr lang="en-GB" b="1" dirty="0">
              <a:solidFill>
                <a:srgbClr val="BB151C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19648-7127-4890-9995-D20B1D4B81B1}"/>
              </a:ext>
            </a:extLst>
          </p:cNvPr>
          <p:cNvSpPr txBox="1"/>
          <p:nvPr/>
        </p:nvSpPr>
        <p:spPr>
          <a:xfrm>
            <a:off x="306708" y="3039446"/>
            <a:ext cx="125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BB151C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৫ এ ৪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A132C9-963C-4B7B-90FE-B7C1C701851A}"/>
              </a:ext>
            </a:extLst>
          </p:cNvPr>
          <p:cNvSpPr txBox="1"/>
          <p:nvPr/>
        </p:nvSpPr>
        <p:spPr>
          <a:xfrm>
            <a:off x="275203" y="3614519"/>
            <a:ext cx="2484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বঞ্চনার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সাথে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আয়ুর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সম্পর্ক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বার্মিংহামের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b="1" dirty="0">
                <a:latin typeface="Noto Sans Bengali" panose="020B0502040504020204" pitchFamily="34"/>
                <a:cs typeface="Noto Sans Bengali" panose="020B0502040504020204" pitchFamily="34"/>
              </a:rPr>
              <a:t>৪/৫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গড়ে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৭৪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থেকে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৮৩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বছর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পর্যন্ত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বাঁচার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প্রত্যাশা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ভালো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স্বাস্থ্যে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কাটাতে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পারেন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২০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বছর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sz="900" dirty="0">
              <a:highlight>
                <a:srgbClr val="FFFF00"/>
              </a:highlight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A9022-B68A-457E-80FA-78F47FF029A0}"/>
              </a:ext>
            </a:extLst>
          </p:cNvPr>
          <p:cNvSpPr txBox="1"/>
          <p:nvPr/>
        </p:nvSpPr>
        <p:spPr>
          <a:xfrm>
            <a:off x="280690" y="4457571"/>
            <a:ext cx="2520000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মানুষ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অন্য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সকল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এথনিসিটির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ডিজঅ্যাবিলিটি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মুক্ত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আয়ু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সবচাইতে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কম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86342E-D273-41F5-85EF-1663C3D692AC}"/>
              </a:ext>
            </a:extLst>
          </p:cNvPr>
          <p:cNvSpPr txBox="1"/>
          <p:nvPr/>
        </p:nvSpPr>
        <p:spPr>
          <a:xfrm>
            <a:off x="276928" y="5180413"/>
            <a:ext cx="12960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জীবনের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হারিয়ে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যাওয়া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বছর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পরিমাপ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মৃত্যুবরণের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২৫টি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মূল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কারণের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মাঝে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এবং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শ্বেতাঙ্গ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এথনিক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গ্রুপের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তুলনায়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,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বাংলাদেশীরা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0062E-3610-44F4-A54A-B8187A2A9AF0}"/>
              </a:ext>
            </a:extLst>
          </p:cNvPr>
          <p:cNvSpPr txBox="1"/>
          <p:nvPr/>
        </p:nvSpPr>
        <p:spPr>
          <a:xfrm>
            <a:off x="1836391" y="5615150"/>
            <a:ext cx="93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সকল</a:t>
            </a:r>
            <a:r>
              <a:rPr lang="en-GB" sz="8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ধরণের</a:t>
            </a:r>
            <a:r>
              <a:rPr lang="en-GB" sz="8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ক্যান্সার</a:t>
            </a:r>
            <a:endParaRPr lang="en-GB" sz="8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BAEE2B-899F-40CB-97EE-C27F7C4E422B}"/>
              </a:ext>
            </a:extLst>
          </p:cNvPr>
          <p:cNvSpPr txBox="1"/>
          <p:nvPr/>
        </p:nvSpPr>
        <p:spPr>
          <a:xfrm>
            <a:off x="2050974" y="5386269"/>
            <a:ext cx="68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আত্মহত্যা</a:t>
            </a:r>
            <a:endParaRPr lang="en-GB" sz="9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48BAEF-B9AE-415D-854D-3957D846F39F}"/>
              </a:ext>
            </a:extLst>
          </p:cNvPr>
          <p:cNvSpPr txBox="1"/>
          <p:nvPr/>
        </p:nvSpPr>
        <p:spPr>
          <a:xfrm>
            <a:off x="1723929" y="5148943"/>
            <a:ext cx="1149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অ্যালকোহল</a:t>
            </a:r>
            <a:r>
              <a:rPr lang="en-GB" sz="8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সিরোসিস</a:t>
            </a:r>
            <a:endParaRPr lang="en-GB" sz="8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9408E313-70C6-4C5F-A76D-94871B6EFC1C}"/>
              </a:ext>
            </a:extLst>
          </p:cNvPr>
          <p:cNvSpPr/>
          <p:nvPr/>
        </p:nvSpPr>
        <p:spPr>
          <a:xfrm>
            <a:off x="1601629" y="5226928"/>
            <a:ext cx="144000" cy="561585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788990-39AA-45E5-9738-1FA8CF1DF3A2}"/>
              </a:ext>
            </a:extLst>
          </p:cNvPr>
          <p:cNvSpPr txBox="1"/>
          <p:nvPr/>
        </p:nvSpPr>
        <p:spPr>
          <a:xfrm>
            <a:off x="2155929" y="5925462"/>
            <a:ext cx="6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স্ট্রোক</a:t>
            </a:r>
            <a:endParaRPr lang="en-GB" sz="8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F89304-18E4-46DA-B324-26B4F51CFB8F}"/>
              </a:ext>
            </a:extLst>
          </p:cNvPr>
          <p:cNvSpPr txBox="1"/>
          <p:nvPr/>
        </p:nvSpPr>
        <p:spPr>
          <a:xfrm>
            <a:off x="1710612" y="6350742"/>
            <a:ext cx="104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সিরোসিস</a:t>
            </a:r>
            <a:r>
              <a:rPr lang="en-GB" sz="8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হেপাটাইটিস</a:t>
            </a:r>
            <a:r>
              <a:rPr lang="en-GB" sz="8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সি</a:t>
            </a:r>
            <a:endParaRPr lang="en-GB" sz="8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AF2A3F-E167-445B-85AD-01A70F9037F0}"/>
              </a:ext>
            </a:extLst>
          </p:cNvPr>
          <p:cNvSpPr txBox="1"/>
          <p:nvPr/>
        </p:nvSpPr>
        <p:spPr>
          <a:xfrm>
            <a:off x="1789478" y="6163540"/>
            <a:ext cx="9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সড়ক</a:t>
            </a:r>
            <a:r>
              <a:rPr lang="en-GB" sz="8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800" dirty="0" err="1">
                <a:latin typeface="Noto Sans Bengali" panose="020B0502040504020204" pitchFamily="34"/>
                <a:cs typeface="Noto Sans Bengali" panose="020B0502040504020204" pitchFamily="34"/>
              </a:rPr>
              <a:t>দুর্ঘটনা</a:t>
            </a:r>
            <a:endParaRPr lang="en-GB" sz="800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888D9DF5-A32A-4199-931E-5B00F15AD30A}"/>
              </a:ext>
            </a:extLst>
          </p:cNvPr>
          <p:cNvSpPr/>
          <p:nvPr/>
        </p:nvSpPr>
        <p:spPr>
          <a:xfrm>
            <a:off x="1605216" y="5942972"/>
            <a:ext cx="159492" cy="676570"/>
          </a:xfrm>
          <a:prstGeom prst="upArrow">
            <a:avLst/>
          </a:prstGeom>
          <a:solidFill>
            <a:srgbClr val="BB151C"/>
          </a:solidFill>
          <a:ln>
            <a:solidFill>
              <a:srgbClr val="BB1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utoShape 31">
            <a:extLst>
              <a:ext uri="{FF2B5EF4-FFF2-40B4-BE49-F238E27FC236}">
                <a16:creationId xmlns:a16="http://schemas.microsoft.com/office/drawing/2014/main" id="{ECDEC3EA-AE63-4181-9489-32920820AD2A}"/>
              </a:ext>
            </a:extLst>
          </p:cNvPr>
          <p:cNvSpPr/>
          <p:nvPr/>
        </p:nvSpPr>
        <p:spPr>
          <a:xfrm>
            <a:off x="2989229" y="813163"/>
            <a:ext cx="2552112" cy="254238"/>
          </a:xfrm>
          <a:prstGeom prst="rect">
            <a:avLst/>
          </a:prstGeom>
          <a:solidFill>
            <a:srgbClr val="C91B00"/>
          </a:solidFill>
        </p:spPr>
        <p:txBody>
          <a:bodyPr/>
          <a:lstStyle/>
          <a:p>
            <a:pPr algn="ctr"/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সবুজ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টেকসই</a:t>
            </a:r>
            <a:r>
              <a:rPr lang="en-GB" sz="1000" b="1" dirty="0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1000" b="1" dirty="0" err="1">
                <a:solidFill>
                  <a:schemeClr val="bg1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ভবিষ্যত</a:t>
            </a:r>
            <a:endParaRPr lang="en-GB" sz="1000" b="1" dirty="0">
              <a:solidFill>
                <a:schemeClr val="bg1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16" name="Graphic 15" descr="Suburban scene">
            <a:extLst>
              <a:ext uri="{FF2B5EF4-FFF2-40B4-BE49-F238E27FC236}">
                <a16:creationId xmlns:a16="http://schemas.microsoft.com/office/drawing/2014/main" id="{0F2BD5F1-A1DF-4AA8-B75E-D0F0F760B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0207" y="1540578"/>
            <a:ext cx="432000" cy="432000"/>
          </a:xfrm>
          <a:prstGeom prst="rect">
            <a:avLst/>
          </a:prstGeom>
        </p:spPr>
      </p:pic>
      <p:pic>
        <p:nvPicPr>
          <p:cNvPr id="21" name="Graphic 20" descr="Man">
            <a:extLst>
              <a:ext uri="{FF2B5EF4-FFF2-40B4-BE49-F238E27FC236}">
                <a16:creationId xmlns:a16="http://schemas.microsoft.com/office/drawing/2014/main" id="{800975EB-9AC0-44FD-BDF0-866219E0F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6104" y="3155152"/>
            <a:ext cx="432000" cy="432000"/>
          </a:xfrm>
          <a:prstGeom prst="rect">
            <a:avLst/>
          </a:prstGeom>
        </p:spPr>
      </p:pic>
      <p:pic>
        <p:nvPicPr>
          <p:cNvPr id="50" name="Graphic 49" descr="Man">
            <a:extLst>
              <a:ext uri="{FF2B5EF4-FFF2-40B4-BE49-F238E27FC236}">
                <a16:creationId xmlns:a16="http://schemas.microsoft.com/office/drawing/2014/main" id="{AEC389CD-8B09-45FB-A945-E4D9244033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5928" y="3149996"/>
            <a:ext cx="432000" cy="432000"/>
          </a:xfrm>
          <a:prstGeom prst="rect">
            <a:avLst/>
          </a:prstGeom>
        </p:spPr>
      </p:pic>
      <p:pic>
        <p:nvPicPr>
          <p:cNvPr id="51" name="Graphic 50" descr="Man">
            <a:extLst>
              <a:ext uri="{FF2B5EF4-FFF2-40B4-BE49-F238E27FC236}">
                <a16:creationId xmlns:a16="http://schemas.microsoft.com/office/drawing/2014/main" id="{3C64E3E0-A67A-4D91-A86D-9C423B5A29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67061" y="3149996"/>
            <a:ext cx="432000" cy="432000"/>
          </a:xfrm>
          <a:prstGeom prst="rect">
            <a:avLst/>
          </a:prstGeom>
        </p:spPr>
      </p:pic>
      <p:pic>
        <p:nvPicPr>
          <p:cNvPr id="52" name="Graphic 51" descr="Man">
            <a:extLst>
              <a:ext uri="{FF2B5EF4-FFF2-40B4-BE49-F238E27FC236}">
                <a16:creationId xmlns:a16="http://schemas.microsoft.com/office/drawing/2014/main" id="{FEC475E5-58FD-4778-8C4E-8FA8ED4F9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9225" y="3149650"/>
            <a:ext cx="432000" cy="432000"/>
          </a:xfrm>
          <a:prstGeom prst="rect">
            <a:avLst/>
          </a:prstGeom>
        </p:spPr>
      </p:pic>
      <p:pic>
        <p:nvPicPr>
          <p:cNvPr id="53" name="Graphic 52" descr="Man">
            <a:extLst>
              <a:ext uri="{FF2B5EF4-FFF2-40B4-BE49-F238E27FC236}">
                <a16:creationId xmlns:a16="http://schemas.microsoft.com/office/drawing/2014/main" id="{3D7BA33C-95E6-415E-B924-64B0A3AA6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26841" y="3149650"/>
            <a:ext cx="432000" cy="432000"/>
          </a:xfrm>
          <a:prstGeom prst="rect">
            <a:avLst/>
          </a:prstGeom>
        </p:spPr>
      </p:pic>
      <p:pic>
        <p:nvPicPr>
          <p:cNvPr id="34" name="Graphic 33" descr="New Wheelchair">
            <a:extLst>
              <a:ext uri="{FF2B5EF4-FFF2-40B4-BE49-F238E27FC236}">
                <a16:creationId xmlns:a16="http://schemas.microsoft.com/office/drawing/2014/main" id="{FDB4A30F-643B-4004-85BB-16A1C12114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3590" y="4649226"/>
            <a:ext cx="432000" cy="432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1C65CA5-F45C-469E-9464-0C337DE2E631}"/>
              </a:ext>
            </a:extLst>
          </p:cNvPr>
          <p:cNvSpPr txBox="1"/>
          <p:nvPr/>
        </p:nvSpPr>
        <p:spPr>
          <a:xfrm>
            <a:off x="3007861" y="1161991"/>
            <a:ext cx="2448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সবুজ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ও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টেকসই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ভবিষ্যত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যুক্তরাজ্যে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বসবাসকারী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জনগোষ্ঠী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হিসেবে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এসব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বিষয়ের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প্রভাব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সম্পর্কে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শুধুমাত্র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ব্রিটিশ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বাংলাদেশীদের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উপর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প্রকাশিত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গবেষণার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অভাব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latin typeface="Noto Sans Bengali" panose="020B0502040504020204" pitchFamily="34"/>
                <a:cs typeface="Noto Sans Bengali" panose="020B0502040504020204" pitchFamily="34"/>
              </a:rPr>
              <a:t>রয়েছে</a:t>
            </a:r>
            <a:r>
              <a:rPr lang="en-GB" sz="900" dirty="0"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sz="900" b="1" dirty="0"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  <p:pic>
        <p:nvPicPr>
          <p:cNvPr id="37" name="Graphic 36" descr="Deciduous tree">
            <a:extLst>
              <a:ext uri="{FF2B5EF4-FFF2-40B4-BE49-F238E27FC236}">
                <a16:creationId xmlns:a16="http://schemas.microsoft.com/office/drawing/2014/main" id="{ED1E867F-C80B-4451-B320-A595B90C85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79986" y="1830173"/>
            <a:ext cx="432000" cy="432000"/>
          </a:xfrm>
          <a:prstGeom prst="rect">
            <a:avLst/>
          </a:prstGeom>
        </p:spPr>
      </p:pic>
      <p:pic>
        <p:nvPicPr>
          <p:cNvPr id="39" name="Graphic 38" descr="Sun">
            <a:extLst>
              <a:ext uri="{FF2B5EF4-FFF2-40B4-BE49-F238E27FC236}">
                <a16:creationId xmlns:a16="http://schemas.microsoft.com/office/drawing/2014/main" id="{8482BF57-871B-4325-96C9-6E5E7F8B7E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92787" y="1858569"/>
            <a:ext cx="432000" cy="432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820BA55-6BBD-444E-A364-4689BD27522F}"/>
              </a:ext>
            </a:extLst>
          </p:cNvPr>
          <p:cNvSpPr txBox="1"/>
          <p:nvPr/>
        </p:nvSpPr>
        <p:spPr>
          <a:xfrm>
            <a:off x="5703575" y="6571617"/>
            <a:ext cx="61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সূত্র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: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অফিস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ফর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ন্যাশনাল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স্ট্যাটিসটিকস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–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ধর্মীয়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গ্রুপ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অনুযায়ী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করোনাভাইরাস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(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কোভিড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-১৯)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সংক্রান্ত</a:t>
            </a:r>
            <a:r>
              <a:rPr lang="en-GB" sz="900" dirty="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 </a:t>
            </a:r>
            <a:r>
              <a:rPr lang="en-GB" sz="900" dirty="0" err="1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মৃত্যু</a:t>
            </a:r>
            <a:r>
              <a:rPr lang="en-GB" sz="900">
                <a:solidFill>
                  <a:prstClr val="black"/>
                </a:solidFill>
                <a:latin typeface="Noto Sans Bengali" panose="020B0502040504020204" pitchFamily="34"/>
                <a:cs typeface="Noto Sans Bengali" panose="020B0502040504020204" pitchFamily="34"/>
              </a:rPr>
              <a:t>।</a:t>
            </a:r>
            <a:endParaRPr lang="en-GB" sz="900" dirty="0">
              <a:solidFill>
                <a:prstClr val="black"/>
              </a:solidFill>
              <a:latin typeface="Noto Sans Bengali" panose="020B0502040504020204" pitchFamily="34"/>
              <a:cs typeface="Noto Sans Bengali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1071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DDB8370E0EE4AAF00DEA55D6EAB02" ma:contentTypeVersion="12" ma:contentTypeDescription="Create a new document." ma:contentTypeScope="" ma:versionID="bebb2b2b4823b5e485c7961d2bd848c9">
  <xsd:schema xmlns:xsd="http://www.w3.org/2001/XMLSchema" xmlns:xs="http://www.w3.org/2001/XMLSchema" xmlns:p="http://schemas.microsoft.com/office/2006/metadata/properties" xmlns:ns3="25774087-7466-4e0e-8856-caacc46e49a0" xmlns:ns4="23fb5dcd-2f77-4c34-b873-fac9e1ab16b9" targetNamespace="http://schemas.microsoft.com/office/2006/metadata/properties" ma:root="true" ma:fieldsID="8a913dbf6db5948862100d14a0de28b7" ns3:_="" ns4:_="">
    <xsd:import namespace="25774087-7466-4e0e-8856-caacc46e49a0"/>
    <xsd:import namespace="23fb5dcd-2f77-4c34-b873-fac9e1ab16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74087-7466-4e0e-8856-caacc46e4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b5dcd-2f77-4c34-b873-fac9e1ab16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9BEBBD-59FC-476B-91F9-92540B1A8E86}">
  <ds:schemaRefs>
    <ds:schemaRef ds:uri="http://schemas.openxmlformats.org/package/2006/metadata/core-properties"/>
    <ds:schemaRef ds:uri="25774087-7466-4e0e-8856-caacc46e49a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23fb5dcd-2f77-4c34-b873-fac9e1ab16b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D10856-67D5-4E23-9AF0-FB1A6A509E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5730CE-DD00-4935-8031-9F3470B7B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74087-7466-4e0e-8856-caacc46e49a0"/>
    <ds:schemaRef ds:uri="23fb5dcd-2f77-4c34-b873-fac9e1ab16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1890</Words>
  <Application>Microsoft Office PowerPoint</Application>
  <PresentationFormat>Widescreen</PresentationFormat>
  <Paragraphs>239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Noto Sans Bengali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Chioto;Joseph Merriman</dc:creator>
  <cp:lastModifiedBy>Vikki Rainbow</cp:lastModifiedBy>
  <cp:revision>90</cp:revision>
  <dcterms:created xsi:type="dcterms:W3CDTF">2021-05-03T07:59:16Z</dcterms:created>
  <dcterms:modified xsi:type="dcterms:W3CDTF">2021-10-14T08:50:38Z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0x01010090BDDB8370E0EE4AAF00DEA55D6EAB02</vt:lpwstr>
  </property>
  <property fmtid="{D5CDD505-2E9C-101B-9397-08002B2CF9AE}" pid="3" name="CloudStatistics_StoryID">
    <vt:lpwstr>d9f5a560-1e5b-4055-a0ba-1be1603486f7</vt:lpwstr>
  </property>
</Properties>
</file>