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422" r:id="rId5"/>
    <p:sldId id="428" r:id="rId6"/>
    <p:sldId id="390" r:id="rId7"/>
    <p:sldId id="391" r:id="rId8"/>
    <p:sldId id="429" r:id="rId9"/>
    <p:sldId id="430" r:id="rId10"/>
    <p:sldId id="431" r:id="rId11"/>
    <p:sldId id="432" r:id="rId12"/>
    <p:sldId id="433" r:id="rId13"/>
    <p:sldId id="434" r:id="rId14"/>
    <p:sldId id="435" r:id="rId15"/>
    <p:sldId id="413" r:id="rId16"/>
    <p:sldId id="436" r:id="rId17"/>
    <p:sldId id="423" r:id="rId18"/>
    <p:sldId id="424" r:id="rId19"/>
    <p:sldId id="425" r:id="rId20"/>
    <p:sldId id="268" r:id="rId21"/>
    <p:sldId id="269" r:id="rId22"/>
    <p:sldId id="426" r:id="rId23"/>
    <p:sldId id="427" r:id="rId24"/>
    <p:sldId id="437" r:id="rId25"/>
    <p:sldId id="438" r:id="rId26"/>
    <p:sldId id="439" r:id="rId27"/>
    <p:sldId id="440" r:id="rId28"/>
    <p:sldId id="405" r:id="rId29"/>
    <p:sldId id="441" r:id="rId30"/>
    <p:sldId id="442" r:id="rId31"/>
    <p:sldId id="443" r:id="rId32"/>
    <p:sldId id="444" r:id="rId33"/>
    <p:sldId id="445" r:id="rId34"/>
    <p:sldId id="417" r:id="rId35"/>
    <p:sldId id="419" r:id="rId36"/>
    <p:sldId id="446" r:id="rId37"/>
    <p:sldId id="448" r:id="rId38"/>
    <p:sldId id="449" r:id="rId39"/>
    <p:sldId id="263" r:id="rId40"/>
  </p:sldIdLst>
  <p:sldSz cx="9144000" cy="5143500" type="screen16x9"/>
  <p:notesSz cx="6858000" cy="9144000"/>
  <p:custDataLst>
    <p:tags r:id="rId42"/>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184"/>
    <a:srgbClr val="72BE04"/>
    <a:srgbClr val="FDAF17"/>
    <a:srgbClr val="864192"/>
    <a:srgbClr val="F15A21"/>
    <a:srgbClr val="00B9F2"/>
    <a:srgbClr val="D7D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13EB1-49F0-4514-8292-DA3F956CCA23}" v="300" dt="2023-09-04T08:27:37.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p:cViewPr varScale="1">
        <p:scale>
          <a:sx n="120" d="100"/>
          <a:sy n="120" d="100"/>
        </p:scale>
        <p:origin x="108" y="456"/>
      </p:cViewPr>
      <p:guideLst>
        <p:guide orient="horz" pos="1620"/>
        <p:guide pos="2880"/>
      </p:guideLst>
    </p:cSldViewPr>
  </p:slideViewPr>
  <p:outlineViewPr>
    <p:cViewPr>
      <p:scale>
        <a:sx n="33" d="100"/>
        <a:sy n="33" d="100"/>
      </p:scale>
      <p:origin x="0" y="-45272"/>
    </p:cViewPr>
  </p:outlineViewPr>
  <p:notesTextViewPr>
    <p:cViewPr>
      <p:scale>
        <a:sx n="3" d="2"/>
        <a:sy n="3" d="2"/>
      </p:scale>
      <p:origin x="0" y="0"/>
    </p:cViewPr>
  </p:notesText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White" userId="7e940af7-238f-463f-9fd2-5140574b54de" providerId="ADAL" clId="{11513EB1-49F0-4514-8292-DA3F956CCA23}"/>
    <pc:docChg chg="undo custSel modSld replTag">
      <pc:chgData name="Jeremy White" userId="7e940af7-238f-463f-9fd2-5140574b54de" providerId="ADAL" clId="{11513EB1-49F0-4514-8292-DA3F956CCA23}" dt="2023-09-04T08:27:37.826" v="893"/>
      <pc:docMkLst>
        <pc:docMk/>
      </pc:docMkLst>
      <pc:sldChg chg="modSp mod">
        <pc:chgData name="Jeremy White" userId="7e940af7-238f-463f-9fd2-5140574b54de" providerId="ADAL" clId="{11513EB1-49F0-4514-8292-DA3F956CCA23}" dt="2023-09-04T08:27:16.155" v="872" actId="962"/>
        <pc:sldMkLst>
          <pc:docMk/>
          <pc:sldMk cId="822927347" sldId="405"/>
        </pc:sldMkLst>
        <pc:spChg chg="mod">
          <ac:chgData name="Jeremy White" userId="7e940af7-238f-463f-9fd2-5140574b54de" providerId="ADAL" clId="{11513EB1-49F0-4514-8292-DA3F956CCA23}" dt="2023-09-04T08:27:16.155" v="872" actId="962"/>
          <ac:spMkLst>
            <pc:docMk/>
            <pc:sldMk cId="822927347" sldId="405"/>
            <ac:spMk id="6" creationId="{2BA12DC4-7CE8-9FDC-13AE-DCACBB05BEFD}"/>
          </ac:spMkLst>
        </pc:spChg>
        <pc:picChg chg="mod">
          <ac:chgData name="Jeremy White" userId="7e940af7-238f-463f-9fd2-5140574b54de" providerId="ADAL" clId="{11513EB1-49F0-4514-8292-DA3F956CCA23}" dt="2023-09-04T08:27:16.151" v="847" actId="962"/>
          <ac:picMkLst>
            <pc:docMk/>
            <pc:sldMk cId="822927347" sldId="405"/>
            <ac:picMk id="7" creationId="{02D462D0-698B-47FF-E998-C1D28677972A}"/>
          </ac:picMkLst>
        </pc:picChg>
      </pc:sldChg>
      <pc:sldChg chg="modSp mod">
        <pc:chgData name="Jeremy White" userId="7e940af7-238f-463f-9fd2-5140574b54de" providerId="ADAL" clId="{11513EB1-49F0-4514-8292-DA3F956CCA23}" dt="2023-09-04T08:27:16.155" v="868" actId="962"/>
        <pc:sldMkLst>
          <pc:docMk/>
          <pc:sldMk cId="2277558795" sldId="417"/>
        </pc:sldMkLst>
        <pc:spChg chg="mod">
          <ac:chgData name="Jeremy White" userId="7e940af7-238f-463f-9fd2-5140574b54de" providerId="ADAL" clId="{11513EB1-49F0-4514-8292-DA3F956CCA23}" dt="2023-09-04T08:27:16.155" v="868" actId="962"/>
          <ac:spMkLst>
            <pc:docMk/>
            <pc:sldMk cId="2277558795" sldId="417"/>
            <ac:spMk id="7" creationId="{96A6BA65-A641-ABC4-9A23-4A881B43CAA8}"/>
          </ac:spMkLst>
        </pc:spChg>
        <pc:picChg chg="mod">
          <ac:chgData name="Jeremy White" userId="7e940af7-238f-463f-9fd2-5140574b54de" providerId="ADAL" clId="{11513EB1-49F0-4514-8292-DA3F956CCA23}" dt="2023-09-04T08:27:16.146" v="825" actId="962"/>
          <ac:picMkLst>
            <pc:docMk/>
            <pc:sldMk cId="2277558795" sldId="417"/>
            <ac:picMk id="5" creationId="{76612112-F7DF-FE32-F9BA-23A38579AD71}"/>
          </ac:picMkLst>
        </pc:picChg>
        <pc:picChg chg="mod">
          <ac:chgData name="Jeremy White" userId="7e940af7-238f-463f-9fd2-5140574b54de" providerId="ADAL" clId="{11513EB1-49F0-4514-8292-DA3F956CCA23}" dt="2023-09-04T08:27:16.146" v="822" actId="962"/>
          <ac:picMkLst>
            <pc:docMk/>
            <pc:sldMk cId="2277558795" sldId="417"/>
            <ac:picMk id="8" creationId="{FFF2C821-7E83-24FE-36B8-ACCCA88149A9}"/>
          </ac:picMkLst>
        </pc:picChg>
      </pc:sldChg>
      <pc:sldChg chg="modSp mod">
        <pc:chgData name="Jeremy White" userId="7e940af7-238f-463f-9fd2-5140574b54de" providerId="ADAL" clId="{11513EB1-49F0-4514-8292-DA3F956CCA23}" dt="2023-09-04T08:27:37.826" v="893"/>
        <pc:sldMkLst>
          <pc:docMk/>
          <pc:sldMk cId="2809882062" sldId="419"/>
        </pc:sldMkLst>
        <pc:spChg chg="mod">
          <ac:chgData name="Jeremy White" userId="7e940af7-238f-463f-9fd2-5140574b54de" providerId="ADAL" clId="{11513EB1-49F0-4514-8292-DA3F956CCA23}" dt="2023-09-04T08:27:32.106" v="883"/>
          <ac:spMkLst>
            <pc:docMk/>
            <pc:sldMk cId="2809882062" sldId="419"/>
            <ac:spMk id="25" creationId="{4FB40193-C021-3D65-8898-D9CC9BF6174A}"/>
          </ac:spMkLst>
        </pc:spChg>
        <pc:spChg chg="mod">
          <ac:chgData name="Jeremy White" userId="7e940af7-238f-463f-9fd2-5140574b54de" providerId="ADAL" clId="{11513EB1-49F0-4514-8292-DA3F956CCA23}" dt="2023-09-04T08:27:37.826" v="893"/>
          <ac:spMkLst>
            <pc:docMk/>
            <pc:sldMk cId="2809882062" sldId="419"/>
            <ac:spMk id="28" creationId="{113D7AD7-91ED-100A-B9A1-77779B4682AE}"/>
          </ac:spMkLst>
        </pc:spChg>
        <pc:picChg chg="mod">
          <ac:chgData name="Jeremy White" userId="7e940af7-238f-463f-9fd2-5140574b54de" providerId="ADAL" clId="{11513EB1-49F0-4514-8292-DA3F956CCA23}" dt="2023-09-04T08:27:16.145" v="815" actId="962"/>
          <ac:picMkLst>
            <pc:docMk/>
            <pc:sldMk cId="2809882062" sldId="419"/>
            <ac:picMk id="7" creationId="{819DA4FC-719A-9306-93D4-9FCF5D64D465}"/>
          </ac:picMkLst>
        </pc:picChg>
        <pc:picChg chg="mod">
          <ac:chgData name="Jeremy White" userId="7e940af7-238f-463f-9fd2-5140574b54de" providerId="ADAL" clId="{11513EB1-49F0-4514-8292-DA3F956CCA23}" dt="2023-09-04T08:27:16.144" v="808" actId="962"/>
          <ac:picMkLst>
            <pc:docMk/>
            <pc:sldMk cId="2809882062" sldId="419"/>
            <ac:picMk id="8" creationId="{E3E4F266-0B65-B162-CF2E-2E66A065B2B0}"/>
          </ac:picMkLst>
        </pc:picChg>
        <pc:picChg chg="mod">
          <ac:chgData name="Jeremy White" userId="7e940af7-238f-463f-9fd2-5140574b54de" providerId="ADAL" clId="{11513EB1-49F0-4514-8292-DA3F956CCA23}" dt="2023-09-04T08:27:16.143" v="801" actId="962"/>
          <ac:picMkLst>
            <pc:docMk/>
            <pc:sldMk cId="2809882062" sldId="419"/>
            <ac:picMk id="9" creationId="{289F931E-E46F-8937-EF12-4E5F13173833}"/>
          </ac:picMkLst>
        </pc:picChg>
        <pc:picChg chg="mod">
          <ac:chgData name="Jeremy White" userId="7e940af7-238f-463f-9fd2-5140574b54de" providerId="ADAL" clId="{11513EB1-49F0-4514-8292-DA3F956CCA23}" dt="2023-09-04T08:27:16.142" v="797" actId="962"/>
          <ac:picMkLst>
            <pc:docMk/>
            <pc:sldMk cId="2809882062" sldId="419"/>
            <ac:picMk id="10" creationId="{6096297E-45B8-EB37-1E95-52588FEE3BBA}"/>
          </ac:picMkLst>
        </pc:picChg>
        <pc:picChg chg="mod">
          <ac:chgData name="Jeremy White" userId="7e940af7-238f-463f-9fd2-5140574b54de" providerId="ADAL" clId="{11513EB1-49F0-4514-8292-DA3F956CCA23}" dt="2023-09-04T08:27:16.140" v="786" actId="962"/>
          <ac:picMkLst>
            <pc:docMk/>
            <pc:sldMk cId="2809882062" sldId="419"/>
            <ac:picMk id="11" creationId="{D706AE74-FF6F-55D3-3504-929DE0D63932}"/>
          </ac:picMkLst>
        </pc:picChg>
        <pc:picChg chg="mod">
          <ac:chgData name="Jeremy White" userId="7e940af7-238f-463f-9fd2-5140574b54de" providerId="ADAL" clId="{11513EB1-49F0-4514-8292-DA3F956CCA23}" dt="2023-09-04T08:27:16.143" v="804" actId="962"/>
          <ac:picMkLst>
            <pc:docMk/>
            <pc:sldMk cId="2809882062" sldId="419"/>
            <ac:picMk id="12" creationId="{27DCE303-61B6-EF45-A236-9B02C96C72F1}"/>
          </ac:picMkLst>
        </pc:picChg>
        <pc:picChg chg="mod">
          <ac:chgData name="Jeremy White" userId="7e940af7-238f-463f-9fd2-5140574b54de" providerId="ADAL" clId="{11513EB1-49F0-4514-8292-DA3F956CCA23}" dt="2023-09-04T08:27:16.144" v="811" actId="962"/>
          <ac:picMkLst>
            <pc:docMk/>
            <pc:sldMk cId="2809882062" sldId="419"/>
            <ac:picMk id="13" creationId="{ECE528DF-4E22-B166-FE0D-5D47DA19C336}"/>
          </ac:picMkLst>
        </pc:picChg>
        <pc:picChg chg="mod">
          <ac:chgData name="Jeremy White" userId="7e940af7-238f-463f-9fd2-5140574b54de" providerId="ADAL" clId="{11513EB1-49F0-4514-8292-DA3F956CCA23}" dt="2023-09-04T08:27:16.140" v="789" actId="962"/>
          <ac:picMkLst>
            <pc:docMk/>
            <pc:sldMk cId="2809882062" sldId="419"/>
            <ac:picMk id="14" creationId="{A1A98A54-C2A4-52E2-0D68-71A541F429F4}"/>
          </ac:picMkLst>
        </pc:picChg>
        <pc:picChg chg="mod">
          <ac:chgData name="Jeremy White" userId="7e940af7-238f-463f-9fd2-5140574b54de" providerId="ADAL" clId="{11513EB1-49F0-4514-8292-DA3F956CCA23}" dt="2023-09-04T08:27:16.141" v="793" actId="962"/>
          <ac:picMkLst>
            <pc:docMk/>
            <pc:sldMk cId="2809882062" sldId="419"/>
            <ac:picMk id="15" creationId="{8335B3A1-AC73-92A6-84B9-9EEACB82334F}"/>
          </ac:picMkLst>
        </pc:picChg>
        <pc:picChg chg="mod">
          <ac:chgData name="Jeremy White" userId="7e940af7-238f-463f-9fd2-5140574b54de" providerId="ADAL" clId="{11513EB1-49F0-4514-8292-DA3F956CCA23}" dt="2023-09-04T08:27:16.139" v="782" actId="962"/>
          <ac:picMkLst>
            <pc:docMk/>
            <pc:sldMk cId="2809882062" sldId="419"/>
            <ac:picMk id="16" creationId="{AB172D8F-53C4-90A5-8A49-89603FDFF5DB}"/>
          </ac:picMkLst>
        </pc:picChg>
        <pc:picChg chg="mod">
          <ac:chgData name="Jeremy White" userId="7e940af7-238f-463f-9fd2-5140574b54de" providerId="ADAL" clId="{11513EB1-49F0-4514-8292-DA3F956CCA23}" dt="2023-09-04T08:27:16.139" v="779" actId="962"/>
          <ac:picMkLst>
            <pc:docMk/>
            <pc:sldMk cId="2809882062" sldId="419"/>
            <ac:picMk id="17" creationId="{D164F4CB-9213-B887-2F90-FA9374E162D8}"/>
          </ac:picMkLst>
        </pc:picChg>
        <pc:picChg chg="mod">
          <ac:chgData name="Jeremy White" userId="7e940af7-238f-463f-9fd2-5140574b54de" providerId="ADAL" clId="{11513EB1-49F0-4514-8292-DA3F956CCA23}" dt="2023-09-04T08:27:16.145" v="819" actId="962"/>
          <ac:picMkLst>
            <pc:docMk/>
            <pc:sldMk cId="2809882062" sldId="419"/>
            <ac:picMk id="19" creationId="{85FAFAED-A8E5-0A17-FDB8-BB323EC20B4A}"/>
          </ac:picMkLst>
        </pc:picChg>
      </pc:sldChg>
      <pc:sldChg chg="modSp mod">
        <pc:chgData name="Jeremy White" userId="7e940af7-238f-463f-9fd2-5140574b54de" providerId="ADAL" clId="{11513EB1-49F0-4514-8292-DA3F956CCA23}" dt="2023-09-04T08:27:16.152" v="856" actId="962"/>
        <pc:sldMkLst>
          <pc:docMk/>
          <pc:sldMk cId="674527645" sldId="431"/>
        </pc:sldMkLst>
        <pc:picChg chg="mod">
          <ac:chgData name="Jeremy White" userId="7e940af7-238f-463f-9fd2-5140574b54de" providerId="ADAL" clId="{11513EB1-49F0-4514-8292-DA3F956CCA23}" dt="2023-09-04T08:27:16.152" v="856" actId="962"/>
          <ac:picMkLst>
            <pc:docMk/>
            <pc:sldMk cId="674527645" sldId="431"/>
            <ac:picMk id="5" creationId="{F03D2090-CAFA-353E-9D74-AEDC417A3B44}"/>
          </ac:picMkLst>
        </pc:picChg>
        <pc:picChg chg="mod">
          <ac:chgData name="Jeremy White" userId="7e940af7-238f-463f-9fd2-5140574b54de" providerId="ADAL" clId="{11513EB1-49F0-4514-8292-DA3F956CCA23}" dt="2023-09-04T08:27:16.152" v="853" actId="962"/>
          <ac:picMkLst>
            <pc:docMk/>
            <pc:sldMk cId="674527645" sldId="431"/>
            <ac:picMk id="6" creationId="{E523FD36-FD66-A5A7-EBB4-16DAE8ECDE3B}"/>
          </ac:picMkLst>
        </pc:picChg>
      </pc:sldChg>
      <pc:sldChg chg="modSp mod">
        <pc:chgData name="Jeremy White" userId="7e940af7-238f-463f-9fd2-5140574b54de" providerId="ADAL" clId="{11513EB1-49F0-4514-8292-DA3F956CCA23}" dt="2023-09-04T08:27:16.151" v="850" actId="962"/>
        <pc:sldMkLst>
          <pc:docMk/>
          <pc:sldMk cId="1873477586" sldId="440"/>
        </pc:sldMkLst>
        <pc:picChg chg="mod">
          <ac:chgData name="Jeremy White" userId="7e940af7-238f-463f-9fd2-5140574b54de" providerId="ADAL" clId="{11513EB1-49F0-4514-8292-DA3F956CCA23}" dt="2023-09-04T08:27:16.151" v="850" actId="962"/>
          <ac:picMkLst>
            <pc:docMk/>
            <pc:sldMk cId="1873477586" sldId="440"/>
            <ac:picMk id="6" creationId="{6BD0DAD0-3877-0B46-51AA-8C07BE6B0FC5}"/>
          </ac:picMkLst>
        </pc:picChg>
      </pc:sldChg>
      <pc:sldChg chg="modSp mod">
        <pc:chgData name="Jeremy White" userId="7e940af7-238f-463f-9fd2-5140574b54de" providerId="ADAL" clId="{11513EB1-49F0-4514-8292-DA3F956CCA23}" dt="2023-09-04T08:27:16.150" v="843" actId="962"/>
        <pc:sldMkLst>
          <pc:docMk/>
          <pc:sldMk cId="2422669550" sldId="441"/>
        </pc:sldMkLst>
        <pc:picChg chg="mod">
          <ac:chgData name="Jeremy White" userId="7e940af7-238f-463f-9fd2-5140574b54de" providerId="ADAL" clId="{11513EB1-49F0-4514-8292-DA3F956CCA23}" dt="2023-09-04T08:27:16.150" v="843" actId="962"/>
          <ac:picMkLst>
            <pc:docMk/>
            <pc:sldMk cId="2422669550" sldId="441"/>
            <ac:picMk id="6" creationId="{428A0916-0D18-DEFE-4A4A-DE0B92308329}"/>
          </ac:picMkLst>
        </pc:picChg>
      </pc:sldChg>
      <pc:sldChg chg="modSp mod">
        <pc:chgData name="Jeremy White" userId="7e940af7-238f-463f-9fd2-5140574b54de" providerId="ADAL" clId="{11513EB1-49F0-4514-8292-DA3F956CCA23}" dt="2023-09-04T08:27:16.149" v="840" actId="962"/>
        <pc:sldMkLst>
          <pc:docMk/>
          <pc:sldMk cId="1261391261" sldId="442"/>
        </pc:sldMkLst>
        <pc:picChg chg="mod">
          <ac:chgData name="Jeremy White" userId="7e940af7-238f-463f-9fd2-5140574b54de" providerId="ADAL" clId="{11513EB1-49F0-4514-8292-DA3F956CCA23}" dt="2023-09-04T08:27:16.149" v="840" actId="962"/>
          <ac:picMkLst>
            <pc:docMk/>
            <pc:sldMk cId="1261391261" sldId="442"/>
            <ac:picMk id="5" creationId="{8807856A-212B-E8FE-FEF8-03FED20D493D}"/>
          </ac:picMkLst>
        </pc:picChg>
      </pc:sldChg>
      <pc:sldChg chg="modSp mod">
        <pc:chgData name="Jeremy White" userId="7e940af7-238f-463f-9fd2-5140574b54de" providerId="ADAL" clId="{11513EB1-49F0-4514-8292-DA3F956CCA23}" dt="2023-09-04T08:27:16.148" v="837" actId="962"/>
        <pc:sldMkLst>
          <pc:docMk/>
          <pc:sldMk cId="556581171" sldId="443"/>
        </pc:sldMkLst>
        <pc:picChg chg="mod">
          <ac:chgData name="Jeremy White" userId="7e940af7-238f-463f-9fd2-5140574b54de" providerId="ADAL" clId="{11513EB1-49F0-4514-8292-DA3F956CCA23}" dt="2023-09-04T08:27:16.148" v="837" actId="962"/>
          <ac:picMkLst>
            <pc:docMk/>
            <pc:sldMk cId="556581171" sldId="443"/>
            <ac:picMk id="5" creationId="{5FC4B3CC-CBA5-42D8-FA59-A6DF0DEB4BC8}"/>
          </ac:picMkLst>
        </pc:picChg>
        <pc:picChg chg="mod">
          <ac:chgData name="Jeremy White" userId="7e940af7-238f-463f-9fd2-5140574b54de" providerId="ADAL" clId="{11513EB1-49F0-4514-8292-DA3F956CCA23}" dt="2023-09-04T08:27:16.148" v="834" actId="962"/>
          <ac:picMkLst>
            <pc:docMk/>
            <pc:sldMk cId="556581171" sldId="443"/>
            <ac:picMk id="6" creationId="{F53A9244-C181-6A0E-07BB-155582770788}"/>
          </ac:picMkLst>
        </pc:picChg>
        <pc:picChg chg="mod">
          <ac:chgData name="Jeremy White" userId="7e940af7-238f-463f-9fd2-5140574b54de" providerId="ADAL" clId="{11513EB1-49F0-4514-8292-DA3F956CCA23}" dt="2023-09-04T08:27:16.147" v="831" actId="962"/>
          <ac:picMkLst>
            <pc:docMk/>
            <pc:sldMk cId="556581171" sldId="443"/>
            <ac:picMk id="7" creationId="{44480E3F-0C74-AA99-06FB-0DE11CC73653}"/>
          </ac:picMkLst>
        </pc:picChg>
        <pc:picChg chg="mod">
          <ac:chgData name="Jeremy White" userId="7e940af7-238f-463f-9fd2-5140574b54de" providerId="ADAL" clId="{11513EB1-49F0-4514-8292-DA3F956CCA23}" dt="2023-09-04T08:27:16.147" v="828" actId="962"/>
          <ac:picMkLst>
            <pc:docMk/>
            <pc:sldMk cId="556581171" sldId="443"/>
            <ac:picMk id="8" creationId="{A4208184-8BDD-C298-3034-1FE5BE50E7BF}"/>
          </ac:picMkLst>
        </pc:picChg>
      </pc:sldChg>
    </pc:docChg>
  </pc:docChgLst>
  <pc:docChgLst>
    <pc:chgData name="Samantha Hayes" userId="8f9cf278-dce0-4046-9a9a-bb5c016101dd" providerId="ADAL" clId="{F323710C-D606-4180-95B1-937A26ACEC62}"/>
    <pc:docChg chg="undo custSel modSld replTag">
      <pc:chgData name="Samantha Hayes" userId="8f9cf278-dce0-4046-9a9a-bb5c016101dd" providerId="ADAL" clId="{F323710C-D606-4180-95B1-937A26ACEC62}" dt="2023-08-29T14:51:24.503" v="761"/>
      <pc:docMkLst>
        <pc:docMk/>
      </pc:docMkLst>
      <pc:sldChg chg="modSp mod">
        <pc:chgData name="Samantha Hayes" userId="8f9cf278-dce0-4046-9a9a-bb5c016101dd" providerId="ADAL" clId="{F323710C-D606-4180-95B1-937A26ACEC62}" dt="2023-08-29T14:51:24.488" v="755"/>
        <pc:sldMkLst>
          <pc:docMk/>
          <pc:sldMk cId="822927347" sldId="405"/>
        </pc:sldMkLst>
        <pc:spChg chg="mod">
          <ac:chgData name="Samantha Hayes" userId="8f9cf278-dce0-4046-9a9a-bb5c016101dd" providerId="ADAL" clId="{F323710C-D606-4180-95B1-937A26ACEC62}" dt="2023-08-29T14:51:24.488" v="755"/>
          <ac:spMkLst>
            <pc:docMk/>
            <pc:sldMk cId="822927347" sldId="405"/>
            <ac:spMk id="6" creationId="{2BA12DC4-7CE8-9FDC-13AE-DCACBB05BEFD}"/>
          </ac:spMkLst>
        </pc:spChg>
        <pc:picChg chg="mod">
          <ac:chgData name="Samantha Hayes" userId="8f9cf278-dce0-4046-9a9a-bb5c016101dd" providerId="ADAL" clId="{F323710C-D606-4180-95B1-937A26ACEC62}" dt="2023-08-29T14:51:24.234" v="713"/>
          <ac:picMkLst>
            <pc:docMk/>
            <pc:sldMk cId="822927347" sldId="405"/>
            <ac:picMk id="7" creationId="{02D462D0-698B-47FF-E998-C1D28677972A}"/>
          </ac:picMkLst>
        </pc:picChg>
      </pc:sldChg>
      <pc:sldChg chg="modSp mod">
        <pc:chgData name="Samantha Hayes" userId="8f9cf278-dce0-4046-9a9a-bb5c016101dd" providerId="ADAL" clId="{F323710C-D606-4180-95B1-937A26ACEC62}" dt="2023-08-29T14:51:24.488" v="757"/>
        <pc:sldMkLst>
          <pc:docMk/>
          <pc:sldMk cId="2277558795" sldId="417"/>
        </pc:sldMkLst>
        <pc:spChg chg="mod">
          <ac:chgData name="Samantha Hayes" userId="8f9cf278-dce0-4046-9a9a-bb5c016101dd" providerId="ADAL" clId="{F323710C-D606-4180-95B1-937A26ACEC62}" dt="2023-08-29T14:51:24.488" v="757"/>
          <ac:spMkLst>
            <pc:docMk/>
            <pc:sldMk cId="2277558795" sldId="417"/>
            <ac:spMk id="7" creationId="{96A6BA65-A641-ABC4-9A23-4A881B43CAA8}"/>
          </ac:spMkLst>
        </pc:spChg>
        <pc:picChg chg="mod">
          <ac:chgData name="Samantha Hayes" userId="8f9cf278-dce0-4046-9a9a-bb5c016101dd" providerId="ADAL" clId="{F323710C-D606-4180-95B1-937A26ACEC62}" dt="2023-08-29T14:51:24.288" v="727"/>
          <ac:picMkLst>
            <pc:docMk/>
            <pc:sldMk cId="2277558795" sldId="417"/>
            <ac:picMk id="5" creationId="{76612112-F7DF-FE32-F9BA-23A38579AD71}"/>
          </ac:picMkLst>
        </pc:picChg>
        <pc:picChg chg="mod">
          <ac:chgData name="Samantha Hayes" userId="8f9cf278-dce0-4046-9a9a-bb5c016101dd" providerId="ADAL" clId="{F323710C-D606-4180-95B1-937A26ACEC62}" dt="2023-08-29T14:51:24.288" v="729"/>
          <ac:picMkLst>
            <pc:docMk/>
            <pc:sldMk cId="2277558795" sldId="417"/>
            <ac:picMk id="8" creationId="{FFF2C821-7E83-24FE-36B8-ACCCA88149A9}"/>
          </ac:picMkLst>
        </pc:picChg>
      </pc:sldChg>
      <pc:sldChg chg="modSp mod">
        <pc:chgData name="Samantha Hayes" userId="8f9cf278-dce0-4046-9a9a-bb5c016101dd" providerId="ADAL" clId="{F323710C-D606-4180-95B1-937A26ACEC62}" dt="2023-08-29T14:51:24.503" v="761"/>
        <pc:sldMkLst>
          <pc:docMk/>
          <pc:sldMk cId="2809882062" sldId="419"/>
        </pc:sldMkLst>
        <pc:spChg chg="mod">
          <ac:chgData name="Samantha Hayes" userId="8f9cf278-dce0-4046-9a9a-bb5c016101dd" providerId="ADAL" clId="{F323710C-D606-4180-95B1-937A26ACEC62}" dt="2023-08-29T14:51:24.503" v="759"/>
          <ac:spMkLst>
            <pc:docMk/>
            <pc:sldMk cId="2809882062" sldId="419"/>
            <ac:spMk id="25" creationId="{4FB40193-C021-3D65-8898-D9CC9BF6174A}"/>
          </ac:spMkLst>
        </pc:spChg>
        <pc:spChg chg="mod">
          <ac:chgData name="Samantha Hayes" userId="8f9cf278-dce0-4046-9a9a-bb5c016101dd" providerId="ADAL" clId="{F323710C-D606-4180-95B1-937A26ACEC62}" dt="2023-08-29T14:51:24.503" v="761"/>
          <ac:spMkLst>
            <pc:docMk/>
            <pc:sldMk cId="2809882062" sldId="419"/>
            <ac:spMk id="28" creationId="{113D7AD7-91ED-100A-B9A1-77779B4682AE}"/>
          </ac:spMkLst>
        </pc:spChg>
        <pc:picChg chg="mod">
          <ac:chgData name="Samantha Hayes" userId="8f9cf278-dce0-4046-9a9a-bb5c016101dd" providerId="ADAL" clId="{F323710C-D606-4180-95B1-937A26ACEC62}" dt="2023-08-29T14:51:24.303" v="733"/>
          <ac:picMkLst>
            <pc:docMk/>
            <pc:sldMk cId="2809882062" sldId="419"/>
            <ac:picMk id="7" creationId="{819DA4FC-719A-9306-93D4-9FCF5D64D465}"/>
          </ac:picMkLst>
        </pc:picChg>
        <pc:picChg chg="mod">
          <ac:chgData name="Samantha Hayes" userId="8f9cf278-dce0-4046-9a9a-bb5c016101dd" providerId="ADAL" clId="{F323710C-D606-4180-95B1-937A26ACEC62}" dt="2023-08-29T14:51:24.335" v="737"/>
          <ac:picMkLst>
            <pc:docMk/>
            <pc:sldMk cId="2809882062" sldId="419"/>
            <ac:picMk id="8" creationId="{E3E4F266-0B65-B162-CF2E-2E66A065B2B0}"/>
          </ac:picMkLst>
        </pc:picChg>
        <pc:picChg chg="mod">
          <ac:chgData name="Samantha Hayes" userId="8f9cf278-dce0-4046-9a9a-bb5c016101dd" providerId="ADAL" clId="{F323710C-D606-4180-95B1-937A26ACEC62}" dt="2023-08-29T14:51:24.350" v="741"/>
          <ac:picMkLst>
            <pc:docMk/>
            <pc:sldMk cId="2809882062" sldId="419"/>
            <ac:picMk id="9" creationId="{289F931E-E46F-8937-EF12-4E5F13173833}"/>
          </ac:picMkLst>
        </pc:picChg>
        <pc:picChg chg="mod">
          <ac:chgData name="Samantha Hayes" userId="8f9cf278-dce0-4046-9a9a-bb5c016101dd" providerId="ADAL" clId="{F323710C-D606-4180-95B1-937A26ACEC62}" dt="2023-08-29T14:51:24.366" v="743"/>
          <ac:picMkLst>
            <pc:docMk/>
            <pc:sldMk cId="2809882062" sldId="419"/>
            <ac:picMk id="10" creationId="{6096297E-45B8-EB37-1E95-52588FEE3BBA}"/>
          </ac:picMkLst>
        </pc:picChg>
        <pc:picChg chg="mod">
          <ac:chgData name="Samantha Hayes" userId="8f9cf278-dce0-4046-9a9a-bb5c016101dd" providerId="ADAL" clId="{F323710C-D606-4180-95B1-937A26ACEC62}" dt="2023-08-29T14:51:24.388" v="749"/>
          <ac:picMkLst>
            <pc:docMk/>
            <pc:sldMk cId="2809882062" sldId="419"/>
            <ac:picMk id="11" creationId="{D706AE74-FF6F-55D3-3504-929DE0D63932}"/>
          </ac:picMkLst>
        </pc:picChg>
        <pc:picChg chg="mod ord">
          <ac:chgData name="Samantha Hayes" userId="8f9cf278-dce0-4046-9a9a-bb5c016101dd" providerId="ADAL" clId="{F323710C-D606-4180-95B1-937A26ACEC62}" dt="2023-08-29T14:51:24.350" v="739"/>
          <ac:picMkLst>
            <pc:docMk/>
            <pc:sldMk cId="2809882062" sldId="419"/>
            <ac:picMk id="12" creationId="{27DCE303-61B6-EF45-A236-9B02C96C72F1}"/>
          </ac:picMkLst>
        </pc:picChg>
        <pc:picChg chg="mod ord">
          <ac:chgData name="Samantha Hayes" userId="8f9cf278-dce0-4046-9a9a-bb5c016101dd" providerId="ADAL" clId="{F323710C-D606-4180-95B1-937A26ACEC62}" dt="2023-08-29T14:51:24.319" v="735"/>
          <ac:picMkLst>
            <pc:docMk/>
            <pc:sldMk cId="2809882062" sldId="419"/>
            <ac:picMk id="13" creationId="{ECE528DF-4E22-B166-FE0D-5D47DA19C336}"/>
          </ac:picMkLst>
        </pc:picChg>
        <pc:picChg chg="mod ord">
          <ac:chgData name="Samantha Hayes" userId="8f9cf278-dce0-4046-9a9a-bb5c016101dd" providerId="ADAL" clId="{F323710C-D606-4180-95B1-937A26ACEC62}" dt="2023-08-29T14:51:24.388" v="747"/>
          <ac:picMkLst>
            <pc:docMk/>
            <pc:sldMk cId="2809882062" sldId="419"/>
            <ac:picMk id="14" creationId="{A1A98A54-C2A4-52E2-0D68-71A541F429F4}"/>
          </ac:picMkLst>
        </pc:picChg>
        <pc:picChg chg="mod">
          <ac:chgData name="Samantha Hayes" userId="8f9cf278-dce0-4046-9a9a-bb5c016101dd" providerId="ADAL" clId="{F323710C-D606-4180-95B1-937A26ACEC62}" dt="2023-08-29T14:51:24.388" v="745"/>
          <ac:picMkLst>
            <pc:docMk/>
            <pc:sldMk cId="2809882062" sldId="419"/>
            <ac:picMk id="15" creationId="{8335B3A1-AC73-92A6-84B9-9EEACB82334F}"/>
          </ac:picMkLst>
        </pc:picChg>
        <pc:picChg chg="mod">
          <ac:chgData name="Samantha Hayes" userId="8f9cf278-dce0-4046-9a9a-bb5c016101dd" providerId="ADAL" clId="{F323710C-D606-4180-95B1-937A26ACEC62}" dt="2023-08-29T14:51:24.403" v="751"/>
          <ac:picMkLst>
            <pc:docMk/>
            <pc:sldMk cId="2809882062" sldId="419"/>
            <ac:picMk id="16" creationId="{AB172D8F-53C4-90A5-8A49-89603FDFF5DB}"/>
          </ac:picMkLst>
        </pc:picChg>
        <pc:picChg chg="mod">
          <ac:chgData name="Samantha Hayes" userId="8f9cf278-dce0-4046-9a9a-bb5c016101dd" providerId="ADAL" clId="{F323710C-D606-4180-95B1-937A26ACEC62}" dt="2023-08-29T14:51:24.403" v="753"/>
          <ac:picMkLst>
            <pc:docMk/>
            <pc:sldMk cId="2809882062" sldId="419"/>
            <ac:picMk id="17" creationId="{D164F4CB-9213-B887-2F90-FA9374E162D8}"/>
          </ac:picMkLst>
        </pc:picChg>
        <pc:picChg chg="mod">
          <ac:chgData name="Samantha Hayes" userId="8f9cf278-dce0-4046-9a9a-bb5c016101dd" providerId="ADAL" clId="{F323710C-D606-4180-95B1-937A26ACEC62}" dt="2023-08-29T14:51:24.303" v="731"/>
          <ac:picMkLst>
            <pc:docMk/>
            <pc:sldMk cId="2809882062" sldId="419"/>
            <ac:picMk id="19" creationId="{85FAFAED-A8E5-0A17-FDB8-BB323EC20B4A}"/>
          </ac:picMkLst>
        </pc:picChg>
      </pc:sldChg>
      <pc:sldChg chg="modSp mod">
        <pc:chgData name="Samantha Hayes" userId="8f9cf278-dce0-4046-9a9a-bb5c016101dd" providerId="ADAL" clId="{F323710C-D606-4180-95B1-937A26ACEC62}" dt="2023-08-29T14:51:24.203" v="709"/>
        <pc:sldMkLst>
          <pc:docMk/>
          <pc:sldMk cId="674527645" sldId="431"/>
        </pc:sldMkLst>
        <pc:picChg chg="mod">
          <ac:chgData name="Samantha Hayes" userId="8f9cf278-dce0-4046-9a9a-bb5c016101dd" providerId="ADAL" clId="{F323710C-D606-4180-95B1-937A26ACEC62}" dt="2023-08-29T14:51:24.188" v="707"/>
          <ac:picMkLst>
            <pc:docMk/>
            <pc:sldMk cId="674527645" sldId="431"/>
            <ac:picMk id="5" creationId="{F03D2090-CAFA-353E-9D74-AEDC417A3B44}"/>
          </ac:picMkLst>
        </pc:picChg>
        <pc:picChg chg="mod">
          <ac:chgData name="Samantha Hayes" userId="8f9cf278-dce0-4046-9a9a-bb5c016101dd" providerId="ADAL" clId="{F323710C-D606-4180-95B1-937A26ACEC62}" dt="2023-08-29T14:51:24.203" v="709"/>
          <ac:picMkLst>
            <pc:docMk/>
            <pc:sldMk cId="674527645" sldId="431"/>
            <ac:picMk id="6" creationId="{E523FD36-FD66-A5A7-EBB4-16DAE8ECDE3B}"/>
          </ac:picMkLst>
        </pc:picChg>
      </pc:sldChg>
      <pc:sldChg chg="modSp mod">
        <pc:chgData name="Samantha Hayes" userId="8f9cf278-dce0-4046-9a9a-bb5c016101dd" providerId="ADAL" clId="{F323710C-D606-4180-95B1-937A26ACEC62}" dt="2023-08-29T14:51:24.203" v="711"/>
        <pc:sldMkLst>
          <pc:docMk/>
          <pc:sldMk cId="1873477586" sldId="440"/>
        </pc:sldMkLst>
        <pc:picChg chg="mod">
          <ac:chgData name="Samantha Hayes" userId="8f9cf278-dce0-4046-9a9a-bb5c016101dd" providerId="ADAL" clId="{F323710C-D606-4180-95B1-937A26ACEC62}" dt="2023-08-29T14:51:24.203" v="711"/>
          <ac:picMkLst>
            <pc:docMk/>
            <pc:sldMk cId="1873477586" sldId="440"/>
            <ac:picMk id="6" creationId="{6BD0DAD0-3877-0B46-51AA-8C07BE6B0FC5}"/>
          </ac:picMkLst>
        </pc:picChg>
      </pc:sldChg>
      <pc:sldChg chg="modSp mod">
        <pc:chgData name="Samantha Hayes" userId="8f9cf278-dce0-4046-9a9a-bb5c016101dd" providerId="ADAL" clId="{F323710C-D606-4180-95B1-937A26ACEC62}" dt="2023-08-29T14:51:24.234" v="715"/>
        <pc:sldMkLst>
          <pc:docMk/>
          <pc:sldMk cId="2422669550" sldId="441"/>
        </pc:sldMkLst>
        <pc:picChg chg="mod">
          <ac:chgData name="Samantha Hayes" userId="8f9cf278-dce0-4046-9a9a-bb5c016101dd" providerId="ADAL" clId="{F323710C-D606-4180-95B1-937A26ACEC62}" dt="2023-08-29T14:51:24.234" v="715"/>
          <ac:picMkLst>
            <pc:docMk/>
            <pc:sldMk cId="2422669550" sldId="441"/>
            <ac:picMk id="6" creationId="{428A0916-0D18-DEFE-4A4A-DE0B92308329}"/>
          </ac:picMkLst>
        </pc:picChg>
      </pc:sldChg>
      <pc:sldChg chg="modSp mod">
        <pc:chgData name="Samantha Hayes" userId="8f9cf278-dce0-4046-9a9a-bb5c016101dd" providerId="ADAL" clId="{F323710C-D606-4180-95B1-937A26ACEC62}" dt="2023-08-29T14:51:24.250" v="717"/>
        <pc:sldMkLst>
          <pc:docMk/>
          <pc:sldMk cId="1261391261" sldId="442"/>
        </pc:sldMkLst>
        <pc:picChg chg="mod">
          <ac:chgData name="Samantha Hayes" userId="8f9cf278-dce0-4046-9a9a-bb5c016101dd" providerId="ADAL" clId="{F323710C-D606-4180-95B1-937A26ACEC62}" dt="2023-08-29T14:51:24.250" v="717"/>
          <ac:picMkLst>
            <pc:docMk/>
            <pc:sldMk cId="1261391261" sldId="442"/>
            <ac:picMk id="5" creationId="{8807856A-212B-E8FE-FEF8-03FED20D493D}"/>
          </ac:picMkLst>
        </pc:picChg>
      </pc:sldChg>
      <pc:sldChg chg="modSp mod">
        <pc:chgData name="Samantha Hayes" userId="8f9cf278-dce0-4046-9a9a-bb5c016101dd" providerId="ADAL" clId="{F323710C-D606-4180-95B1-937A26ACEC62}" dt="2023-08-29T14:51:24.287" v="725"/>
        <pc:sldMkLst>
          <pc:docMk/>
          <pc:sldMk cId="556581171" sldId="443"/>
        </pc:sldMkLst>
        <pc:picChg chg="mod">
          <ac:chgData name="Samantha Hayes" userId="8f9cf278-dce0-4046-9a9a-bb5c016101dd" providerId="ADAL" clId="{F323710C-D606-4180-95B1-937A26ACEC62}" dt="2023-08-29T14:51:24.250" v="719"/>
          <ac:picMkLst>
            <pc:docMk/>
            <pc:sldMk cId="556581171" sldId="443"/>
            <ac:picMk id="5" creationId="{5FC4B3CC-CBA5-42D8-FA59-A6DF0DEB4BC8}"/>
          </ac:picMkLst>
        </pc:picChg>
        <pc:picChg chg="mod">
          <ac:chgData name="Samantha Hayes" userId="8f9cf278-dce0-4046-9a9a-bb5c016101dd" providerId="ADAL" clId="{F323710C-D606-4180-95B1-937A26ACEC62}" dt="2023-08-29T14:51:24.272" v="721"/>
          <ac:picMkLst>
            <pc:docMk/>
            <pc:sldMk cId="556581171" sldId="443"/>
            <ac:picMk id="6" creationId="{F53A9244-C181-6A0E-07BB-155582770788}"/>
          </ac:picMkLst>
        </pc:picChg>
        <pc:picChg chg="mod">
          <ac:chgData name="Samantha Hayes" userId="8f9cf278-dce0-4046-9a9a-bb5c016101dd" providerId="ADAL" clId="{F323710C-D606-4180-95B1-937A26ACEC62}" dt="2023-08-29T14:51:24.272" v="723"/>
          <ac:picMkLst>
            <pc:docMk/>
            <pc:sldMk cId="556581171" sldId="443"/>
            <ac:picMk id="7" creationId="{44480E3F-0C74-AA99-06FB-0DE11CC73653}"/>
          </ac:picMkLst>
        </pc:picChg>
        <pc:picChg chg="mod">
          <ac:chgData name="Samantha Hayes" userId="8f9cf278-dce0-4046-9a9a-bb5c016101dd" providerId="ADAL" clId="{F323710C-D606-4180-95B1-937A26ACEC62}" dt="2023-08-29T14:51:24.287" v="725"/>
          <ac:picMkLst>
            <pc:docMk/>
            <pc:sldMk cId="556581171" sldId="443"/>
            <ac:picMk id="8" creationId="{A4208184-8BDD-C298-3034-1FE5BE50E7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04/09/2023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63031EDC-A21F-493C-BAE1-06B14D60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dirty="0"/>
          </a:p>
        </p:txBody>
      </p:sp>
      <p:sp>
        <p:nvSpPr>
          <p:cNvPr id="4" name="Rectangle 3">
            <a:extLst>
              <a:ext uri="{FF2B5EF4-FFF2-40B4-BE49-F238E27FC236}">
                <a16:creationId xmlns:a16="http://schemas.microsoft.com/office/drawing/2014/main" id="{FE4B6B84-A2AA-E76C-9702-B0362DA95027}"/>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dirty="0"/>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5" name="Rectangle 4">
            <a:extLst>
              <a:ext uri="{FF2B5EF4-FFF2-40B4-BE49-F238E27FC236}">
                <a16:creationId xmlns:a16="http://schemas.microsoft.com/office/drawing/2014/main" id="{B03546BA-17BB-39E0-B230-7EA4D138394D}"/>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326B4678-B200-03F3-BD67-500106AFAB2A}"/>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B1B4CC0C-06BC-4A63-8B6F-3CB9B8024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4" name="Rectangle 3">
            <a:extLst>
              <a:ext uri="{FF2B5EF4-FFF2-40B4-BE49-F238E27FC236}">
                <a16:creationId xmlns:a16="http://schemas.microsoft.com/office/drawing/2014/main" id="{9138C9CC-DDE3-3AEC-8B20-C6CF7EFC99FD}"/>
              </a:ext>
            </a:extLst>
          </p:cNvPr>
          <p:cNvSpPr/>
          <p:nvPr userDrawn="1"/>
        </p:nvSpPr>
        <p:spPr>
          <a:xfrm>
            <a:off x="6804248" y="4453622"/>
            <a:ext cx="1152128" cy="6898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D81D60D-E084-4DB7-953A-539BC6C9B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10"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0"/>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PAGE </a:t>
            </a:r>
            <a:fld id="{45A89BE1-5792-4ACB-BF4C-7FAB88C6C5B7}" type="slidenum">
              <a:rPr lang="en-GB" smtClean="0">
                <a:solidFill>
                  <a:schemeClr val="bg1"/>
                </a:solidFill>
              </a:rPr>
              <a:pPr/>
              <a:t>‹#›</a:t>
            </a:fld>
            <a:endParaRPr lang="en-GB" dirty="0">
              <a:solidFill>
                <a:schemeClr val="bg1"/>
              </a:solidFill>
            </a:endParaRPr>
          </a:p>
        </p:txBody>
      </p:sp>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A141043-4338-61E3-4E1E-A327FE58AEC2}"/>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99E5E02-6A8B-EDEE-A17F-EF53FB3EC350}"/>
              </a:ext>
            </a:extLst>
          </p:cNvPr>
          <p:cNvSpPr/>
          <p:nvPr userDrawn="1"/>
        </p:nvSpPr>
        <p:spPr>
          <a:xfrm>
            <a:off x="6804248" y="4371950"/>
            <a:ext cx="1152128" cy="771550"/>
          </a:xfrm>
          <a:prstGeom prst="rect">
            <a:avLst/>
          </a:prstGeom>
          <a:solidFill>
            <a:srgbClr val="E121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tx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F7C5E5F1-D6AF-EF7D-00EA-1DF0210C757E}"/>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EB5C9F9-533F-8516-AA13-F2A3EA323E69}"/>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219586B8-2E6F-BEB8-3698-6EAAC6D1439B}"/>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0C14C13F-DE62-6C54-12D1-2AA4389A2763}"/>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D1002304-2C54-1346-E025-59CA76A235D9}"/>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5" name="TextBox 4">
            <a:extLst>
              <a:ext uri="{FF2B5EF4-FFF2-40B4-BE49-F238E27FC236}">
                <a16:creationId xmlns:a16="http://schemas.microsoft.com/office/drawing/2014/main" id="{905E08F1-6F5E-32AE-B863-2345A536C9CF}"/>
              </a:ext>
            </a:extLst>
          </p:cNvPr>
          <p:cNvSpPr txBox="1"/>
          <p:nvPr userDrawn="1">
            <p:extLst>
              <p:ext uri="{1162E1C5-73C7-4A58-AE30-91384D911F3F}">
                <p184:classification xmlns:p184="http://schemas.microsoft.com/office/powerpoint/2018/4/main" val="ftr"/>
              </p:ext>
            </p:extLst>
          </p:nvPr>
        </p:nvSpPr>
        <p:spPr>
          <a:xfrm>
            <a:off x="4341813" y="4991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rmingham.gov.uk/downloads/file/18619/bcc_no_platform_policy" TargetMode="External"/><Relationship Id="rId2" Type="http://schemas.openxmlformats.org/officeDocument/2006/relationships/hyperlink" Target="https://www.gov.uk/government/collections/keeping-children-safe-in-out-of-school-setting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government/publications/criminal-exploitation-of-children-and-vulnerable-adults-county-lin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C1bT5kFN8NM"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b2TZf5H5hKg" TargetMode="External"/><Relationship Id="rId2" Type="http://schemas.openxmlformats.org/officeDocument/2006/relationships/hyperlink" Target="https://lscpbirmingham.org.uk/wp-content/uploads/2023/03/Tackling-Neglect-in-Birmingham-A-Strategy-for-Children-and-Young-People-2022-2026-10.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www.birmingham.gov.uk/info/50224/birmingham_children_s_partnership/2156/birmingham_children_s_partnership_-_resources" TargetMode="Externa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hyperlink" Target="https://booking.lscpbirmingham.org.uk/elearning-list"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nspcc.org.uk/" TargetMode="External"/><Relationship Id="rId13" Type="http://schemas.openxmlformats.org/officeDocument/2006/relationships/hyperlink" Target="https://proceduresonline.com/trixcms1/media/6748/combined-cse-cce-procedure-for-empower-u-hub-final-august-2020.pdf" TargetMode="External"/><Relationship Id="rId3" Type="http://schemas.openxmlformats.org/officeDocument/2006/relationships/hyperlink" Target="https://lscpbirmingham.org.uk/child-exploitation" TargetMode="External"/><Relationship Id="rId7" Type="http://schemas.openxmlformats.org/officeDocument/2006/relationships/hyperlink" Target="https://www.stgilestrust.org.uk/support-us/keep-children-safe/vulnerabilities-to-child-criminal-exploitation/" TargetMode="External"/><Relationship Id="rId12" Type="http://schemas.openxmlformats.org/officeDocument/2006/relationships/hyperlink" Target="https://westmidlands-vrp.org/app/uploads/2021/12/WM-VRU-Our-Offer-Birmingham.pdf?x51021" TargetMode="External"/><Relationship Id="rId2" Type="http://schemas.openxmlformats.org/officeDocument/2006/relationships/hyperlink" Target="https://www.barnardos.org.uk/what-we-do/protecting-children/cse" TargetMode="External"/><Relationship Id="rId16" Type="http://schemas.openxmlformats.org/officeDocument/2006/relationships/hyperlink" Target="https://www.gov.uk/guidance/forced-marriage" TargetMode="External"/><Relationship Id="rId1" Type="http://schemas.openxmlformats.org/officeDocument/2006/relationships/slideLayout" Target="../slideLayouts/slideLayout6.xml"/><Relationship Id="rId6" Type="http://schemas.openxmlformats.org/officeDocument/2006/relationships/hyperlink" Target="https://www.csepoliceandprevention.org.uk/toolkits" TargetMode="External"/><Relationship Id="rId11" Type="http://schemas.openxmlformats.org/officeDocument/2006/relationships/hyperlink" Target="https://westmidlands-vrp.org/supporting-places/birmingham/" TargetMode="External"/><Relationship Id="rId5" Type="http://schemas.openxmlformats.org/officeDocument/2006/relationships/hyperlink" Target="https://www.csepoliceandprevention.org.uk/sites/default/files/Exploitation%20Toolkit.pdf" TargetMode="External"/><Relationship Id="rId15" Type="http://schemas.openxmlformats.org/officeDocument/2006/relationships/hyperlink" Target="https://lscpbirmingham.org.uk/wp-content/uploads/2023/03/Tackling-Neglect-in-Birmingham-A-Strategy-for-Children-and-Young-People-2022-2026-10.pdf" TargetMode="External"/><Relationship Id="rId10" Type="http://schemas.openxmlformats.org/officeDocument/2006/relationships/hyperlink" Target="https://www.birmingham.gov.uk/info/50224/birmingham_children_s_partnership/2156/birmingham_children_s_partnership_-_resources/2" TargetMode="External"/><Relationship Id="rId4" Type="http://schemas.openxmlformats.org/officeDocument/2006/relationships/hyperlink" Target="https://www.childrenssociety.org.uk/information/professionals/resources/defining-child-criminal-exploitation" TargetMode="External"/><Relationship Id="rId9" Type="http://schemas.openxmlformats.org/officeDocument/2006/relationships/hyperlink" Target="https://www.birmingham.gov.uk/downloads/download/2900/kcsie_key_themes_dsl_resources_other_-_contextual_safeguarding" TargetMode="External"/><Relationship Id="rId14" Type="http://schemas.openxmlformats.org/officeDocument/2006/relationships/hyperlink" Target="https://www.gov.uk/government/publications/domestic-abuse-bill-2020-factsheets/domestic-abuse-bill-2020-overarching-factshee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CASSEducation@birmingham.gov.uk" TargetMode="External"/><Relationship Id="rId2" Type="http://schemas.openxmlformats.org/officeDocument/2006/relationships/hyperlink" Target="mailto:Educationsafeguarding@birmingham.gov.uk" TargetMode="External"/><Relationship Id="rId1" Type="http://schemas.openxmlformats.org/officeDocument/2006/relationships/slideLayout" Target="../slideLayouts/slideLayout2.xml"/><Relationship Id="rId6" Type="http://schemas.openxmlformats.org/officeDocument/2006/relationships/hyperlink" Target="https://lscpbirmingham.org.uk/" TargetMode="External"/><Relationship Id="rId5" Type="http://schemas.openxmlformats.org/officeDocument/2006/relationships/hyperlink" Target="https://www.birmingham.gov.uk/info/50045/education_early_help_and_safeguarding" TargetMode="External"/><Relationship Id="rId4" Type="http://schemas.openxmlformats.org/officeDocument/2006/relationships/hyperlink" Target="mailto:OpEncompassBham@birmingham.gov.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government/publications/working-together-to-improve-school-attendan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99677/Working_together_to_improve_school_attendanc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3CB4-522D-B702-4F30-BACED4F83522}"/>
              </a:ext>
            </a:extLst>
          </p:cNvPr>
          <p:cNvSpPr>
            <a:spLocks noGrp="1"/>
          </p:cNvSpPr>
          <p:nvPr>
            <p:ph type="ctrTitle"/>
          </p:nvPr>
        </p:nvSpPr>
        <p:spPr/>
        <p:txBody>
          <a:bodyPr/>
          <a:lstStyle/>
          <a:p>
            <a:r>
              <a:rPr lang="en-GB" dirty="0"/>
              <a:t>Annual Safeguarding Training</a:t>
            </a:r>
            <a:br>
              <a:rPr lang="en-GB" dirty="0"/>
            </a:br>
            <a:r>
              <a:rPr lang="en-GB" dirty="0"/>
              <a:t>September 2023</a:t>
            </a:r>
          </a:p>
        </p:txBody>
      </p:sp>
      <p:sp>
        <p:nvSpPr>
          <p:cNvPr id="3" name="Subtitle 2">
            <a:extLst>
              <a:ext uri="{FF2B5EF4-FFF2-40B4-BE49-F238E27FC236}">
                <a16:creationId xmlns:a16="http://schemas.microsoft.com/office/drawing/2014/main" id="{1D356652-F838-3668-F83C-17016E4AFC78}"/>
              </a:ext>
            </a:extLst>
          </p:cNvPr>
          <p:cNvSpPr>
            <a:spLocks noGrp="1"/>
          </p:cNvSpPr>
          <p:nvPr>
            <p:ph type="subTitle" idx="1"/>
          </p:nvPr>
        </p:nvSpPr>
        <p:spPr/>
        <p:txBody>
          <a:bodyPr/>
          <a:lstStyle/>
          <a:p>
            <a:r>
              <a:rPr lang="en-GB" dirty="0"/>
              <a:t>Prepared by the Education Safeguarding Team </a:t>
            </a:r>
          </a:p>
        </p:txBody>
      </p:sp>
    </p:spTree>
    <p:extLst>
      <p:ext uri="{BB962C8B-B14F-4D97-AF65-F5344CB8AC3E}">
        <p14:creationId xmlns:p14="http://schemas.microsoft.com/office/powerpoint/2010/main" val="397917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0470-4E97-A818-6675-569DC95D3974}"/>
              </a:ext>
            </a:extLst>
          </p:cNvPr>
          <p:cNvSpPr>
            <a:spLocks noGrp="1"/>
          </p:cNvSpPr>
          <p:nvPr>
            <p:ph type="title"/>
          </p:nvPr>
        </p:nvSpPr>
        <p:spPr/>
        <p:txBody>
          <a:bodyPr/>
          <a:lstStyle/>
          <a:p>
            <a:r>
              <a:rPr lang="en-GB" dirty="0"/>
              <a:t>Changes in Terminology</a:t>
            </a:r>
          </a:p>
        </p:txBody>
      </p:sp>
      <p:sp>
        <p:nvSpPr>
          <p:cNvPr id="3" name="Content Placeholder 2">
            <a:extLst>
              <a:ext uri="{FF2B5EF4-FFF2-40B4-BE49-F238E27FC236}">
                <a16:creationId xmlns:a16="http://schemas.microsoft.com/office/drawing/2014/main" id="{CE65CECF-28BC-A401-0AD6-8FB573BC7F60}"/>
              </a:ext>
            </a:extLst>
          </p:cNvPr>
          <p:cNvSpPr>
            <a:spLocks noGrp="1"/>
          </p:cNvSpPr>
          <p:nvPr>
            <p:ph idx="1"/>
          </p:nvPr>
        </p:nvSpPr>
        <p:spPr/>
        <p:txBody>
          <a:bodyPr/>
          <a:lstStyle/>
          <a:p>
            <a:r>
              <a:rPr lang="en-GB" dirty="0"/>
              <a:t>Updated throughout to include reference </a:t>
            </a:r>
            <a:r>
              <a:rPr lang="en-GB" b="1" dirty="0"/>
              <a:t>‘pupils or students’</a:t>
            </a:r>
          </a:p>
          <a:p>
            <a:r>
              <a:rPr lang="en-GB" dirty="0"/>
              <a:t>Reference to teachers can ‘discipline’ have been replaced with teachers can </a:t>
            </a:r>
            <a:r>
              <a:rPr lang="en-GB" b="1" dirty="0"/>
              <a:t>‘sanction’</a:t>
            </a:r>
          </a:p>
          <a:p>
            <a:r>
              <a:rPr lang="en-GB" dirty="0"/>
              <a:t>Replaced children may be ‘vulnerable’ with children may be </a:t>
            </a:r>
            <a:r>
              <a:rPr lang="en-GB" b="1" dirty="0"/>
              <a:t>‘susceptible’</a:t>
            </a:r>
          </a:p>
          <a:p>
            <a:r>
              <a:rPr lang="en-GB" dirty="0"/>
              <a:t>Forced marriage to </a:t>
            </a:r>
            <a:r>
              <a:rPr lang="en-GB" b="1" dirty="0"/>
              <a:t>child marriage</a:t>
            </a:r>
            <a:r>
              <a:rPr lang="en-GB" dirty="0"/>
              <a:t>, highlighting the changes in law February 2023</a:t>
            </a:r>
          </a:p>
          <a:p>
            <a:pPr marL="0" indent="0">
              <a:buNone/>
            </a:pPr>
            <a:endParaRPr lang="en-GB" dirty="0"/>
          </a:p>
        </p:txBody>
      </p:sp>
      <p:sp>
        <p:nvSpPr>
          <p:cNvPr id="4" name="Slide Number Placeholder 3">
            <a:extLst>
              <a:ext uri="{FF2B5EF4-FFF2-40B4-BE49-F238E27FC236}">
                <a16:creationId xmlns:a16="http://schemas.microsoft.com/office/drawing/2014/main" id="{332CF5E2-13AA-3245-9D92-FA21E0B146F0}"/>
              </a:ext>
            </a:extLst>
          </p:cNvPr>
          <p:cNvSpPr>
            <a:spLocks noGrp="1"/>
          </p:cNvSpPr>
          <p:nvPr>
            <p:ph type="sldNum" sz="quarter" idx="4"/>
          </p:nvPr>
        </p:nvSpPr>
        <p:spPr/>
        <p:txBody>
          <a:bodyPr/>
          <a:lstStyle/>
          <a:p>
            <a:r>
              <a:rPr lang="en-GB" dirty="0"/>
              <a:t>PAGE </a:t>
            </a:r>
            <a:fld id="{45A89BE1-5792-4ACB-BF4C-7FAB88C6C5B7}" type="slidenum">
              <a:rPr lang="en-GB" smtClean="0"/>
              <a:pPr/>
              <a:t>10</a:t>
            </a:fld>
            <a:endParaRPr lang="en-GB" dirty="0"/>
          </a:p>
        </p:txBody>
      </p:sp>
    </p:spTree>
    <p:extLst>
      <p:ext uri="{BB962C8B-B14F-4D97-AF65-F5344CB8AC3E}">
        <p14:creationId xmlns:p14="http://schemas.microsoft.com/office/powerpoint/2010/main" val="30803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C561-A74F-19A4-F238-6BB323C64287}"/>
              </a:ext>
            </a:extLst>
          </p:cNvPr>
          <p:cNvSpPr>
            <a:spLocks noGrp="1"/>
          </p:cNvSpPr>
          <p:nvPr>
            <p:ph type="title"/>
          </p:nvPr>
        </p:nvSpPr>
        <p:spPr/>
        <p:txBody>
          <a:bodyPr/>
          <a:lstStyle/>
          <a:p>
            <a:r>
              <a:rPr lang="en-GB" dirty="0"/>
              <a:t>Equality Act</a:t>
            </a:r>
          </a:p>
        </p:txBody>
      </p:sp>
      <p:sp>
        <p:nvSpPr>
          <p:cNvPr id="3" name="Content Placeholder 2">
            <a:extLst>
              <a:ext uri="{FF2B5EF4-FFF2-40B4-BE49-F238E27FC236}">
                <a16:creationId xmlns:a16="http://schemas.microsoft.com/office/drawing/2014/main" id="{6C597E6E-F2BA-290B-A55F-AFB555F32602}"/>
              </a:ext>
            </a:extLst>
          </p:cNvPr>
          <p:cNvSpPr>
            <a:spLocks noGrp="1"/>
          </p:cNvSpPr>
          <p:nvPr>
            <p:ph idx="1"/>
          </p:nvPr>
        </p:nvSpPr>
        <p:spPr/>
        <p:txBody>
          <a:bodyPr/>
          <a:lstStyle/>
          <a:p>
            <a:r>
              <a:rPr lang="en-GB" dirty="0"/>
              <a:t>Confirmation that provisions within the Equality Act allow schools to take positive action, where it can be shown that it is proportionate, to deal with particular disadvantages affecting pupils or students with certain protected characteristics in order to meet their specific need.</a:t>
            </a:r>
          </a:p>
          <a:p>
            <a:r>
              <a:rPr lang="en-GB" dirty="0"/>
              <a:t>A school could, for example, consider taking positive action to support girls if there was evidence they were being disproportionately subjected to sexual violence or sexual harassment. </a:t>
            </a:r>
          </a:p>
          <a:p>
            <a:r>
              <a:rPr lang="en-GB" dirty="0"/>
              <a:t>There is also a duty to make reasonable adjustments for disabled children and young people.</a:t>
            </a:r>
          </a:p>
          <a:p>
            <a:endParaRPr lang="en-GB" dirty="0"/>
          </a:p>
          <a:p>
            <a:endParaRPr lang="en-GB" dirty="0"/>
          </a:p>
        </p:txBody>
      </p:sp>
      <p:sp>
        <p:nvSpPr>
          <p:cNvPr id="4" name="Slide Number Placeholder 3">
            <a:extLst>
              <a:ext uri="{FF2B5EF4-FFF2-40B4-BE49-F238E27FC236}">
                <a16:creationId xmlns:a16="http://schemas.microsoft.com/office/drawing/2014/main" id="{DFEF21EB-9839-60D6-7F44-A82D31A61056}"/>
              </a:ext>
            </a:extLst>
          </p:cNvPr>
          <p:cNvSpPr>
            <a:spLocks noGrp="1"/>
          </p:cNvSpPr>
          <p:nvPr>
            <p:ph type="sldNum" sz="quarter" idx="4"/>
          </p:nvPr>
        </p:nvSpPr>
        <p:spPr/>
        <p:txBody>
          <a:bodyPr/>
          <a:lstStyle/>
          <a:p>
            <a:r>
              <a:rPr lang="en-GB" dirty="0"/>
              <a:t>PAGE </a:t>
            </a:r>
            <a:fld id="{45A89BE1-5792-4ACB-BF4C-7FAB88C6C5B7}" type="slidenum">
              <a:rPr lang="en-GB" smtClean="0"/>
              <a:pPr/>
              <a:t>11</a:t>
            </a:fld>
            <a:endParaRPr lang="en-GB" dirty="0"/>
          </a:p>
        </p:txBody>
      </p:sp>
    </p:spTree>
    <p:extLst>
      <p:ext uri="{BB962C8B-B14F-4D97-AF65-F5344CB8AC3E}">
        <p14:creationId xmlns:p14="http://schemas.microsoft.com/office/powerpoint/2010/main" val="15535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EEB9-49EE-4397-3C46-886AD6BBA8E8}"/>
              </a:ext>
            </a:extLst>
          </p:cNvPr>
          <p:cNvSpPr>
            <a:spLocks noGrp="1"/>
          </p:cNvSpPr>
          <p:nvPr>
            <p:ph type="title"/>
          </p:nvPr>
        </p:nvSpPr>
        <p:spPr/>
        <p:txBody>
          <a:bodyPr/>
          <a:lstStyle/>
          <a:p>
            <a:r>
              <a:rPr lang="en-GB" dirty="0"/>
              <a:t>Safer Recruitment</a:t>
            </a:r>
          </a:p>
        </p:txBody>
      </p:sp>
      <p:sp>
        <p:nvSpPr>
          <p:cNvPr id="3" name="Content Placeholder 2">
            <a:extLst>
              <a:ext uri="{FF2B5EF4-FFF2-40B4-BE49-F238E27FC236}">
                <a16:creationId xmlns:a16="http://schemas.microsoft.com/office/drawing/2014/main" id="{D7F3385C-9C4D-BE19-D3CD-A5D82B0413C0}"/>
              </a:ext>
            </a:extLst>
          </p:cNvPr>
          <p:cNvSpPr>
            <a:spLocks noGrp="1"/>
          </p:cNvSpPr>
          <p:nvPr>
            <p:ph idx="1"/>
          </p:nvPr>
        </p:nvSpPr>
        <p:spPr/>
        <p:txBody>
          <a:bodyPr/>
          <a:lstStyle/>
          <a:p>
            <a:r>
              <a:rPr lang="en-GB" dirty="0"/>
              <a:t>Schools should inform shortlisted candidates that online searches may be done as part of due diligence checks.</a:t>
            </a:r>
          </a:p>
          <a:p>
            <a:r>
              <a:rPr lang="en-GB" dirty="0"/>
              <a:t>Copies of documents used to verify the successful candidate’s identity, right to work and required qualifications should be kept on their personnel file.</a:t>
            </a:r>
          </a:p>
        </p:txBody>
      </p:sp>
      <p:sp>
        <p:nvSpPr>
          <p:cNvPr id="4" name="Slide Number Placeholder 3">
            <a:extLst>
              <a:ext uri="{FF2B5EF4-FFF2-40B4-BE49-F238E27FC236}">
                <a16:creationId xmlns:a16="http://schemas.microsoft.com/office/drawing/2014/main" id="{097B943E-6AFA-787B-0B54-BDB609A7696A}"/>
              </a:ext>
            </a:extLst>
          </p:cNvPr>
          <p:cNvSpPr>
            <a:spLocks noGrp="1"/>
          </p:cNvSpPr>
          <p:nvPr>
            <p:ph type="sldNum" sz="quarter" idx="4"/>
          </p:nvPr>
        </p:nvSpPr>
        <p:spPr/>
        <p:txBody>
          <a:bodyPr/>
          <a:lstStyle/>
          <a:p>
            <a:r>
              <a:rPr lang="en-GB" dirty="0"/>
              <a:t>PAGE </a:t>
            </a:r>
            <a:fld id="{45A89BE1-5792-4ACB-BF4C-7FAB88C6C5B7}" type="slidenum">
              <a:rPr lang="en-GB" smtClean="0"/>
              <a:pPr/>
              <a:t>12</a:t>
            </a:fld>
            <a:endParaRPr lang="en-GB" dirty="0"/>
          </a:p>
        </p:txBody>
      </p:sp>
    </p:spTree>
    <p:extLst>
      <p:ext uri="{BB962C8B-B14F-4D97-AF65-F5344CB8AC3E}">
        <p14:creationId xmlns:p14="http://schemas.microsoft.com/office/powerpoint/2010/main" val="377707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2C9F-38F0-F301-3DCF-5BD45588E673}"/>
              </a:ext>
            </a:extLst>
          </p:cNvPr>
          <p:cNvSpPr>
            <a:spLocks noGrp="1"/>
          </p:cNvSpPr>
          <p:nvPr>
            <p:ph type="title"/>
          </p:nvPr>
        </p:nvSpPr>
        <p:spPr/>
        <p:txBody>
          <a:bodyPr/>
          <a:lstStyle/>
          <a:p>
            <a:r>
              <a:rPr lang="en-GB" dirty="0"/>
              <a:t>Use of School Premises for Non-School Activities</a:t>
            </a:r>
          </a:p>
        </p:txBody>
      </p:sp>
      <p:sp>
        <p:nvSpPr>
          <p:cNvPr id="3" name="Content Placeholder 2">
            <a:extLst>
              <a:ext uri="{FF2B5EF4-FFF2-40B4-BE49-F238E27FC236}">
                <a16:creationId xmlns:a16="http://schemas.microsoft.com/office/drawing/2014/main" id="{1D450777-30BF-40AF-E262-B8D764468336}"/>
              </a:ext>
            </a:extLst>
          </p:cNvPr>
          <p:cNvSpPr>
            <a:spLocks noGrp="1"/>
          </p:cNvSpPr>
          <p:nvPr>
            <p:ph idx="1"/>
          </p:nvPr>
        </p:nvSpPr>
        <p:spPr/>
        <p:txBody>
          <a:bodyPr/>
          <a:lstStyle/>
          <a:p>
            <a:r>
              <a:rPr lang="en-GB" sz="1800" dirty="0"/>
              <a:t>Clarity around safeguarding arrangements that schools should expect providers [hirers] to have in place, see </a:t>
            </a:r>
            <a:r>
              <a:rPr lang="en-GB" sz="1800" dirty="0">
                <a:hlinkClick r:id="rId2"/>
              </a:rPr>
              <a:t>Keeping children safe in out of school settings</a:t>
            </a:r>
            <a:r>
              <a:rPr lang="en-GB" sz="1800" dirty="0"/>
              <a:t>.</a:t>
            </a:r>
          </a:p>
          <a:p>
            <a:r>
              <a:rPr lang="en-GB" sz="1800" dirty="0"/>
              <a:t>Schools should follow the Birmingham </a:t>
            </a:r>
            <a:r>
              <a:rPr lang="en-GB" sz="1800" dirty="0">
                <a:hlinkClick r:id="rId3"/>
              </a:rPr>
              <a:t>No Platform </a:t>
            </a:r>
            <a:r>
              <a:rPr lang="en-GB" sz="1800" dirty="0"/>
              <a:t>policy.</a:t>
            </a:r>
          </a:p>
          <a:p>
            <a:r>
              <a:rPr lang="en-GB" sz="1800" dirty="0"/>
              <a:t>Schools may receive an allegation relating to an incident that happened when an individual or organisation was using their school premises for the purposes of running activities for children, e.g., community groups, sports associations or service providers that run extra-curricular activities.</a:t>
            </a:r>
          </a:p>
          <a:p>
            <a:r>
              <a:rPr lang="en-GB" sz="1800" dirty="0"/>
              <a:t>As with any safeguarding allegation, schools should follow their safeguarding policies and procedures, including informing the LADO.</a:t>
            </a:r>
          </a:p>
          <a:p>
            <a:endParaRPr lang="en-GB" dirty="0"/>
          </a:p>
        </p:txBody>
      </p:sp>
      <p:sp>
        <p:nvSpPr>
          <p:cNvPr id="4" name="Slide Number Placeholder 3">
            <a:extLst>
              <a:ext uri="{FF2B5EF4-FFF2-40B4-BE49-F238E27FC236}">
                <a16:creationId xmlns:a16="http://schemas.microsoft.com/office/drawing/2014/main" id="{B43B4CFF-703B-9215-0715-C007EA489E4E}"/>
              </a:ext>
            </a:extLst>
          </p:cNvPr>
          <p:cNvSpPr>
            <a:spLocks noGrp="1"/>
          </p:cNvSpPr>
          <p:nvPr>
            <p:ph type="sldNum" sz="quarter" idx="4"/>
          </p:nvPr>
        </p:nvSpPr>
        <p:spPr/>
        <p:txBody>
          <a:bodyPr/>
          <a:lstStyle/>
          <a:p>
            <a:r>
              <a:rPr lang="en-GB" dirty="0"/>
              <a:t>PAGE </a:t>
            </a:r>
            <a:fld id="{45A89BE1-5792-4ACB-BF4C-7FAB88C6C5B7}" type="slidenum">
              <a:rPr lang="en-GB" smtClean="0"/>
              <a:pPr/>
              <a:t>13</a:t>
            </a:fld>
            <a:endParaRPr lang="en-GB" dirty="0"/>
          </a:p>
        </p:txBody>
      </p:sp>
    </p:spTree>
    <p:extLst>
      <p:ext uri="{BB962C8B-B14F-4D97-AF65-F5344CB8AC3E}">
        <p14:creationId xmlns:p14="http://schemas.microsoft.com/office/powerpoint/2010/main" val="956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289B6E-A3F2-35D5-FA2D-C3693F794FDB}"/>
              </a:ext>
            </a:extLst>
          </p:cNvPr>
          <p:cNvSpPr>
            <a:spLocks noGrp="1"/>
          </p:cNvSpPr>
          <p:nvPr>
            <p:ph type="title" idx="4294967295"/>
          </p:nvPr>
        </p:nvSpPr>
        <p:spPr>
          <a:xfrm>
            <a:off x="484188" y="1654175"/>
            <a:ext cx="7772400" cy="1123950"/>
          </a:xfrm>
          <a:prstGeom prst="rect">
            <a:avLst/>
          </a:prstGeom>
          <a:noFill/>
          <a:ln>
            <a:noFill/>
            <a:prstDash/>
          </a:ln>
          <a:effectLst/>
        </p:spPr>
        <p:txBody>
          <a:bodyPr rot="0" spcFirstLastPara="0" vertOverflow="overflow" horzOverflow="overflow" vert="horz" wrap="square" lIns="77925" tIns="38963" rIns="77925" bIns="38963" numCol="1" spcCol="0" rtlCol="0" fromWordArt="0" anchor="b" anchorCtr="0" forceAA="0" compatLnSpc="1">
            <a:prstTxWarp prst="textNoShape">
              <a:avLst/>
            </a:prstTxWarp>
            <a:normAutofit/>
          </a:bodyPr>
          <a:lstStyle/>
          <a:p>
            <a:pPr marL="0" marR="0" lvl="0" indent="0" algn="l" defTabSz="779252" rtl="0" eaLnBrk="1" fontAlgn="auto" latinLnBrk="0" hangingPunct="1">
              <a:lnSpc>
                <a:spcPct val="100000"/>
              </a:lnSpc>
              <a:spcBef>
                <a:spcPct val="20000"/>
              </a:spcBef>
              <a:spcAft>
                <a:spcPts val="0"/>
              </a:spcAft>
              <a:buClrTx/>
              <a:buSzTx/>
              <a:buFont typeface="Wingdings" pitchFamily="2" charset="2"/>
              <a:buNone/>
              <a:tabLst/>
              <a:defRPr/>
            </a:pPr>
            <a:r>
              <a:rPr kumimoji="0" lang="en-GB" sz="2000" b="1" i="0" u="none" strike="noStrike" kern="1200" cap="none" spc="0" normalizeH="0" baseline="0" noProof="0" dirty="0">
                <a:ln>
                  <a:noFill/>
                </a:ln>
                <a:solidFill>
                  <a:schemeClr val="bg1"/>
                </a:solidFill>
                <a:effectLst/>
                <a:uLnTx/>
                <a:uFillTx/>
                <a:latin typeface="Arial Nova" pitchFamily="34" charset="0"/>
                <a:ea typeface="+mn-ea"/>
                <a:cs typeface="+mn-cs"/>
              </a:rPr>
              <a:t>UPDATES TO KEEPING CHILDREN SAFE IN EDUCATION</a:t>
            </a:r>
          </a:p>
          <a:p>
            <a:pPr marL="0" marR="0" lvl="0" indent="0" algn="l" defTabSz="779252" rtl="0" eaLnBrk="1" fontAlgn="auto" latinLnBrk="0" hangingPunct="1">
              <a:lnSpc>
                <a:spcPct val="100000"/>
              </a:lnSpc>
              <a:spcBef>
                <a:spcPct val="20000"/>
              </a:spcBef>
              <a:spcAft>
                <a:spcPts val="0"/>
              </a:spcAft>
              <a:buClrTx/>
              <a:buSzTx/>
              <a:buFont typeface="Wingdings" pitchFamily="2" charset="2"/>
              <a:buNone/>
              <a:tabLst/>
              <a:defRPr/>
            </a:pPr>
            <a:r>
              <a:rPr kumimoji="0" lang="en-GB" sz="2000" b="1" i="0" u="none" strike="noStrike" kern="1200" cap="none" spc="0" normalizeH="0" baseline="0" noProof="0" dirty="0">
                <a:ln>
                  <a:noFill/>
                </a:ln>
                <a:solidFill>
                  <a:schemeClr val="bg1"/>
                </a:solidFill>
                <a:effectLst/>
                <a:uLnTx/>
                <a:uFillTx/>
                <a:latin typeface="Arial Nova" pitchFamily="34" charset="0"/>
                <a:ea typeface="+mn-ea"/>
                <a:cs typeface="+mn-cs"/>
              </a:rPr>
              <a:t>Part 1: Safeguarding Information for ALL Staff </a:t>
            </a:r>
          </a:p>
        </p:txBody>
      </p:sp>
    </p:spTree>
    <p:extLst>
      <p:ext uri="{BB962C8B-B14F-4D97-AF65-F5344CB8AC3E}">
        <p14:creationId xmlns:p14="http://schemas.microsoft.com/office/powerpoint/2010/main" val="47222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8FF8-56B3-A07D-68B3-9F43422AC311}"/>
              </a:ext>
            </a:extLst>
          </p:cNvPr>
          <p:cNvSpPr>
            <a:spLocks noGrp="1"/>
          </p:cNvSpPr>
          <p:nvPr>
            <p:ph type="title"/>
          </p:nvPr>
        </p:nvSpPr>
        <p:spPr/>
        <p:txBody>
          <a:bodyPr/>
          <a:lstStyle/>
          <a:p>
            <a:r>
              <a:rPr lang="en-GB" dirty="0"/>
              <a:t>Safeguarding and Promoting the Welfare of all Children</a:t>
            </a:r>
          </a:p>
        </p:txBody>
      </p:sp>
      <p:sp>
        <p:nvSpPr>
          <p:cNvPr id="3" name="Content Placeholder 2">
            <a:extLst>
              <a:ext uri="{FF2B5EF4-FFF2-40B4-BE49-F238E27FC236}">
                <a16:creationId xmlns:a16="http://schemas.microsoft.com/office/drawing/2014/main" id="{56AA1175-5972-7856-CEB9-E0207A2BA794}"/>
              </a:ext>
            </a:extLst>
          </p:cNvPr>
          <p:cNvSpPr>
            <a:spLocks noGrp="1"/>
          </p:cNvSpPr>
          <p:nvPr>
            <p:ph idx="1"/>
          </p:nvPr>
        </p:nvSpPr>
        <p:spPr/>
        <p:txBody>
          <a:bodyPr/>
          <a:lstStyle/>
          <a:p>
            <a:r>
              <a:rPr lang="en-GB" dirty="0"/>
              <a:t>Safeguarding and promoting the welfare of all children is defined as:</a:t>
            </a:r>
          </a:p>
          <a:p>
            <a:pPr lvl="1"/>
            <a:r>
              <a:rPr lang="en-GB" dirty="0"/>
              <a:t>protecting children from maltreatment </a:t>
            </a:r>
          </a:p>
          <a:p>
            <a:pPr lvl="1"/>
            <a:r>
              <a:rPr lang="en-GB" dirty="0"/>
              <a:t>preventing the impairment of children’s mental and physical health or development </a:t>
            </a:r>
          </a:p>
          <a:p>
            <a:pPr lvl="1"/>
            <a:r>
              <a:rPr lang="en-GB" dirty="0"/>
              <a:t>ensuring that children grow up in circumstances consistent with the provision of safe and effective care</a:t>
            </a:r>
          </a:p>
          <a:p>
            <a:pPr lvl="1"/>
            <a:r>
              <a:rPr lang="en-GB" dirty="0"/>
              <a:t>taking action to enable all children to have the best outcomes</a:t>
            </a:r>
          </a:p>
          <a:p>
            <a:r>
              <a:rPr lang="en-GB" dirty="0"/>
              <a:t>Children includes all young people under the age of 18 and 25 in the case of young people with disabilities. </a:t>
            </a:r>
          </a:p>
          <a:p>
            <a:pPr marL="0" indent="0">
              <a:buNone/>
            </a:pPr>
            <a:endParaRPr lang="en-GB" dirty="0"/>
          </a:p>
        </p:txBody>
      </p:sp>
      <p:sp>
        <p:nvSpPr>
          <p:cNvPr id="4" name="Slide Number Placeholder 3">
            <a:extLst>
              <a:ext uri="{FF2B5EF4-FFF2-40B4-BE49-F238E27FC236}">
                <a16:creationId xmlns:a16="http://schemas.microsoft.com/office/drawing/2014/main" id="{097299AD-4755-28E7-B756-0642B71F2B9C}"/>
              </a:ext>
            </a:extLst>
          </p:cNvPr>
          <p:cNvSpPr>
            <a:spLocks noGrp="1"/>
          </p:cNvSpPr>
          <p:nvPr>
            <p:ph type="sldNum" sz="quarter" idx="4"/>
          </p:nvPr>
        </p:nvSpPr>
        <p:spPr/>
        <p:txBody>
          <a:bodyPr/>
          <a:lstStyle/>
          <a:p>
            <a:r>
              <a:rPr lang="en-GB" dirty="0"/>
              <a:t>PAGE </a:t>
            </a:r>
            <a:fld id="{45A89BE1-5792-4ACB-BF4C-7FAB88C6C5B7}" type="slidenum">
              <a:rPr lang="en-GB" smtClean="0"/>
              <a:pPr/>
              <a:t>15</a:t>
            </a:fld>
            <a:endParaRPr lang="en-GB" dirty="0"/>
          </a:p>
        </p:txBody>
      </p:sp>
    </p:spTree>
    <p:extLst>
      <p:ext uri="{BB962C8B-B14F-4D97-AF65-F5344CB8AC3E}">
        <p14:creationId xmlns:p14="http://schemas.microsoft.com/office/powerpoint/2010/main" val="89120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5E60-55EB-6675-C1ED-41C18F9FD95A}"/>
              </a:ext>
            </a:extLst>
          </p:cNvPr>
          <p:cNvSpPr>
            <a:spLocks noGrp="1"/>
          </p:cNvSpPr>
          <p:nvPr>
            <p:ph type="title"/>
          </p:nvPr>
        </p:nvSpPr>
        <p:spPr/>
        <p:txBody>
          <a:bodyPr/>
          <a:lstStyle/>
          <a:p>
            <a:r>
              <a:rPr lang="en-GB" dirty="0"/>
              <a:t>Safeguarding and Promoting the Welfare of all Children</a:t>
            </a:r>
          </a:p>
        </p:txBody>
      </p:sp>
      <p:sp>
        <p:nvSpPr>
          <p:cNvPr id="3" name="Content Placeholder 2">
            <a:extLst>
              <a:ext uri="{FF2B5EF4-FFF2-40B4-BE49-F238E27FC236}">
                <a16:creationId xmlns:a16="http://schemas.microsoft.com/office/drawing/2014/main" id="{A188239E-E58B-3DB2-53E5-8F175CE7020B}"/>
              </a:ext>
            </a:extLst>
          </p:cNvPr>
          <p:cNvSpPr>
            <a:spLocks noGrp="1"/>
          </p:cNvSpPr>
          <p:nvPr>
            <p:ph idx="1"/>
          </p:nvPr>
        </p:nvSpPr>
        <p:spPr>
          <a:xfrm>
            <a:off x="457200" y="951570"/>
            <a:ext cx="8229600" cy="3502052"/>
          </a:xfrm>
        </p:spPr>
        <p:txBody>
          <a:bodyPr/>
          <a:lstStyle/>
          <a:p>
            <a:r>
              <a:rPr lang="en-GB" sz="1800" dirty="0"/>
              <a:t>All staff have a responsibility to provide a safe environment in which children can learn</a:t>
            </a:r>
          </a:p>
          <a:p>
            <a:r>
              <a:rPr lang="en-GB" sz="1800" dirty="0"/>
              <a:t>All staff should be prepared to identify children who may benefit from early help as well as understanding their local early help process</a:t>
            </a:r>
          </a:p>
          <a:p>
            <a:r>
              <a:rPr lang="en-GB" sz="1800" dirty="0"/>
              <a:t>All staff should report any concerns to a DSL and record accordingly</a:t>
            </a:r>
          </a:p>
          <a:p>
            <a:r>
              <a:rPr lang="en-GB" sz="1800" dirty="0"/>
              <a:t>All staff should be aware of the systems and staff within their school or college which support safeguarding, including</a:t>
            </a:r>
          </a:p>
          <a:p>
            <a:pPr lvl="1"/>
            <a:r>
              <a:rPr lang="en-GB" sz="1600" dirty="0"/>
              <a:t>Insert name of monitoring system used </a:t>
            </a:r>
          </a:p>
          <a:p>
            <a:pPr lvl="1"/>
            <a:r>
              <a:rPr lang="en-GB" sz="1600" dirty="0"/>
              <a:t>Child Protection Policy  </a:t>
            </a:r>
          </a:p>
          <a:p>
            <a:pPr lvl="1"/>
            <a:r>
              <a:rPr lang="en-GB" sz="1600" dirty="0"/>
              <a:t>Behaviour Policy</a:t>
            </a:r>
          </a:p>
          <a:p>
            <a:pPr lvl="1"/>
            <a:r>
              <a:rPr lang="en-GB" sz="1600" dirty="0"/>
              <a:t>Staff Behaviour Policy or Code of Conduct</a:t>
            </a:r>
          </a:p>
          <a:p>
            <a:endParaRPr lang="en-GB" dirty="0"/>
          </a:p>
        </p:txBody>
      </p:sp>
      <p:sp>
        <p:nvSpPr>
          <p:cNvPr id="4" name="Slide Number Placeholder 3">
            <a:extLst>
              <a:ext uri="{FF2B5EF4-FFF2-40B4-BE49-F238E27FC236}">
                <a16:creationId xmlns:a16="http://schemas.microsoft.com/office/drawing/2014/main" id="{56BD3D6A-3689-557C-65BA-0942A4479031}"/>
              </a:ext>
            </a:extLst>
          </p:cNvPr>
          <p:cNvSpPr>
            <a:spLocks noGrp="1"/>
          </p:cNvSpPr>
          <p:nvPr>
            <p:ph type="sldNum" sz="quarter" idx="4"/>
          </p:nvPr>
        </p:nvSpPr>
        <p:spPr/>
        <p:txBody>
          <a:bodyPr/>
          <a:lstStyle/>
          <a:p>
            <a:r>
              <a:rPr lang="en-GB" dirty="0"/>
              <a:t>PAGE </a:t>
            </a:r>
            <a:fld id="{45A89BE1-5792-4ACB-BF4C-7FAB88C6C5B7}" type="slidenum">
              <a:rPr lang="en-GB" smtClean="0"/>
              <a:pPr/>
              <a:t>16</a:t>
            </a:fld>
            <a:endParaRPr lang="en-GB" dirty="0"/>
          </a:p>
        </p:txBody>
      </p:sp>
    </p:spTree>
    <p:extLst>
      <p:ext uri="{BB962C8B-B14F-4D97-AF65-F5344CB8AC3E}">
        <p14:creationId xmlns:p14="http://schemas.microsoft.com/office/powerpoint/2010/main" val="66460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6D54-919F-4813-9320-EA9B835B98BE}"/>
              </a:ext>
            </a:extLst>
          </p:cNvPr>
          <p:cNvSpPr>
            <a:spLocks noGrp="1"/>
          </p:cNvSpPr>
          <p:nvPr>
            <p:ph type="title"/>
          </p:nvPr>
        </p:nvSpPr>
        <p:spPr/>
        <p:txBody>
          <a:bodyPr/>
          <a:lstStyle/>
          <a:p>
            <a:r>
              <a:rPr lang="en-GB" dirty="0"/>
              <a:t>Designated Safeguarding Leads</a:t>
            </a:r>
          </a:p>
        </p:txBody>
      </p:sp>
      <p:sp>
        <p:nvSpPr>
          <p:cNvPr id="3" name="Content Placeholder 2">
            <a:extLst>
              <a:ext uri="{FF2B5EF4-FFF2-40B4-BE49-F238E27FC236}">
                <a16:creationId xmlns:a16="http://schemas.microsoft.com/office/drawing/2014/main" id="{4B58709A-B143-4BF6-B25A-A6041867FB70}"/>
              </a:ext>
            </a:extLst>
          </p:cNvPr>
          <p:cNvSpPr>
            <a:spLocks noGrp="1"/>
          </p:cNvSpPr>
          <p:nvPr>
            <p:ph idx="1"/>
          </p:nvPr>
        </p:nvSpPr>
        <p:spPr/>
        <p:txBody>
          <a:bodyPr/>
          <a:lstStyle/>
          <a:p>
            <a:r>
              <a:rPr lang="en-GB" dirty="0">
                <a:highlight>
                  <a:srgbClr val="00FFFF"/>
                </a:highlight>
              </a:rPr>
              <a:t>Please insert names of staff members with DSL and safeguarding responsibilities as well as other key staff – i.e. Safeguarding Governor, SENCO etc.</a:t>
            </a:r>
          </a:p>
          <a:p>
            <a:endParaRPr lang="en-GB" dirty="0"/>
          </a:p>
        </p:txBody>
      </p:sp>
      <p:sp>
        <p:nvSpPr>
          <p:cNvPr id="4" name="Slide Number Placeholder 3">
            <a:extLst>
              <a:ext uri="{FF2B5EF4-FFF2-40B4-BE49-F238E27FC236}">
                <a16:creationId xmlns:a16="http://schemas.microsoft.com/office/drawing/2014/main" id="{12E8C5D3-B7AA-4BE8-B498-C84F730E9224}"/>
              </a:ext>
            </a:extLst>
          </p:cNvPr>
          <p:cNvSpPr>
            <a:spLocks noGrp="1"/>
          </p:cNvSpPr>
          <p:nvPr>
            <p:ph type="sldNum" sz="quarter" idx="4"/>
          </p:nvPr>
        </p:nvSpPr>
        <p:spPr/>
        <p:txBody>
          <a:bodyPr/>
          <a:lstStyle/>
          <a:p>
            <a:r>
              <a:rPr lang="en-GB" dirty="0"/>
              <a:t>PAGE </a:t>
            </a:r>
            <a:fld id="{45A89BE1-5792-4ACB-BF4C-7FAB88C6C5B7}" type="slidenum">
              <a:rPr lang="en-GB" smtClean="0"/>
              <a:pPr/>
              <a:t>17</a:t>
            </a:fld>
            <a:endParaRPr lang="en-GB" dirty="0"/>
          </a:p>
        </p:txBody>
      </p:sp>
    </p:spTree>
    <p:extLst>
      <p:ext uri="{BB962C8B-B14F-4D97-AF65-F5344CB8AC3E}">
        <p14:creationId xmlns:p14="http://schemas.microsoft.com/office/powerpoint/2010/main" val="293884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FF40-43B9-400D-B46F-F0AA76622785}"/>
              </a:ext>
            </a:extLst>
          </p:cNvPr>
          <p:cNvSpPr>
            <a:spLocks noGrp="1"/>
          </p:cNvSpPr>
          <p:nvPr>
            <p:ph type="title"/>
          </p:nvPr>
        </p:nvSpPr>
        <p:spPr/>
        <p:txBody>
          <a:bodyPr/>
          <a:lstStyle/>
          <a:p>
            <a:r>
              <a:rPr lang="en-GB" dirty="0"/>
              <a:t>Safeguarding Context</a:t>
            </a:r>
          </a:p>
        </p:txBody>
      </p:sp>
      <p:sp>
        <p:nvSpPr>
          <p:cNvPr id="3" name="Content Placeholder 2">
            <a:extLst>
              <a:ext uri="{FF2B5EF4-FFF2-40B4-BE49-F238E27FC236}">
                <a16:creationId xmlns:a16="http://schemas.microsoft.com/office/drawing/2014/main" id="{C41096B3-D9DB-444C-A830-0F6CFBDA7862}"/>
              </a:ext>
            </a:extLst>
          </p:cNvPr>
          <p:cNvSpPr>
            <a:spLocks noGrp="1"/>
          </p:cNvSpPr>
          <p:nvPr>
            <p:ph idx="1"/>
          </p:nvPr>
        </p:nvSpPr>
        <p:spPr/>
        <p:txBody>
          <a:bodyPr/>
          <a:lstStyle/>
          <a:p>
            <a:r>
              <a:rPr lang="en-GB" dirty="0">
                <a:highlight>
                  <a:srgbClr val="00FFFF"/>
                </a:highlight>
              </a:rPr>
              <a:t>You may wish to provide a contextual picture of what safeguarding looks like in your school.  </a:t>
            </a:r>
          </a:p>
          <a:p>
            <a:r>
              <a:rPr lang="en-GB" dirty="0">
                <a:highlight>
                  <a:srgbClr val="00FFFF"/>
                </a:highlight>
              </a:rPr>
              <a:t>Issues covered may include mental health, neglect, youth violence/gang culture, criminal/sexual exploitation etc.</a:t>
            </a:r>
          </a:p>
          <a:p>
            <a:endParaRPr lang="en-GB" dirty="0"/>
          </a:p>
        </p:txBody>
      </p:sp>
      <p:sp>
        <p:nvSpPr>
          <p:cNvPr id="4" name="Slide Number Placeholder 3">
            <a:extLst>
              <a:ext uri="{FF2B5EF4-FFF2-40B4-BE49-F238E27FC236}">
                <a16:creationId xmlns:a16="http://schemas.microsoft.com/office/drawing/2014/main" id="{96CD53BC-0794-454A-8530-07638ABB9080}"/>
              </a:ext>
            </a:extLst>
          </p:cNvPr>
          <p:cNvSpPr>
            <a:spLocks noGrp="1"/>
          </p:cNvSpPr>
          <p:nvPr>
            <p:ph type="sldNum" sz="quarter" idx="4"/>
          </p:nvPr>
        </p:nvSpPr>
        <p:spPr/>
        <p:txBody>
          <a:bodyPr/>
          <a:lstStyle/>
          <a:p>
            <a:r>
              <a:rPr lang="en-GB" dirty="0"/>
              <a:t>PAGE </a:t>
            </a:r>
            <a:fld id="{45A89BE1-5792-4ACB-BF4C-7FAB88C6C5B7}" type="slidenum">
              <a:rPr lang="en-GB" smtClean="0"/>
              <a:pPr/>
              <a:t>18</a:t>
            </a:fld>
            <a:endParaRPr lang="en-GB" dirty="0"/>
          </a:p>
        </p:txBody>
      </p:sp>
    </p:spTree>
    <p:extLst>
      <p:ext uri="{BB962C8B-B14F-4D97-AF65-F5344CB8AC3E}">
        <p14:creationId xmlns:p14="http://schemas.microsoft.com/office/powerpoint/2010/main" val="39154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2831-3C93-5364-524B-9F9BA1CFE77E}"/>
              </a:ext>
            </a:extLst>
          </p:cNvPr>
          <p:cNvSpPr>
            <a:spLocks noGrp="1"/>
          </p:cNvSpPr>
          <p:nvPr>
            <p:ph type="title"/>
          </p:nvPr>
        </p:nvSpPr>
        <p:spPr/>
        <p:txBody>
          <a:bodyPr/>
          <a:lstStyle/>
          <a:p>
            <a:r>
              <a:rPr lang="en-GB" dirty="0"/>
              <a:t>School Safeguarding Data</a:t>
            </a:r>
          </a:p>
        </p:txBody>
      </p:sp>
      <p:sp>
        <p:nvSpPr>
          <p:cNvPr id="3" name="Content Placeholder 2">
            <a:extLst>
              <a:ext uri="{FF2B5EF4-FFF2-40B4-BE49-F238E27FC236}">
                <a16:creationId xmlns:a16="http://schemas.microsoft.com/office/drawing/2014/main" id="{D413257E-4277-E59A-A38C-6F3E7D1A0A8B}"/>
              </a:ext>
            </a:extLst>
          </p:cNvPr>
          <p:cNvSpPr>
            <a:spLocks noGrp="1"/>
          </p:cNvSpPr>
          <p:nvPr>
            <p:ph idx="1"/>
          </p:nvPr>
        </p:nvSpPr>
        <p:spPr/>
        <p:txBody>
          <a:bodyPr/>
          <a:lstStyle/>
          <a:p>
            <a:r>
              <a:rPr lang="en-GB" dirty="0">
                <a:highlight>
                  <a:srgbClr val="00FFFF"/>
                </a:highlight>
              </a:rPr>
              <a:t>You may wish to include some school data in relation to your setting’s safeguarding/recording etc.</a:t>
            </a:r>
          </a:p>
          <a:p>
            <a:pPr marL="0" indent="0">
              <a:buNone/>
            </a:pPr>
            <a:endParaRPr lang="en-GB" dirty="0"/>
          </a:p>
        </p:txBody>
      </p:sp>
      <p:sp>
        <p:nvSpPr>
          <p:cNvPr id="4" name="Slide Number Placeholder 3">
            <a:extLst>
              <a:ext uri="{FF2B5EF4-FFF2-40B4-BE49-F238E27FC236}">
                <a16:creationId xmlns:a16="http://schemas.microsoft.com/office/drawing/2014/main" id="{DAAC09ED-EBE8-0EDB-AA77-AF098732375C}"/>
              </a:ext>
            </a:extLst>
          </p:cNvPr>
          <p:cNvSpPr>
            <a:spLocks noGrp="1"/>
          </p:cNvSpPr>
          <p:nvPr>
            <p:ph type="sldNum" sz="quarter" idx="4"/>
          </p:nvPr>
        </p:nvSpPr>
        <p:spPr/>
        <p:txBody>
          <a:bodyPr/>
          <a:lstStyle/>
          <a:p>
            <a:r>
              <a:rPr lang="en-GB" dirty="0"/>
              <a:t>PAGE </a:t>
            </a:r>
            <a:fld id="{45A89BE1-5792-4ACB-BF4C-7FAB88C6C5B7}" type="slidenum">
              <a:rPr lang="en-GB" smtClean="0"/>
              <a:pPr/>
              <a:t>19</a:t>
            </a:fld>
            <a:endParaRPr lang="en-GB" dirty="0"/>
          </a:p>
        </p:txBody>
      </p:sp>
    </p:spTree>
    <p:extLst>
      <p:ext uri="{BB962C8B-B14F-4D97-AF65-F5344CB8AC3E}">
        <p14:creationId xmlns:p14="http://schemas.microsoft.com/office/powerpoint/2010/main" val="283463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84016-8D88-B9E1-A22A-CFA662C9CE21}"/>
              </a:ext>
            </a:extLst>
          </p:cNvPr>
          <p:cNvSpPr>
            <a:spLocks noGrp="1"/>
          </p:cNvSpPr>
          <p:nvPr>
            <p:ph type="title" idx="4294967295"/>
          </p:nvPr>
        </p:nvSpPr>
        <p:spPr>
          <a:xfrm>
            <a:off x="484188" y="1654175"/>
            <a:ext cx="7772400" cy="1123950"/>
          </a:xfrm>
          <a:prstGeom prst="rect">
            <a:avLst/>
          </a:prstGeom>
          <a:noFill/>
          <a:ln>
            <a:noFill/>
            <a:prstDash/>
          </a:ln>
          <a:effectLst/>
        </p:spPr>
        <p:txBody>
          <a:bodyPr rot="0" spcFirstLastPara="0" vertOverflow="overflow" horzOverflow="overflow" vert="horz" wrap="square" lIns="77925" tIns="38963" rIns="77925" bIns="38963" numCol="1" spcCol="0" rtlCol="0" fromWordArt="0" anchor="b" anchorCtr="0" forceAA="0" compatLnSpc="1">
            <a:prstTxWarp prst="textNoShape">
              <a:avLst/>
            </a:prstTxWarp>
            <a:normAutofit/>
          </a:bodyPr>
          <a:lstStyle/>
          <a:p>
            <a:pPr marL="0" marR="0" lvl="0" indent="0" algn="l" defTabSz="779252" rtl="0" eaLnBrk="1" fontAlgn="auto" latinLnBrk="0" hangingPunct="1">
              <a:lnSpc>
                <a:spcPct val="100000"/>
              </a:lnSpc>
              <a:spcBef>
                <a:spcPct val="20000"/>
              </a:spcBef>
              <a:spcAft>
                <a:spcPts val="0"/>
              </a:spcAft>
              <a:buClrTx/>
              <a:buSzTx/>
              <a:buFont typeface="Wingdings" pitchFamily="2" charset="2"/>
              <a:buNone/>
              <a:tabLst/>
              <a:defRPr/>
            </a:pPr>
            <a:r>
              <a:rPr kumimoji="0" lang="en-GB" sz="2400" b="1" i="0" u="none" strike="noStrike" kern="1200" cap="none" spc="0" normalizeH="0" baseline="0" noProof="0" dirty="0">
                <a:ln>
                  <a:noFill/>
                </a:ln>
                <a:solidFill>
                  <a:schemeClr val="bg1"/>
                </a:solidFill>
                <a:effectLst/>
                <a:uLnTx/>
                <a:uFillTx/>
                <a:latin typeface="Arial Nova" pitchFamily="34" charset="0"/>
                <a:ea typeface="+mn-ea"/>
                <a:cs typeface="+mn-cs"/>
              </a:rPr>
              <a:t>Updates to KCSIE 2023 </a:t>
            </a:r>
          </a:p>
        </p:txBody>
      </p:sp>
    </p:spTree>
    <p:extLst>
      <p:ext uri="{BB962C8B-B14F-4D97-AF65-F5344CB8AC3E}">
        <p14:creationId xmlns:p14="http://schemas.microsoft.com/office/powerpoint/2010/main" val="69306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76E4-2A23-79E8-CD8F-B94FE2B4303A}"/>
              </a:ext>
            </a:extLst>
          </p:cNvPr>
          <p:cNvSpPr>
            <a:spLocks noGrp="1"/>
          </p:cNvSpPr>
          <p:nvPr>
            <p:ph type="title"/>
          </p:nvPr>
        </p:nvSpPr>
        <p:spPr/>
        <p:txBody>
          <a:bodyPr/>
          <a:lstStyle/>
          <a:p>
            <a:r>
              <a:rPr lang="en-GB" dirty="0"/>
              <a:t>Safeguarding Concerns</a:t>
            </a:r>
          </a:p>
        </p:txBody>
      </p:sp>
      <p:sp>
        <p:nvSpPr>
          <p:cNvPr id="3" name="Content Placeholder 2">
            <a:extLst>
              <a:ext uri="{FF2B5EF4-FFF2-40B4-BE49-F238E27FC236}">
                <a16:creationId xmlns:a16="http://schemas.microsoft.com/office/drawing/2014/main" id="{2E8BC8A7-0DC8-7250-A0D2-DCE5AB56B2D2}"/>
              </a:ext>
            </a:extLst>
          </p:cNvPr>
          <p:cNvSpPr>
            <a:spLocks noGrp="1"/>
          </p:cNvSpPr>
          <p:nvPr>
            <p:ph idx="1"/>
          </p:nvPr>
        </p:nvSpPr>
        <p:spPr>
          <a:xfrm>
            <a:off x="457200" y="951570"/>
            <a:ext cx="8229600" cy="3502052"/>
          </a:xfrm>
        </p:spPr>
        <p:txBody>
          <a:bodyPr/>
          <a:lstStyle/>
          <a:p>
            <a:r>
              <a:rPr lang="en-GB" sz="1600" dirty="0"/>
              <a:t>All staff should have an awareness of safeguarding issues that can put children at risk of harm, including:</a:t>
            </a:r>
            <a:endParaRPr lang="en-GB" sz="1800" dirty="0"/>
          </a:p>
          <a:p>
            <a:pPr lvl="1"/>
            <a:r>
              <a:rPr lang="en-GB" sz="1200" dirty="0"/>
              <a:t>Child on child abuse</a:t>
            </a:r>
          </a:p>
          <a:p>
            <a:pPr lvl="1"/>
            <a:r>
              <a:rPr lang="en-GB" sz="1200" dirty="0"/>
              <a:t>Domestic abuse </a:t>
            </a:r>
          </a:p>
          <a:p>
            <a:pPr lvl="1"/>
            <a:r>
              <a:rPr lang="en-GB" sz="1200" dirty="0"/>
              <a:t>Serious Youth Violence</a:t>
            </a:r>
          </a:p>
          <a:p>
            <a:pPr lvl="1"/>
            <a:r>
              <a:rPr lang="en-GB" sz="1200" dirty="0"/>
              <a:t>Child Sexual Exploitation (CSE) </a:t>
            </a:r>
          </a:p>
          <a:p>
            <a:pPr lvl="1"/>
            <a:r>
              <a:rPr lang="en-GB" sz="1200" dirty="0"/>
              <a:t>Child Criminal Exploitation (CCE)</a:t>
            </a:r>
          </a:p>
          <a:p>
            <a:pPr lvl="1"/>
            <a:r>
              <a:rPr lang="en-GB" sz="1200" dirty="0"/>
              <a:t>Online Safety</a:t>
            </a:r>
          </a:p>
          <a:p>
            <a:pPr lvl="1"/>
            <a:r>
              <a:rPr lang="en-GB" sz="1200" dirty="0"/>
              <a:t>Mental Health </a:t>
            </a:r>
          </a:p>
          <a:p>
            <a:pPr lvl="1"/>
            <a:r>
              <a:rPr lang="en-GB" sz="1200" dirty="0"/>
              <a:t>FGM</a:t>
            </a:r>
          </a:p>
          <a:p>
            <a:pPr lvl="1"/>
            <a:r>
              <a:rPr lang="en-GB" sz="1200" dirty="0"/>
              <a:t>Neglect</a:t>
            </a:r>
          </a:p>
          <a:p>
            <a:pPr lvl="1"/>
            <a:r>
              <a:rPr lang="en-GB" sz="1200" dirty="0"/>
              <a:t>Prevent</a:t>
            </a:r>
          </a:p>
          <a:p>
            <a:pPr lvl="1"/>
            <a:r>
              <a:rPr lang="en-GB" sz="1200" dirty="0"/>
              <a:t>Physical, Sexual and Emotional abuse</a:t>
            </a:r>
          </a:p>
          <a:p>
            <a:r>
              <a:rPr lang="en-GB" sz="1500" dirty="0"/>
              <a:t>All staff should know how to report and record concerns.  </a:t>
            </a:r>
          </a:p>
          <a:p>
            <a:endParaRPr lang="en-GB" sz="1500"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9535693D-44F4-BEE5-92B1-63D509954564}"/>
              </a:ext>
            </a:extLst>
          </p:cNvPr>
          <p:cNvSpPr>
            <a:spLocks noGrp="1"/>
          </p:cNvSpPr>
          <p:nvPr>
            <p:ph type="sldNum" sz="quarter" idx="4"/>
          </p:nvPr>
        </p:nvSpPr>
        <p:spPr/>
        <p:txBody>
          <a:bodyPr/>
          <a:lstStyle/>
          <a:p>
            <a:r>
              <a:rPr lang="en-GB" dirty="0"/>
              <a:t>PAGE </a:t>
            </a:r>
            <a:fld id="{45A89BE1-5792-4ACB-BF4C-7FAB88C6C5B7}" type="slidenum">
              <a:rPr lang="en-GB" smtClean="0"/>
              <a:pPr/>
              <a:t>20</a:t>
            </a:fld>
            <a:endParaRPr lang="en-GB" dirty="0"/>
          </a:p>
        </p:txBody>
      </p:sp>
    </p:spTree>
    <p:extLst>
      <p:ext uri="{BB962C8B-B14F-4D97-AF65-F5344CB8AC3E}">
        <p14:creationId xmlns:p14="http://schemas.microsoft.com/office/powerpoint/2010/main" val="15406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CD32-6FF9-1A03-B2AA-BEC695FD4876}"/>
              </a:ext>
            </a:extLst>
          </p:cNvPr>
          <p:cNvSpPr>
            <a:spLocks noGrp="1"/>
          </p:cNvSpPr>
          <p:nvPr>
            <p:ph type="title"/>
          </p:nvPr>
        </p:nvSpPr>
        <p:spPr/>
        <p:txBody>
          <a:bodyPr/>
          <a:lstStyle/>
          <a:p>
            <a:r>
              <a:rPr lang="en-GB" dirty="0"/>
              <a:t>Child on Child Abuse</a:t>
            </a:r>
          </a:p>
        </p:txBody>
      </p:sp>
      <p:sp>
        <p:nvSpPr>
          <p:cNvPr id="3" name="Content Placeholder 2">
            <a:extLst>
              <a:ext uri="{FF2B5EF4-FFF2-40B4-BE49-F238E27FC236}">
                <a16:creationId xmlns:a16="http://schemas.microsoft.com/office/drawing/2014/main" id="{229E30CA-AB1D-3D5F-C918-AD1330B4F90D}"/>
              </a:ext>
            </a:extLst>
          </p:cNvPr>
          <p:cNvSpPr>
            <a:spLocks noGrp="1"/>
          </p:cNvSpPr>
          <p:nvPr>
            <p:ph idx="1"/>
          </p:nvPr>
        </p:nvSpPr>
        <p:spPr>
          <a:xfrm>
            <a:off x="457200" y="987574"/>
            <a:ext cx="8229600" cy="3466048"/>
          </a:xfrm>
        </p:spPr>
        <p:txBody>
          <a:bodyPr>
            <a:normAutofit/>
          </a:bodyPr>
          <a:lstStyle/>
          <a:p>
            <a:r>
              <a:rPr lang="en-GB" sz="1700" dirty="0">
                <a:latin typeface="+mn-lt"/>
              </a:rPr>
              <a:t>It is essential that all staff understand the importance of challenging inappropriate behaviours between children, that are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a:t>
            </a:r>
          </a:p>
          <a:p>
            <a:r>
              <a:rPr lang="en-GB" sz="1700" dirty="0">
                <a:latin typeface="+mn-lt"/>
              </a:rPr>
              <a:t>Children who identify as LGBTQ+: The fact that a child or a young person may be LGBTQ+ is not in itself an inherent risk factor for harm. However, children can be targeted by other children. In some cases, a child who is perceived by other children to be LGBTQ+ (whether they are or not) can be just as vulnerable as children who identify as LGBTQ+.</a:t>
            </a:r>
          </a:p>
          <a:p>
            <a:pPr marL="0" indent="0">
              <a:buNone/>
            </a:pPr>
            <a:endParaRPr lang="en-GB" sz="1700" dirty="0"/>
          </a:p>
        </p:txBody>
      </p:sp>
      <p:sp>
        <p:nvSpPr>
          <p:cNvPr id="4" name="Slide Number Placeholder 3">
            <a:extLst>
              <a:ext uri="{FF2B5EF4-FFF2-40B4-BE49-F238E27FC236}">
                <a16:creationId xmlns:a16="http://schemas.microsoft.com/office/drawing/2014/main" id="{CB65C7F0-6722-D6ED-0209-77103640F0D1}"/>
              </a:ext>
            </a:extLst>
          </p:cNvPr>
          <p:cNvSpPr>
            <a:spLocks noGrp="1"/>
          </p:cNvSpPr>
          <p:nvPr>
            <p:ph type="sldNum" sz="quarter" idx="4"/>
          </p:nvPr>
        </p:nvSpPr>
        <p:spPr/>
        <p:txBody>
          <a:bodyPr/>
          <a:lstStyle/>
          <a:p>
            <a:r>
              <a:rPr lang="en-GB" dirty="0"/>
              <a:t>PAGE </a:t>
            </a:r>
            <a:fld id="{45A89BE1-5792-4ACB-BF4C-7FAB88C6C5B7}" type="slidenum">
              <a:rPr lang="en-GB" smtClean="0"/>
              <a:pPr/>
              <a:t>21</a:t>
            </a:fld>
            <a:endParaRPr lang="en-GB" dirty="0"/>
          </a:p>
        </p:txBody>
      </p:sp>
    </p:spTree>
    <p:extLst>
      <p:ext uri="{BB962C8B-B14F-4D97-AF65-F5344CB8AC3E}">
        <p14:creationId xmlns:p14="http://schemas.microsoft.com/office/powerpoint/2010/main" val="31397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222F-1F1E-E6F8-6F4F-981340DDB0EE}"/>
              </a:ext>
            </a:extLst>
          </p:cNvPr>
          <p:cNvSpPr>
            <a:spLocks noGrp="1"/>
          </p:cNvSpPr>
          <p:nvPr>
            <p:ph type="title"/>
          </p:nvPr>
        </p:nvSpPr>
        <p:spPr/>
        <p:txBody>
          <a:bodyPr/>
          <a:lstStyle/>
          <a:p>
            <a:r>
              <a:rPr lang="en-GB" dirty="0"/>
              <a:t>Domestic Abuse</a:t>
            </a:r>
          </a:p>
        </p:txBody>
      </p:sp>
      <p:sp>
        <p:nvSpPr>
          <p:cNvPr id="3" name="Content Placeholder 2">
            <a:extLst>
              <a:ext uri="{FF2B5EF4-FFF2-40B4-BE49-F238E27FC236}">
                <a16:creationId xmlns:a16="http://schemas.microsoft.com/office/drawing/2014/main" id="{FE2F4D94-5E96-F6F5-C1EA-6D5B5362AE3A}"/>
              </a:ext>
            </a:extLst>
          </p:cNvPr>
          <p:cNvSpPr>
            <a:spLocks noGrp="1"/>
          </p:cNvSpPr>
          <p:nvPr>
            <p:ph idx="1"/>
          </p:nvPr>
        </p:nvSpPr>
        <p:spPr/>
        <p:txBody>
          <a:bodyPr/>
          <a:lstStyle/>
          <a:p>
            <a:r>
              <a:rPr lang="en-GB" sz="1800" dirty="0"/>
              <a:t>Domestic abuse has been added to the list of safeguarding issues that staff should be aware of. </a:t>
            </a:r>
          </a:p>
          <a:p>
            <a:r>
              <a:rPr lang="en-GB" sz="1800" dirty="0"/>
              <a:t>It’s important to recognise that domestic abuse: </a:t>
            </a:r>
          </a:p>
          <a:p>
            <a:pPr lvl="1"/>
            <a:r>
              <a:rPr lang="en-GB" sz="1600" dirty="0"/>
              <a:t>can be psychological, physical, sexual, financial, or emotional </a:t>
            </a:r>
          </a:p>
          <a:p>
            <a:pPr lvl="1"/>
            <a:r>
              <a:rPr lang="en-GB" sz="1600" dirty="0"/>
              <a:t>can impact on children through seeing, hearing or experiencing the effects of domestic abuse and/or experiencing it through their own intimate relationships (teenage relationship abuse)</a:t>
            </a:r>
          </a:p>
          <a:p>
            <a:pPr lvl="1"/>
            <a:r>
              <a:rPr lang="en-GB" sz="1600"/>
              <a:t>can </a:t>
            </a:r>
            <a:r>
              <a:rPr lang="en-GB" sz="1600" dirty="0"/>
              <a:t>encompass a wide range of behaviours and may be a single incident or a pattern of incidents </a:t>
            </a:r>
          </a:p>
          <a:p>
            <a:r>
              <a:rPr lang="en-GB" sz="1800" dirty="0"/>
              <a:t>All of these can have a detrimental and long-term impact on children’s health, well-being, development, and ability to learn.</a:t>
            </a:r>
          </a:p>
          <a:p>
            <a:pPr marL="0" indent="0">
              <a:buNone/>
            </a:pPr>
            <a:endParaRPr lang="en-GB" sz="1900" dirty="0"/>
          </a:p>
          <a:p>
            <a:endParaRPr lang="en-GB" sz="1900" dirty="0"/>
          </a:p>
          <a:p>
            <a:pPr lvl="1"/>
            <a:endParaRPr lang="en-GB" dirty="0"/>
          </a:p>
        </p:txBody>
      </p:sp>
      <p:sp>
        <p:nvSpPr>
          <p:cNvPr id="4" name="Slide Number Placeholder 3">
            <a:extLst>
              <a:ext uri="{FF2B5EF4-FFF2-40B4-BE49-F238E27FC236}">
                <a16:creationId xmlns:a16="http://schemas.microsoft.com/office/drawing/2014/main" id="{9032948D-EC5F-31F8-6B01-A21CC64F60E5}"/>
              </a:ext>
            </a:extLst>
          </p:cNvPr>
          <p:cNvSpPr>
            <a:spLocks noGrp="1"/>
          </p:cNvSpPr>
          <p:nvPr>
            <p:ph type="sldNum" sz="quarter" idx="4"/>
          </p:nvPr>
        </p:nvSpPr>
        <p:spPr/>
        <p:txBody>
          <a:bodyPr/>
          <a:lstStyle/>
          <a:p>
            <a:r>
              <a:rPr lang="en-GB" dirty="0"/>
              <a:t>PAGE </a:t>
            </a:r>
            <a:fld id="{45A89BE1-5792-4ACB-BF4C-7FAB88C6C5B7}" type="slidenum">
              <a:rPr lang="en-GB" smtClean="0"/>
              <a:pPr/>
              <a:t>22</a:t>
            </a:fld>
            <a:endParaRPr lang="en-GB" dirty="0"/>
          </a:p>
        </p:txBody>
      </p:sp>
    </p:spTree>
    <p:extLst>
      <p:ext uri="{BB962C8B-B14F-4D97-AF65-F5344CB8AC3E}">
        <p14:creationId xmlns:p14="http://schemas.microsoft.com/office/powerpoint/2010/main" val="284899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1B94-AEA6-1D4B-0A57-471E2E1955A8}"/>
              </a:ext>
            </a:extLst>
          </p:cNvPr>
          <p:cNvSpPr>
            <a:spLocks noGrp="1"/>
          </p:cNvSpPr>
          <p:nvPr>
            <p:ph type="title"/>
          </p:nvPr>
        </p:nvSpPr>
        <p:spPr/>
        <p:txBody>
          <a:bodyPr/>
          <a:lstStyle/>
          <a:p>
            <a:r>
              <a:rPr lang="en-GB" dirty="0"/>
              <a:t>Disclosures</a:t>
            </a:r>
          </a:p>
        </p:txBody>
      </p:sp>
      <p:sp>
        <p:nvSpPr>
          <p:cNvPr id="3" name="Content Placeholder 2">
            <a:extLst>
              <a:ext uri="{FF2B5EF4-FFF2-40B4-BE49-F238E27FC236}">
                <a16:creationId xmlns:a16="http://schemas.microsoft.com/office/drawing/2014/main" id="{1F7DBBAF-B969-3254-1B1B-4AC0EF249A89}"/>
              </a:ext>
            </a:extLst>
          </p:cNvPr>
          <p:cNvSpPr>
            <a:spLocks noGrp="1"/>
          </p:cNvSpPr>
          <p:nvPr>
            <p:ph idx="1"/>
          </p:nvPr>
        </p:nvSpPr>
        <p:spPr/>
        <p:txBody>
          <a:bodyPr/>
          <a:lstStyle/>
          <a:p>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Children may not feel ready, or know how to tell someone what they are experiencing: </a:t>
            </a:r>
          </a:p>
          <a:p>
            <a:pPr lvl="1"/>
            <a:r>
              <a:rPr lang="en-GB" sz="1400" dirty="0">
                <a:solidFill>
                  <a:prstClr val="black"/>
                </a:solidFill>
                <a:ea typeface="+mj-ea"/>
                <a:cs typeface="Arial" panose="020B0604020202020204" pitchFamily="34" charset="0"/>
              </a:rPr>
              <a:t>They may feel it’s their fault</a:t>
            </a:r>
          </a:p>
          <a:p>
            <a:pPr lvl="1"/>
            <a:r>
              <a:rPr lang="en-GB" sz="1400" dirty="0">
                <a:solidFill>
                  <a:prstClr val="black"/>
                </a:solidFill>
                <a:ea typeface="+mj-ea"/>
                <a:cs typeface="Arial" panose="020B0604020202020204" pitchFamily="34" charset="0"/>
              </a:rPr>
              <a:t>They will get into trouble </a:t>
            </a:r>
          </a:p>
          <a:p>
            <a:pPr lvl="1"/>
            <a:r>
              <a:rPr lang="en-GB" sz="1400" dirty="0">
                <a:solidFill>
                  <a:prstClr val="black"/>
                </a:solidFill>
                <a:ea typeface="+mj-ea"/>
                <a:cs typeface="Arial" panose="020B0604020202020204" pitchFamily="34" charset="0"/>
              </a:rPr>
              <a:t>Nobody will believe them</a:t>
            </a:r>
          </a:p>
          <a:p>
            <a:pPr lvl="1"/>
            <a:r>
              <a:rPr lang="en-GB" sz="1400" dirty="0">
                <a:solidFill>
                  <a:prstClr val="black"/>
                </a:solidFill>
                <a:ea typeface="+mj-ea"/>
                <a:cs typeface="Arial" panose="020B0604020202020204" pitchFamily="34" charset="0"/>
              </a:rPr>
              <a:t>Nobody can stop it</a:t>
            </a:r>
          </a:p>
          <a:p>
            <a:pPr lvl="1"/>
            <a:r>
              <a:rPr lang="en-GB" sz="1400" dirty="0">
                <a:solidFill>
                  <a:prstClr val="black"/>
                </a:solidFill>
                <a:ea typeface="+mj-ea"/>
                <a:cs typeface="Arial" panose="020B0604020202020204" pitchFamily="34" charset="0"/>
              </a:rPr>
              <a:t>Things will get worse</a:t>
            </a:r>
          </a:p>
          <a:p>
            <a:pPr lvl="1"/>
            <a:r>
              <a:rPr lang="en-GB" sz="1400" dirty="0">
                <a:solidFill>
                  <a:prstClr val="black"/>
                </a:solidFill>
                <a:ea typeface="+mj-ea"/>
                <a:cs typeface="Arial" panose="020B0604020202020204" pitchFamily="34" charset="0"/>
              </a:rPr>
              <a:t>People they love will be hurt if they tell </a:t>
            </a:r>
          </a:p>
          <a:p>
            <a:pPr lvl="1"/>
            <a:r>
              <a:rPr lang="en-GB" sz="1400" dirty="0">
                <a:solidFill>
                  <a:prstClr val="black"/>
                </a:solidFill>
                <a:ea typeface="+mj-ea"/>
                <a:cs typeface="Arial" panose="020B0604020202020204" pitchFamily="34" charset="0"/>
              </a:rPr>
              <a:t>They told before and nobody listened</a:t>
            </a:r>
          </a:p>
          <a:p>
            <a:pPr lvl="1"/>
            <a:r>
              <a:rPr lang="en-GB" sz="1400" dirty="0">
                <a:solidFill>
                  <a:prstClr val="black"/>
                </a:solidFill>
                <a:ea typeface="+mj-ea"/>
                <a:cs typeface="Arial" panose="020B0604020202020204" pitchFamily="34" charset="0"/>
              </a:rPr>
              <a:t>They will be taken into care</a:t>
            </a:r>
          </a:p>
          <a:p>
            <a:pPr lvl="1"/>
            <a:r>
              <a:rPr lang="en-GB" sz="1400" dirty="0">
                <a:solidFill>
                  <a:prstClr val="black"/>
                </a:solidFill>
                <a:ea typeface="+mj-ea"/>
                <a:cs typeface="Arial" panose="020B0604020202020204" pitchFamily="34" charset="0"/>
              </a:rPr>
              <a:t>They believe that this is what happens in families</a:t>
            </a:r>
          </a:p>
          <a:p>
            <a:pPr lvl="1"/>
            <a:r>
              <a:rPr lang="en-GB" sz="1400" dirty="0">
                <a:solidFill>
                  <a:prstClr val="black"/>
                </a:solidFill>
                <a:ea typeface="+mj-ea"/>
                <a:cs typeface="Arial" panose="020B0604020202020204" pitchFamily="34" charset="0"/>
              </a:rPr>
              <a:t>They feel ashamed</a:t>
            </a:r>
          </a:p>
          <a:p>
            <a:pPr lvl="1"/>
            <a:endParaRPr lang="en-GB" sz="1400" dirty="0">
              <a:solidFill>
                <a:prstClr val="black"/>
              </a:solidFill>
              <a:ea typeface="+mj-ea"/>
              <a:cs typeface="Arial" panose="020B0604020202020204" pitchFamily="34" charset="0"/>
            </a:endParaRPr>
          </a:p>
          <a:p>
            <a:pPr lvl="1"/>
            <a:endParaRPr lang="en-GB" sz="1400"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959E6E16-5592-BB4F-AC2A-3FEE4F8C56FE}"/>
              </a:ext>
            </a:extLst>
          </p:cNvPr>
          <p:cNvSpPr>
            <a:spLocks noGrp="1"/>
          </p:cNvSpPr>
          <p:nvPr>
            <p:ph type="sldNum" sz="quarter" idx="4"/>
          </p:nvPr>
        </p:nvSpPr>
        <p:spPr/>
        <p:txBody>
          <a:bodyPr/>
          <a:lstStyle/>
          <a:p>
            <a:r>
              <a:rPr lang="en-GB" dirty="0"/>
              <a:t>PAGE </a:t>
            </a:r>
            <a:fld id="{45A89BE1-5792-4ACB-BF4C-7FAB88C6C5B7}" type="slidenum">
              <a:rPr lang="en-GB" smtClean="0"/>
              <a:pPr/>
              <a:t>23</a:t>
            </a:fld>
            <a:endParaRPr lang="en-GB" dirty="0"/>
          </a:p>
        </p:txBody>
      </p:sp>
    </p:spTree>
    <p:extLst>
      <p:ext uri="{BB962C8B-B14F-4D97-AF65-F5344CB8AC3E}">
        <p14:creationId xmlns:p14="http://schemas.microsoft.com/office/powerpoint/2010/main" val="33444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E9849-477F-AC91-2B59-4CE6A2FC304B}"/>
              </a:ext>
              <a:ext uri="{C183D7F6-B498-43B3-948B-1728B52AA6E4}">
                <adec:decorative xmlns:adec="http://schemas.microsoft.com/office/drawing/2017/decorative" val="0"/>
              </a:ext>
            </a:extLst>
          </p:cNvPr>
          <p:cNvSpPr>
            <a:spLocks noGrp="1"/>
          </p:cNvSpPr>
          <p:nvPr>
            <p:ph type="title"/>
          </p:nvPr>
        </p:nvSpPr>
        <p:spPr/>
        <p:txBody>
          <a:bodyPr/>
          <a:lstStyle/>
          <a:p>
            <a:r>
              <a:rPr lang="en-GB" dirty="0"/>
              <a:t>Operation Encompass</a:t>
            </a:r>
          </a:p>
        </p:txBody>
      </p:sp>
      <p:sp>
        <p:nvSpPr>
          <p:cNvPr id="3" name="Content Placeholder 2">
            <a:extLst>
              <a:ext uri="{FF2B5EF4-FFF2-40B4-BE49-F238E27FC236}">
                <a16:creationId xmlns:a16="http://schemas.microsoft.com/office/drawing/2014/main" id="{7D103044-50AA-3980-2004-8337735FB58F}"/>
              </a:ext>
            </a:extLst>
          </p:cNvPr>
          <p:cNvSpPr>
            <a:spLocks noGrp="1"/>
          </p:cNvSpPr>
          <p:nvPr>
            <p:ph sz="half" idx="2"/>
          </p:nvPr>
        </p:nvSpPr>
        <p:spPr>
          <a:xfrm>
            <a:off x="3491880" y="1059582"/>
            <a:ext cx="5201193" cy="3394472"/>
          </a:xfrm>
        </p:spPr>
        <p:txBody>
          <a:bodyPr/>
          <a:lstStyle/>
          <a:p>
            <a:r>
              <a:rPr lang="en-GB" sz="1600" dirty="0"/>
              <a:t>As part of the citywide response to the Domestic Abuse and Prevention Strategy schools must: </a:t>
            </a:r>
          </a:p>
          <a:p>
            <a:pPr lvl="1"/>
            <a:r>
              <a:rPr lang="en-GB" sz="1400" dirty="0"/>
              <a:t>Complete the Operation Encompass online training from Virtual College Online Key Adult Training</a:t>
            </a:r>
          </a:p>
          <a:p>
            <a:pPr lvl="1"/>
            <a:r>
              <a:rPr lang="en-GB" sz="1400" dirty="0"/>
              <a:t>Key Adults to monitor a notifications portal where information is shared in respect of incidents of domestic violence and abuse</a:t>
            </a:r>
          </a:p>
          <a:p>
            <a:pPr lvl="1"/>
            <a:r>
              <a:rPr lang="en-GB" sz="1400" dirty="0"/>
              <a:t>Complete the actions listed in the school’s Operation Encompass Action Plan (available on the Education Safeguarding website). </a:t>
            </a:r>
          </a:p>
          <a:p>
            <a:pPr lvl="1"/>
            <a:r>
              <a:rPr lang="en-GB" sz="1400" dirty="0"/>
              <a:t>Follow up with discreet monitoring with child and family by DSLs and key staff. </a:t>
            </a:r>
          </a:p>
          <a:p>
            <a:pPr lvl="1"/>
            <a:r>
              <a:rPr lang="en-GB" sz="1400" dirty="0"/>
              <a:t>Subsequent referrals to be made where appropriate.  </a:t>
            </a:r>
          </a:p>
          <a:p>
            <a:pPr lvl="1"/>
            <a:endParaRPr lang="en-GB" sz="1400" dirty="0"/>
          </a:p>
          <a:p>
            <a:pPr lvl="1"/>
            <a:endParaRPr lang="en-GB" dirty="0"/>
          </a:p>
        </p:txBody>
      </p:sp>
      <p:sp>
        <p:nvSpPr>
          <p:cNvPr id="5" name="Slide Number Placeholder 4">
            <a:extLst>
              <a:ext uri="{FF2B5EF4-FFF2-40B4-BE49-F238E27FC236}">
                <a16:creationId xmlns:a16="http://schemas.microsoft.com/office/drawing/2014/main" id="{2325A84C-9A12-60C9-A44A-2C9D109AC356}"/>
              </a:ext>
            </a:extLst>
          </p:cNvPr>
          <p:cNvSpPr>
            <a:spLocks noGrp="1"/>
          </p:cNvSpPr>
          <p:nvPr>
            <p:ph type="sldNum" sz="quarter" idx="4"/>
          </p:nvPr>
        </p:nvSpPr>
        <p:spPr/>
        <p:txBody>
          <a:bodyPr/>
          <a:lstStyle/>
          <a:p>
            <a:r>
              <a:rPr lang="en-GB" dirty="0"/>
              <a:t>PAGE </a:t>
            </a:r>
            <a:fld id="{45A89BE1-5792-4ACB-BF4C-7FAB88C6C5B7}" type="slidenum">
              <a:rPr lang="en-GB" smtClean="0"/>
              <a:pPr/>
              <a:t>24</a:t>
            </a:fld>
            <a:endParaRPr lang="en-GB" dirty="0"/>
          </a:p>
        </p:txBody>
      </p:sp>
      <p:pic>
        <p:nvPicPr>
          <p:cNvPr id="6" name="Content Placeholder 4">
            <a:extLst>
              <a:ext uri="{FF2B5EF4-FFF2-40B4-BE49-F238E27FC236}">
                <a16:creationId xmlns:a16="http://schemas.microsoft.com/office/drawing/2014/main" id="{6BD0DAD0-3877-0B46-51AA-8C07BE6B0FC5}"/>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289592" y="1035727"/>
            <a:ext cx="3312105" cy="2328111"/>
          </a:xfrm>
          <a:prstGeom prst="rect">
            <a:avLst/>
          </a:prstGeom>
        </p:spPr>
      </p:pic>
    </p:spTree>
    <p:extLst>
      <p:ext uri="{BB962C8B-B14F-4D97-AF65-F5344CB8AC3E}">
        <p14:creationId xmlns:p14="http://schemas.microsoft.com/office/powerpoint/2010/main" val="18734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8380-6C5C-49E3-4E12-6FDAEA266891}"/>
              </a:ext>
            </a:extLst>
          </p:cNvPr>
          <p:cNvSpPr>
            <a:spLocks noGrp="1"/>
          </p:cNvSpPr>
          <p:nvPr>
            <p:ph type="title"/>
          </p:nvPr>
        </p:nvSpPr>
        <p:spPr/>
        <p:txBody>
          <a:bodyPr/>
          <a:lstStyle/>
          <a:p>
            <a:r>
              <a:rPr lang="en-GB" dirty="0"/>
              <a:t>Serious Youth Violence</a:t>
            </a:r>
          </a:p>
        </p:txBody>
      </p:sp>
      <p:sp>
        <p:nvSpPr>
          <p:cNvPr id="4" name="Slide Number Placeholder 3">
            <a:extLst>
              <a:ext uri="{FF2B5EF4-FFF2-40B4-BE49-F238E27FC236}">
                <a16:creationId xmlns:a16="http://schemas.microsoft.com/office/drawing/2014/main" id="{C1CA2CF1-71A0-DC5E-1542-12C7A613EA72}"/>
              </a:ext>
            </a:extLst>
          </p:cNvPr>
          <p:cNvSpPr>
            <a:spLocks noGrp="1"/>
          </p:cNvSpPr>
          <p:nvPr>
            <p:ph type="sldNum" sz="quarter" idx="4"/>
          </p:nvPr>
        </p:nvSpPr>
        <p:spPr/>
        <p:txBody>
          <a:bodyPr/>
          <a:lstStyle/>
          <a:p>
            <a:r>
              <a:rPr lang="en-GB" dirty="0"/>
              <a:t>PAGE </a:t>
            </a:r>
            <a:fld id="{45A89BE1-5792-4ACB-BF4C-7FAB88C6C5B7}" type="slidenum">
              <a:rPr lang="en-GB" smtClean="0"/>
              <a:pPr/>
              <a:t>25</a:t>
            </a:fld>
            <a:endParaRPr lang="en-GB" dirty="0"/>
          </a:p>
        </p:txBody>
      </p:sp>
      <p:sp>
        <p:nvSpPr>
          <p:cNvPr id="5" name="Content Placeholder 8">
            <a:extLst>
              <a:ext uri="{FF2B5EF4-FFF2-40B4-BE49-F238E27FC236}">
                <a16:creationId xmlns:a16="http://schemas.microsoft.com/office/drawing/2014/main" id="{6B39F193-64E0-C1F6-FBB1-BA9B1C4EADB7}"/>
              </a:ext>
            </a:extLst>
          </p:cNvPr>
          <p:cNvSpPr>
            <a:spLocks noGrp="1"/>
          </p:cNvSpPr>
          <p:nvPr>
            <p:ph idx="1"/>
          </p:nvPr>
        </p:nvSpPr>
        <p:spPr>
          <a:xfrm>
            <a:off x="3851920" y="951570"/>
            <a:ext cx="4896544" cy="3394075"/>
          </a:xfrm>
        </p:spPr>
        <p:txBody>
          <a:bodyPr>
            <a:noAutofit/>
          </a:bodyPr>
          <a:lstStyle/>
          <a:p>
            <a:r>
              <a:rPr lang="en-GB" sz="1600" dirty="0">
                <a:latin typeface="+mn-lt"/>
                <a:cs typeface="Arial" panose="020B0604020202020204" pitchFamily="34" charset="0"/>
              </a:rPr>
              <a:t>All staff should be aware of indicators, which may signal that children are at risk from, or are involved with serious violent crime. These may include:</a:t>
            </a:r>
          </a:p>
          <a:p>
            <a:pPr lvl="1">
              <a:spcBef>
                <a:spcPts val="0"/>
              </a:spcBef>
            </a:pPr>
            <a:r>
              <a:rPr lang="en-GB" sz="1400" dirty="0">
                <a:cs typeface="Arial" panose="020B0604020202020204" pitchFamily="34" charset="0"/>
              </a:rPr>
              <a:t>increased absence from school</a:t>
            </a:r>
          </a:p>
          <a:p>
            <a:pPr lvl="1">
              <a:spcBef>
                <a:spcPts val="0"/>
              </a:spcBef>
            </a:pPr>
            <a:r>
              <a:rPr lang="en-GB" sz="1400" dirty="0">
                <a:cs typeface="Arial" panose="020B0604020202020204" pitchFamily="34" charset="0"/>
              </a:rPr>
              <a:t>a change in friendships or relationships with older individuals or groups</a:t>
            </a:r>
          </a:p>
          <a:p>
            <a:pPr lvl="1">
              <a:spcBef>
                <a:spcPts val="0"/>
              </a:spcBef>
            </a:pPr>
            <a:r>
              <a:rPr lang="en-GB" sz="1400" dirty="0">
                <a:cs typeface="Arial" panose="020B0604020202020204" pitchFamily="34" charset="0"/>
              </a:rPr>
              <a:t>a significant decline in performance</a:t>
            </a:r>
          </a:p>
          <a:p>
            <a:pPr lvl="1">
              <a:spcBef>
                <a:spcPts val="0"/>
              </a:spcBef>
            </a:pPr>
            <a:r>
              <a:rPr lang="en-GB" sz="1400" dirty="0">
                <a:cs typeface="Arial" panose="020B0604020202020204" pitchFamily="34" charset="0"/>
              </a:rPr>
              <a:t>signs of self-harm or a significant change in well-being</a:t>
            </a:r>
          </a:p>
          <a:p>
            <a:pPr lvl="1">
              <a:spcBef>
                <a:spcPts val="0"/>
              </a:spcBef>
            </a:pPr>
            <a:r>
              <a:rPr lang="en-GB" sz="1400" dirty="0">
                <a:cs typeface="Arial" panose="020B0604020202020204" pitchFamily="34" charset="0"/>
              </a:rPr>
              <a:t>signs of assault or unexplained injuries </a:t>
            </a:r>
          </a:p>
          <a:p>
            <a:pPr lvl="1">
              <a:spcBef>
                <a:spcPts val="0"/>
              </a:spcBef>
            </a:pPr>
            <a:r>
              <a:rPr lang="en-GB" sz="1400" dirty="0">
                <a:cs typeface="Arial" panose="020B0604020202020204" pitchFamily="34" charset="0"/>
              </a:rPr>
              <a:t>unexplained gifts or new possessions </a:t>
            </a:r>
          </a:p>
          <a:p>
            <a:pPr>
              <a:spcBef>
                <a:spcPts val="0"/>
              </a:spcBef>
            </a:pPr>
            <a:r>
              <a:rPr lang="en-GB" sz="1600" dirty="0">
                <a:latin typeface="+mn-lt"/>
                <a:cs typeface="Arial" panose="020B0604020202020204" pitchFamily="34" charset="0"/>
              </a:rPr>
              <a:t>All staff should be aware of the associated risks and understand the measures in place to manage these. </a:t>
            </a:r>
          </a:p>
          <a:p>
            <a:pPr marL="0" indent="0">
              <a:lnSpc>
                <a:spcPct val="90000"/>
              </a:lnSpc>
              <a:spcBef>
                <a:spcPts val="0"/>
              </a:spcBef>
              <a:buNone/>
            </a:pPr>
            <a:endParaRPr lang="en-GB" sz="1400" dirty="0">
              <a:latin typeface="Arial" panose="020B0604020202020204" pitchFamily="34" charset="0"/>
              <a:cs typeface="Arial" panose="020B0604020202020204" pitchFamily="34" charset="0"/>
            </a:endParaRPr>
          </a:p>
        </p:txBody>
      </p:sp>
      <p:sp>
        <p:nvSpPr>
          <p:cNvPr id="6" name="TextBox 5" descr="For further advice: &#10;Criminal exploitation of children and vulnerable adults: county lines - GOV.UK (www.gov.uk)&#10;">
            <a:extLst>
              <a:ext uri="{FF2B5EF4-FFF2-40B4-BE49-F238E27FC236}">
                <a16:creationId xmlns:a16="http://schemas.microsoft.com/office/drawing/2014/main" id="{2BA12DC4-7CE8-9FDC-13AE-DCACBB05BEFD}"/>
              </a:ext>
              <a:ext uri="{C183D7F6-B498-43B3-948B-1728B52AA6E4}">
                <adec:decorative xmlns:adec="http://schemas.microsoft.com/office/drawing/2017/decorative" val="0"/>
              </a:ext>
            </a:extLst>
          </p:cNvPr>
          <p:cNvSpPr txBox="1"/>
          <p:nvPr/>
        </p:nvSpPr>
        <p:spPr>
          <a:xfrm>
            <a:off x="457200" y="3115248"/>
            <a:ext cx="3754760" cy="978729"/>
          </a:xfrm>
          <a:prstGeom prst="rect">
            <a:avLst/>
          </a:prstGeom>
          <a:noFill/>
        </p:spPr>
        <p:txBody>
          <a:bodyPr wrap="square" rtlCol="0">
            <a:spAutoFit/>
          </a:bodyPr>
          <a:lstStyle/>
          <a:p>
            <a:pPr marL="0" indent="0">
              <a:lnSpc>
                <a:spcPct val="90000"/>
              </a:lnSpc>
              <a:spcBef>
                <a:spcPts val="0"/>
              </a:spcBef>
              <a:buNone/>
            </a:pPr>
            <a:r>
              <a:rPr lang="en-GB" sz="1600" dirty="0">
                <a:cs typeface="Arial" panose="020B0604020202020204" pitchFamily="34" charset="0"/>
              </a:rPr>
              <a:t>For further advice: </a:t>
            </a:r>
          </a:p>
          <a:p>
            <a:pPr marL="0" indent="0">
              <a:lnSpc>
                <a:spcPct val="90000"/>
              </a:lnSpc>
              <a:spcBef>
                <a:spcPts val="0"/>
              </a:spcBef>
              <a:buNone/>
            </a:pPr>
            <a:r>
              <a:rPr lang="en-GB" sz="1600" dirty="0">
                <a:hlinkClick r:id="rId2"/>
              </a:rPr>
              <a:t>Criminal exploitation of children and vulnerable adults: county lines - GOV.UK (www.gov.uk)</a:t>
            </a:r>
            <a:endParaRPr lang="en-GB" sz="1600" dirty="0">
              <a:cs typeface="Arial" panose="020B0604020202020204" pitchFamily="34" charset="0"/>
            </a:endParaRPr>
          </a:p>
        </p:txBody>
      </p:sp>
      <p:pic>
        <p:nvPicPr>
          <p:cNvPr id="7" name="Picture 6" descr="West Midlands Violence Reduction Unit">
            <a:extLst>
              <a:ext uri="{FF2B5EF4-FFF2-40B4-BE49-F238E27FC236}">
                <a16:creationId xmlns:a16="http://schemas.microsoft.com/office/drawing/2014/main" id="{02D462D0-698B-47FF-E998-C1D2867797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199" y="1202771"/>
            <a:ext cx="3250704" cy="1368979"/>
          </a:xfrm>
          <a:prstGeom prst="rect">
            <a:avLst/>
          </a:prstGeom>
        </p:spPr>
      </p:pic>
    </p:spTree>
    <p:extLst>
      <p:ext uri="{BB962C8B-B14F-4D97-AF65-F5344CB8AC3E}">
        <p14:creationId xmlns:p14="http://schemas.microsoft.com/office/powerpoint/2010/main" val="82292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9ECA7-DDCF-4A02-521B-FF97F67CD792}"/>
              </a:ext>
            </a:extLst>
          </p:cNvPr>
          <p:cNvSpPr>
            <a:spLocks noGrp="1"/>
          </p:cNvSpPr>
          <p:nvPr>
            <p:ph type="title"/>
          </p:nvPr>
        </p:nvSpPr>
        <p:spPr>
          <a:xfrm>
            <a:off x="457200" y="51470"/>
            <a:ext cx="8229600" cy="745592"/>
          </a:xfrm>
        </p:spPr>
        <p:txBody>
          <a:bodyPr/>
          <a:lstStyle/>
          <a:p>
            <a:r>
              <a:rPr lang="en-GB" dirty="0"/>
              <a:t>Child Criminal and Sexual Exploitation</a:t>
            </a:r>
          </a:p>
        </p:txBody>
      </p:sp>
      <p:sp>
        <p:nvSpPr>
          <p:cNvPr id="3" name="Content Placeholder 2">
            <a:extLst>
              <a:ext uri="{FF2B5EF4-FFF2-40B4-BE49-F238E27FC236}">
                <a16:creationId xmlns:a16="http://schemas.microsoft.com/office/drawing/2014/main" id="{84FFAA2B-00AF-A687-5C58-8A370EB7A6C5}"/>
              </a:ext>
            </a:extLst>
          </p:cNvPr>
          <p:cNvSpPr>
            <a:spLocks noGrp="1"/>
          </p:cNvSpPr>
          <p:nvPr>
            <p:ph sz="half" idx="2"/>
          </p:nvPr>
        </p:nvSpPr>
        <p:spPr>
          <a:xfrm>
            <a:off x="3563888" y="1059582"/>
            <a:ext cx="5129185" cy="3394472"/>
          </a:xfrm>
        </p:spPr>
        <p:txBody>
          <a:bodyPr/>
          <a:lstStyle/>
          <a:p>
            <a:r>
              <a:rPr lang="en-GB" sz="1600" dirty="0">
                <a:latin typeface="Arial" panose="020B0604020202020204" pitchFamily="34" charset="0"/>
                <a:cs typeface="Arial" panose="020B0604020202020204" pitchFamily="34" charset="0"/>
              </a:rPr>
              <a:t>Both </a:t>
            </a:r>
            <a:r>
              <a:rPr lang="en-GB" sz="1600" b="1" dirty="0">
                <a:latin typeface="Arial" panose="020B0604020202020204" pitchFamily="34" charset="0"/>
                <a:cs typeface="Arial" panose="020B0604020202020204" pitchFamily="34" charset="0"/>
              </a:rPr>
              <a:t>CCE</a:t>
            </a:r>
            <a:r>
              <a:rPr lang="en-GB" sz="1600" dirty="0">
                <a:latin typeface="Arial" panose="020B0604020202020204" pitchFamily="34" charset="0"/>
                <a:cs typeface="Arial" panose="020B0604020202020204" pitchFamily="34" charset="0"/>
              </a:rPr>
              <a:t> and </a:t>
            </a:r>
            <a:r>
              <a:rPr lang="en-GB" sz="1600" b="1" dirty="0">
                <a:latin typeface="Arial" panose="020B0604020202020204" pitchFamily="34" charset="0"/>
                <a:cs typeface="Arial" panose="020B0604020202020204" pitchFamily="34" charset="0"/>
              </a:rPr>
              <a:t>CSE</a:t>
            </a:r>
            <a:r>
              <a:rPr lang="en-GB" sz="1600" dirty="0">
                <a:latin typeface="Arial" panose="020B0604020202020204" pitchFamily="34" charset="0"/>
                <a:cs typeface="Arial" panose="020B0604020202020204" pitchFamily="34" charset="0"/>
              </a:rPr>
              <a:t> are forms of abuse that occur where an individual or group takes advantage of an… </a:t>
            </a:r>
            <a:r>
              <a:rPr lang="en-GB" sz="1400" i="1" dirty="0">
                <a:latin typeface="Arial Nova Light" panose="020B0304020202020204" pitchFamily="34" charset="0"/>
                <a:cs typeface="Arial" panose="020B0604020202020204" pitchFamily="34" charset="0"/>
              </a:rPr>
              <a:t>imbalance in power to coerce, manipulate or deceive a child into taking part in sexual or criminal activity, in exchange for something the victim needs or wants, and/or for the financial advantage or increased status of the perpetrator or… </a:t>
            </a:r>
            <a:r>
              <a:rPr lang="en-GB" sz="1400" dirty="0">
                <a:latin typeface="Arial Nova Light" panose="020B03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facilitator and/or through violence or the threat of violence. </a:t>
            </a:r>
          </a:p>
          <a:p>
            <a:r>
              <a:rPr lang="en-GB" sz="1600" b="1" dirty="0">
                <a:latin typeface="Arial" panose="020B0604020202020204" pitchFamily="34" charset="0"/>
                <a:cs typeface="Arial" panose="020B0604020202020204" pitchFamily="34" charset="0"/>
              </a:rPr>
              <a:t>CCE</a:t>
            </a:r>
            <a:r>
              <a:rPr lang="en-GB" sz="1600" dirty="0">
                <a:latin typeface="Arial" panose="020B0604020202020204" pitchFamily="34" charset="0"/>
                <a:cs typeface="Arial" panose="020B0604020202020204" pitchFamily="34" charset="0"/>
              </a:rPr>
              <a:t> and </a:t>
            </a:r>
            <a:r>
              <a:rPr lang="en-GB" sz="1600" b="1" dirty="0">
                <a:latin typeface="Arial" panose="020B0604020202020204" pitchFamily="34" charset="0"/>
                <a:cs typeface="Arial" panose="020B0604020202020204" pitchFamily="34" charset="0"/>
              </a:rPr>
              <a:t>CSE</a:t>
            </a:r>
            <a:r>
              <a:rPr lang="en-GB" sz="1600" dirty="0">
                <a:latin typeface="Arial" panose="020B0604020202020204" pitchFamily="34" charset="0"/>
                <a:cs typeface="Arial" panose="020B0604020202020204" pitchFamily="34" charset="0"/>
              </a:rPr>
              <a:t> can affect children, both male and female and can include children who have been moved (commonly referred to as trafficking) for the purpose of exploitation.</a:t>
            </a:r>
          </a:p>
          <a:p>
            <a:r>
              <a:rPr lang="en-GB" sz="1600" dirty="0">
                <a:latin typeface="Arial" panose="020B0604020202020204" pitchFamily="34" charset="0"/>
                <a:cs typeface="Arial" panose="020B0604020202020204" pitchFamily="34" charset="0"/>
                <a:hlinkClick r:id="rId2"/>
              </a:rPr>
              <a:t>3 stages of Exploitation</a:t>
            </a:r>
            <a:r>
              <a:rPr lang="en-GB" sz="1600" dirty="0">
                <a:latin typeface="Arial" panose="020B0604020202020204" pitchFamily="34" charset="0"/>
                <a:cs typeface="Arial" panose="020B0604020202020204" pitchFamily="34" charset="0"/>
              </a:rPr>
              <a:t>  </a:t>
            </a:r>
          </a:p>
          <a:p>
            <a:endParaRPr lang="en-GB" dirty="0"/>
          </a:p>
        </p:txBody>
      </p:sp>
      <p:sp>
        <p:nvSpPr>
          <p:cNvPr id="5" name="Slide Number Placeholder 4">
            <a:extLst>
              <a:ext uri="{FF2B5EF4-FFF2-40B4-BE49-F238E27FC236}">
                <a16:creationId xmlns:a16="http://schemas.microsoft.com/office/drawing/2014/main" id="{8D415AA5-B231-F33B-6655-E128760ECF69}"/>
              </a:ext>
            </a:extLst>
          </p:cNvPr>
          <p:cNvSpPr>
            <a:spLocks noGrp="1"/>
          </p:cNvSpPr>
          <p:nvPr>
            <p:ph type="sldNum" sz="quarter" idx="4"/>
          </p:nvPr>
        </p:nvSpPr>
        <p:spPr/>
        <p:txBody>
          <a:bodyPr/>
          <a:lstStyle/>
          <a:p>
            <a:r>
              <a:rPr lang="en-GB" dirty="0"/>
              <a:t>PAGE </a:t>
            </a:r>
            <a:fld id="{45A89BE1-5792-4ACB-BF4C-7FAB88C6C5B7}" type="slidenum">
              <a:rPr lang="en-GB" smtClean="0"/>
              <a:pPr/>
              <a:t>26</a:t>
            </a:fld>
            <a:endParaRPr lang="en-GB" dirty="0"/>
          </a:p>
        </p:txBody>
      </p:sp>
      <p:pic>
        <p:nvPicPr>
          <p:cNvPr id="6" name="Content Placeholder 4">
            <a:extLst>
              <a:ext uri="{FF2B5EF4-FFF2-40B4-BE49-F238E27FC236}">
                <a16:creationId xmlns:a16="http://schemas.microsoft.com/office/drawing/2014/main" id="{428A0916-0D18-DEFE-4A4A-DE0B92308329}"/>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377863" y="910446"/>
            <a:ext cx="2956816" cy="3322608"/>
          </a:xfrm>
          <a:prstGeom prst="rect">
            <a:avLst/>
          </a:prstGeom>
        </p:spPr>
      </p:pic>
    </p:spTree>
    <p:extLst>
      <p:ext uri="{BB962C8B-B14F-4D97-AF65-F5344CB8AC3E}">
        <p14:creationId xmlns:p14="http://schemas.microsoft.com/office/powerpoint/2010/main" val="24226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BBC2-A4D3-49B6-3A08-B9310FBDEEAB}"/>
              </a:ext>
            </a:extLst>
          </p:cNvPr>
          <p:cNvSpPr>
            <a:spLocks noGrp="1"/>
          </p:cNvSpPr>
          <p:nvPr>
            <p:ph type="title"/>
          </p:nvPr>
        </p:nvSpPr>
        <p:spPr/>
        <p:txBody>
          <a:bodyPr>
            <a:normAutofit fontScale="90000"/>
          </a:bodyPr>
          <a:lstStyle/>
          <a:p>
            <a:r>
              <a:rPr lang="en-GB"/>
              <a:t>Child Criminal Exploitation and County Lines – Know the signs! </a:t>
            </a:r>
            <a:endParaRPr lang="en-GB" dirty="0"/>
          </a:p>
        </p:txBody>
      </p:sp>
      <p:sp>
        <p:nvSpPr>
          <p:cNvPr id="4" name="Slide Number Placeholder 3">
            <a:extLst>
              <a:ext uri="{FF2B5EF4-FFF2-40B4-BE49-F238E27FC236}">
                <a16:creationId xmlns:a16="http://schemas.microsoft.com/office/drawing/2014/main" id="{44949AF7-3C65-7293-E278-4ABDA440FC79}"/>
              </a:ext>
            </a:extLst>
          </p:cNvPr>
          <p:cNvSpPr>
            <a:spLocks noGrp="1"/>
          </p:cNvSpPr>
          <p:nvPr>
            <p:ph type="sldNum" sz="quarter" idx="4"/>
          </p:nvPr>
        </p:nvSpPr>
        <p:spPr/>
        <p:txBody>
          <a:bodyPr/>
          <a:lstStyle/>
          <a:p>
            <a:r>
              <a:rPr lang="en-GB" dirty="0"/>
              <a:t>PAGE </a:t>
            </a:r>
            <a:fld id="{45A89BE1-5792-4ACB-BF4C-7FAB88C6C5B7}" type="slidenum">
              <a:rPr lang="en-GB" smtClean="0"/>
              <a:pPr/>
              <a:t>27</a:t>
            </a:fld>
            <a:endParaRPr lang="en-GB" dirty="0"/>
          </a:p>
        </p:txBody>
      </p:sp>
      <p:pic>
        <p:nvPicPr>
          <p:cNvPr id="5" name="Content Placeholder 4">
            <a:extLst>
              <a:ext uri="{FF2B5EF4-FFF2-40B4-BE49-F238E27FC236}">
                <a16:creationId xmlns:a16="http://schemas.microsoft.com/office/drawing/2014/main" id="{8807856A-212B-E8FE-FEF8-03FED20D493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82415" y="1222623"/>
            <a:ext cx="7779170" cy="3066554"/>
          </a:xfrm>
          <a:prstGeom prst="rect">
            <a:avLst/>
          </a:prstGeom>
        </p:spPr>
      </p:pic>
    </p:spTree>
    <p:extLst>
      <p:ext uri="{BB962C8B-B14F-4D97-AF65-F5344CB8AC3E}">
        <p14:creationId xmlns:p14="http://schemas.microsoft.com/office/powerpoint/2010/main" val="126139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26B1-8848-ECAD-D4DF-8FA35CC0B4AF}"/>
              </a:ext>
            </a:extLst>
          </p:cNvPr>
          <p:cNvSpPr>
            <a:spLocks noGrp="1"/>
          </p:cNvSpPr>
          <p:nvPr>
            <p:ph type="title"/>
          </p:nvPr>
        </p:nvSpPr>
        <p:spPr/>
        <p:txBody>
          <a:bodyPr/>
          <a:lstStyle/>
          <a:p>
            <a:r>
              <a:rPr lang="en-GB" dirty="0"/>
              <a:t>Child Criminal Exploitation and County Lines</a:t>
            </a:r>
          </a:p>
        </p:txBody>
      </p:sp>
      <p:sp>
        <p:nvSpPr>
          <p:cNvPr id="3" name="Content Placeholder 2">
            <a:extLst>
              <a:ext uri="{FF2B5EF4-FFF2-40B4-BE49-F238E27FC236}">
                <a16:creationId xmlns:a16="http://schemas.microsoft.com/office/drawing/2014/main" id="{9F2271B1-94F2-524D-2144-A0EF9C4D741A}"/>
              </a:ext>
            </a:extLst>
          </p:cNvPr>
          <p:cNvSpPr>
            <a:spLocks noGrp="1"/>
          </p:cNvSpPr>
          <p:nvPr>
            <p:ph idx="1"/>
          </p:nvPr>
        </p:nvSpPr>
        <p:spPr/>
        <p:txBody>
          <a:bodyPr/>
          <a:lstStyle/>
          <a:p>
            <a:r>
              <a:rPr lang="en-GB" sz="1800" dirty="0">
                <a:latin typeface="+mn-lt"/>
              </a:rPr>
              <a:t>It is important to note that the experience of girls who are criminally exploited can be very different to that of boys. The indicators may not be the same, and professionals should be aware that girls are at risk of criminal exploitation too. </a:t>
            </a:r>
          </a:p>
          <a:p>
            <a:r>
              <a:rPr lang="en-GB" sz="1800" dirty="0">
                <a:latin typeface="+mn-lt"/>
              </a:rPr>
              <a:t>It is also important to note that both boys and girls being criminally exploited may be at higher risk of sexual exploitation.</a:t>
            </a:r>
          </a:p>
          <a:p>
            <a:endParaRPr lang="en-GB" dirty="0"/>
          </a:p>
        </p:txBody>
      </p:sp>
      <p:sp>
        <p:nvSpPr>
          <p:cNvPr id="4" name="Slide Number Placeholder 3">
            <a:extLst>
              <a:ext uri="{FF2B5EF4-FFF2-40B4-BE49-F238E27FC236}">
                <a16:creationId xmlns:a16="http://schemas.microsoft.com/office/drawing/2014/main" id="{1365F9D7-4304-AD7E-E8BF-0E8AB5ECC1F7}"/>
              </a:ext>
            </a:extLst>
          </p:cNvPr>
          <p:cNvSpPr>
            <a:spLocks noGrp="1"/>
          </p:cNvSpPr>
          <p:nvPr>
            <p:ph type="sldNum" sz="quarter" idx="4"/>
          </p:nvPr>
        </p:nvSpPr>
        <p:spPr/>
        <p:txBody>
          <a:bodyPr/>
          <a:lstStyle/>
          <a:p>
            <a:r>
              <a:rPr lang="en-GB" dirty="0"/>
              <a:t>PAGE </a:t>
            </a:r>
            <a:fld id="{45A89BE1-5792-4ACB-BF4C-7FAB88C6C5B7}" type="slidenum">
              <a:rPr lang="en-GB" smtClean="0"/>
              <a:pPr/>
              <a:t>28</a:t>
            </a:fld>
            <a:endParaRPr lang="en-GB" dirty="0"/>
          </a:p>
        </p:txBody>
      </p:sp>
      <p:pic>
        <p:nvPicPr>
          <p:cNvPr id="5" name="Picture 4">
            <a:extLst>
              <a:ext uri="{FF2B5EF4-FFF2-40B4-BE49-F238E27FC236}">
                <a16:creationId xmlns:a16="http://schemas.microsoft.com/office/drawing/2014/main" id="{5FC4B3CC-CBA5-42D8-FA59-A6DF0DEB4B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8959" y="2931790"/>
            <a:ext cx="2133785" cy="1274174"/>
          </a:xfrm>
          <a:prstGeom prst="rect">
            <a:avLst/>
          </a:prstGeom>
        </p:spPr>
      </p:pic>
      <p:pic>
        <p:nvPicPr>
          <p:cNvPr id="6" name="Picture 5">
            <a:extLst>
              <a:ext uri="{FF2B5EF4-FFF2-40B4-BE49-F238E27FC236}">
                <a16:creationId xmlns:a16="http://schemas.microsoft.com/office/drawing/2014/main" id="{F53A9244-C181-6A0E-07BB-1555827707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05232" y="3039212"/>
            <a:ext cx="1871634" cy="1012024"/>
          </a:xfrm>
          <a:prstGeom prst="rect">
            <a:avLst/>
          </a:prstGeom>
        </p:spPr>
      </p:pic>
      <p:pic>
        <p:nvPicPr>
          <p:cNvPr id="7" name="Picture 6">
            <a:extLst>
              <a:ext uri="{FF2B5EF4-FFF2-40B4-BE49-F238E27FC236}">
                <a16:creationId xmlns:a16="http://schemas.microsoft.com/office/drawing/2014/main" id="{44480E3F-0C74-AA99-06FB-0DE11CC736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57911" y="3113467"/>
            <a:ext cx="1774090" cy="865707"/>
          </a:xfrm>
          <a:prstGeom prst="rect">
            <a:avLst/>
          </a:prstGeom>
        </p:spPr>
      </p:pic>
      <p:pic>
        <p:nvPicPr>
          <p:cNvPr id="8" name="Picture 7">
            <a:extLst>
              <a:ext uri="{FF2B5EF4-FFF2-40B4-BE49-F238E27FC236}">
                <a16:creationId xmlns:a16="http://schemas.microsoft.com/office/drawing/2014/main" id="{A4208184-8BDD-C298-3034-1FE5BE50E7B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61431" y="3045330"/>
            <a:ext cx="2231329" cy="1030313"/>
          </a:xfrm>
          <a:prstGeom prst="rect">
            <a:avLst/>
          </a:prstGeom>
        </p:spPr>
      </p:pic>
    </p:spTree>
    <p:extLst>
      <p:ext uri="{BB962C8B-B14F-4D97-AF65-F5344CB8AC3E}">
        <p14:creationId xmlns:p14="http://schemas.microsoft.com/office/powerpoint/2010/main" val="55658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EFA4-912D-902D-D6E3-EE33374CB907}"/>
              </a:ext>
            </a:extLst>
          </p:cNvPr>
          <p:cNvSpPr>
            <a:spLocks noGrp="1"/>
          </p:cNvSpPr>
          <p:nvPr>
            <p:ph type="title"/>
          </p:nvPr>
        </p:nvSpPr>
        <p:spPr/>
        <p:txBody>
          <a:bodyPr/>
          <a:lstStyle/>
          <a:p>
            <a:r>
              <a:rPr lang="en-GB" dirty="0"/>
              <a:t>Neglect</a:t>
            </a:r>
          </a:p>
        </p:txBody>
      </p:sp>
      <p:sp>
        <p:nvSpPr>
          <p:cNvPr id="3" name="Content Placeholder 2">
            <a:extLst>
              <a:ext uri="{FF2B5EF4-FFF2-40B4-BE49-F238E27FC236}">
                <a16:creationId xmlns:a16="http://schemas.microsoft.com/office/drawing/2014/main" id="{7119F75A-37D1-3A26-415A-75EDB6A01134}"/>
              </a:ext>
            </a:extLst>
          </p:cNvPr>
          <p:cNvSpPr>
            <a:spLocks noGrp="1"/>
          </p:cNvSpPr>
          <p:nvPr>
            <p:ph idx="1"/>
          </p:nvPr>
        </p:nvSpPr>
        <p:spPr>
          <a:xfrm>
            <a:off x="377863" y="951570"/>
            <a:ext cx="8514617" cy="3502052"/>
          </a:xfrm>
        </p:spPr>
        <p:txBody>
          <a:bodyPr/>
          <a:lstStyle/>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is when a parent or carer doesn’t meet the basic physical and/or emotional needs of their children</a:t>
            </a:r>
            <a:r>
              <a:rPr lang="en-GB" sz="1700" dirty="0">
                <a:solidFill>
                  <a:srgbClr val="141414"/>
                </a:solidFill>
                <a:latin typeface="+mn-lt"/>
                <a:cs typeface="Arial" panose="020B0604020202020204" pitchFamily="34" charset="0"/>
              </a:rPr>
              <a:t>. </a:t>
            </a: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This means that children who are experiencing neglect don’t regularly get all of the essential things they need to keep them happy, healthy and safe and well – things like nutritious food, good hygiene, a safe place to live, adequate clothing, medical care, education and love and affection.</a:t>
            </a:r>
          </a:p>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is the most common form of child abuse and the most common reason for a child to be subject to a Child Protection plan. </a:t>
            </a:r>
          </a:p>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can have a significant and long lasting impact on children. It is better to respond to neglect at an early stage, but it can be difficult to identify and to assess.</a:t>
            </a:r>
          </a:p>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This means that neglect is often missed or noticed at a much later stage where it is harder to intervene.</a:t>
            </a:r>
            <a:endParaRPr kumimoji="0" lang="en-GB" sz="17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indent="0">
              <a:buNone/>
            </a:pPr>
            <a:endParaRPr lang="en-GB" dirty="0"/>
          </a:p>
        </p:txBody>
      </p:sp>
      <p:sp>
        <p:nvSpPr>
          <p:cNvPr id="4" name="Slide Number Placeholder 3">
            <a:extLst>
              <a:ext uri="{FF2B5EF4-FFF2-40B4-BE49-F238E27FC236}">
                <a16:creationId xmlns:a16="http://schemas.microsoft.com/office/drawing/2014/main" id="{C0A3BFC9-D32A-1400-77D4-05E65273D864}"/>
              </a:ext>
            </a:extLst>
          </p:cNvPr>
          <p:cNvSpPr>
            <a:spLocks noGrp="1"/>
          </p:cNvSpPr>
          <p:nvPr>
            <p:ph type="sldNum" sz="quarter" idx="4"/>
          </p:nvPr>
        </p:nvSpPr>
        <p:spPr/>
        <p:txBody>
          <a:bodyPr/>
          <a:lstStyle/>
          <a:p>
            <a:r>
              <a:rPr lang="en-GB" dirty="0"/>
              <a:t>PAGE </a:t>
            </a:r>
            <a:fld id="{45A89BE1-5792-4ACB-BF4C-7FAB88C6C5B7}" type="slidenum">
              <a:rPr lang="en-GB" smtClean="0"/>
              <a:pPr/>
              <a:t>29</a:t>
            </a:fld>
            <a:endParaRPr lang="en-GB" dirty="0"/>
          </a:p>
        </p:txBody>
      </p:sp>
    </p:spTree>
    <p:extLst>
      <p:ext uri="{BB962C8B-B14F-4D97-AF65-F5344CB8AC3E}">
        <p14:creationId xmlns:p14="http://schemas.microsoft.com/office/powerpoint/2010/main" val="156717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23B1-D02F-0EE5-0200-2D47E6957D99}"/>
              </a:ext>
            </a:extLst>
          </p:cNvPr>
          <p:cNvSpPr>
            <a:spLocks noGrp="1"/>
          </p:cNvSpPr>
          <p:nvPr>
            <p:ph type="title"/>
          </p:nvPr>
        </p:nvSpPr>
        <p:spPr/>
        <p:txBody>
          <a:bodyPr/>
          <a:lstStyle/>
          <a:p>
            <a:r>
              <a:rPr lang="en-GB" dirty="0"/>
              <a:t>Updates Include</a:t>
            </a:r>
          </a:p>
        </p:txBody>
      </p:sp>
      <p:sp>
        <p:nvSpPr>
          <p:cNvPr id="3" name="Content Placeholder 2">
            <a:extLst>
              <a:ext uri="{FF2B5EF4-FFF2-40B4-BE49-F238E27FC236}">
                <a16:creationId xmlns:a16="http://schemas.microsoft.com/office/drawing/2014/main" id="{70E617E6-809C-47F3-806C-A8A15C4EEA14}"/>
              </a:ext>
            </a:extLst>
          </p:cNvPr>
          <p:cNvSpPr>
            <a:spLocks noGrp="1"/>
          </p:cNvSpPr>
          <p:nvPr>
            <p:ph idx="1"/>
          </p:nvPr>
        </p:nvSpPr>
        <p:spPr>
          <a:xfrm>
            <a:off x="457200" y="1196859"/>
            <a:ext cx="8229600" cy="3031075"/>
          </a:xfrm>
        </p:spPr>
        <p:txBody>
          <a:bodyPr/>
          <a:lstStyle/>
          <a:p>
            <a:r>
              <a:rPr lang="en-GB" dirty="0"/>
              <a:t>Online Monitoring and Filtering</a:t>
            </a:r>
          </a:p>
          <a:p>
            <a:r>
              <a:rPr lang="en-GB" dirty="0"/>
              <a:t>Children Absent from Education</a:t>
            </a:r>
          </a:p>
          <a:p>
            <a:r>
              <a:rPr lang="en-GB" dirty="0"/>
              <a:t>Elective Home Education</a:t>
            </a:r>
          </a:p>
          <a:p>
            <a:r>
              <a:rPr lang="en-GB" dirty="0"/>
              <a:t>Changes to terminology</a:t>
            </a:r>
          </a:p>
          <a:p>
            <a:r>
              <a:rPr lang="en-GB" dirty="0"/>
              <a:t>Safer recruitment – online searches</a:t>
            </a:r>
          </a:p>
          <a:p>
            <a:r>
              <a:rPr lang="en-GB" dirty="0"/>
              <a:t>Use of school premises for non-school activities</a:t>
            </a:r>
          </a:p>
          <a:p>
            <a:endParaRPr lang="en-GB" dirty="0"/>
          </a:p>
        </p:txBody>
      </p:sp>
      <p:sp>
        <p:nvSpPr>
          <p:cNvPr id="4" name="Slide Number Placeholder 3">
            <a:extLst>
              <a:ext uri="{FF2B5EF4-FFF2-40B4-BE49-F238E27FC236}">
                <a16:creationId xmlns:a16="http://schemas.microsoft.com/office/drawing/2014/main" id="{7F2C4F20-C8B3-8F4C-1121-E6739CA44A21}"/>
              </a:ext>
            </a:extLst>
          </p:cNvPr>
          <p:cNvSpPr>
            <a:spLocks noGrp="1"/>
          </p:cNvSpPr>
          <p:nvPr>
            <p:ph type="sldNum" sz="quarter" idx="4"/>
          </p:nvPr>
        </p:nvSpPr>
        <p:spPr/>
        <p:txBody>
          <a:bodyPr/>
          <a:lstStyle/>
          <a:p>
            <a:r>
              <a:rPr lang="en-GB" dirty="0"/>
              <a:t>PAGE </a:t>
            </a:r>
            <a:fld id="{45A89BE1-5792-4ACB-BF4C-7FAB88C6C5B7}" type="slidenum">
              <a:rPr lang="en-GB" smtClean="0"/>
              <a:pPr/>
              <a:t>3</a:t>
            </a:fld>
            <a:endParaRPr lang="en-GB" dirty="0"/>
          </a:p>
        </p:txBody>
      </p:sp>
    </p:spTree>
    <p:extLst>
      <p:ext uri="{BB962C8B-B14F-4D97-AF65-F5344CB8AC3E}">
        <p14:creationId xmlns:p14="http://schemas.microsoft.com/office/powerpoint/2010/main" val="305555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25A5-45B4-9697-5FB7-A3CD0757CFBF}"/>
              </a:ext>
            </a:extLst>
          </p:cNvPr>
          <p:cNvSpPr>
            <a:spLocks noGrp="1"/>
          </p:cNvSpPr>
          <p:nvPr>
            <p:ph type="title"/>
          </p:nvPr>
        </p:nvSpPr>
        <p:spPr/>
        <p:txBody>
          <a:bodyPr/>
          <a:lstStyle/>
          <a:p>
            <a:r>
              <a:rPr lang="en-GB" dirty="0"/>
              <a:t>Neglect Strategy and Graded Profile </a:t>
            </a:r>
          </a:p>
        </p:txBody>
      </p:sp>
      <p:sp>
        <p:nvSpPr>
          <p:cNvPr id="3" name="Content Placeholder 2">
            <a:extLst>
              <a:ext uri="{FF2B5EF4-FFF2-40B4-BE49-F238E27FC236}">
                <a16:creationId xmlns:a16="http://schemas.microsoft.com/office/drawing/2014/main" id="{FC62B314-8FDD-ECA3-5479-A16F55446DE5}"/>
              </a:ext>
            </a:extLst>
          </p:cNvPr>
          <p:cNvSpPr>
            <a:spLocks noGrp="1"/>
          </p:cNvSpPr>
          <p:nvPr>
            <p:ph idx="1"/>
          </p:nvPr>
        </p:nvSpPr>
        <p:spPr/>
        <p:txBody>
          <a:bodyPr/>
          <a:lstStyle/>
          <a:p>
            <a:r>
              <a:rPr lang="en-GB" sz="1800" dirty="0"/>
              <a:t>What is Graded Care Profile 2 (GCP2)?</a:t>
            </a:r>
            <a:endParaRPr lang="en-GB" sz="1500" dirty="0"/>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GCP2 is a licensed assessment tool from NSPCC</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GCP2 can support professionals working with children and families to measure the quality of care provided to a child</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The tool evaluates the quality of physical and emotional care provided to children by using a scale of 1 (best) to 5 (worst) in different areas of physical and emotional care such as nutrition, hygiene, safety, and supervision</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This can be used by one or more agencies working with the family and will help focus and inform intervention plans</a:t>
            </a:r>
          </a:p>
          <a:p>
            <a:pPr>
              <a:spcBef>
                <a:spcPts val="0"/>
              </a:spcBef>
              <a:defRPr/>
            </a:pPr>
            <a:r>
              <a:rPr lang="en-GB" sz="1800" dirty="0">
                <a:hlinkClick r:id="rId2"/>
              </a:rPr>
              <a:t>Birmingham Neglect Strategy</a:t>
            </a:r>
            <a:endParaRPr lang="en-GB" sz="1800" dirty="0"/>
          </a:p>
          <a:p>
            <a:pPr>
              <a:spcBef>
                <a:spcPts val="0"/>
              </a:spcBef>
              <a:defRPr/>
            </a:pPr>
            <a:r>
              <a:rPr kumimoji="0" lang="en-GB" sz="1800" b="0" i="0" u="none" strike="noStrike" kern="1200" cap="none" spc="0" normalizeH="0" baseline="0" noProof="0" dirty="0">
                <a:ln>
                  <a:noFill/>
                </a:ln>
                <a:solidFill>
                  <a:prstClr val="black"/>
                </a:solidFill>
                <a:effectLst/>
                <a:uLnTx/>
                <a:uFillTx/>
                <a:latin typeface="Arial Nova"/>
                <a:ea typeface="+mn-ea"/>
                <a:cs typeface="+mn-cs"/>
                <a:hlinkClick r:id="rId3"/>
              </a:rPr>
              <a:t>How to Spot Neglect</a:t>
            </a:r>
            <a:endParaRPr kumimoji="0" lang="en-US" sz="1800" b="0" i="0" u="none" strike="noStrike" kern="1200" cap="none" spc="0" normalizeH="0" baseline="0" noProof="0" dirty="0">
              <a:ln>
                <a:noFill/>
              </a:ln>
              <a:solidFill>
                <a:prstClr val="black"/>
              </a:solidFill>
              <a:effectLst/>
              <a:uLnTx/>
              <a:uFillTx/>
              <a:latin typeface="Arial Nova" pitchFamily="34" charset="0"/>
              <a:ea typeface="+mn-ea"/>
              <a:cs typeface="+mn-cs"/>
            </a:endParaRPr>
          </a:p>
          <a:p>
            <a:pPr marL="0" indent="0">
              <a:spcBef>
                <a:spcPts val="0"/>
              </a:spcBef>
              <a:buNone/>
              <a:defRPr/>
            </a:pPr>
            <a:endParaRPr lang="en-GB" sz="1400" dirty="0"/>
          </a:p>
          <a:p>
            <a:pPr>
              <a:spcBef>
                <a:spcPts val="0"/>
              </a:spcBef>
              <a:defRPr/>
            </a:pPr>
            <a:endParaRPr kumimoji="0" lang="en-US" sz="1600" b="0" i="0" u="none" strike="noStrike" kern="1200" cap="none" spc="0" normalizeH="0" baseline="0" noProof="0" dirty="0">
              <a:ln>
                <a:noFill/>
              </a:ln>
              <a:solidFill>
                <a:prstClr val="black"/>
              </a:solidFill>
              <a:effectLst/>
              <a:uLnTx/>
              <a:uFillTx/>
              <a:cs typeface="+mn-cs"/>
            </a:endParaRPr>
          </a:p>
          <a:p>
            <a:endParaRPr lang="en-GB" dirty="0"/>
          </a:p>
          <a:p>
            <a:endParaRPr lang="en-GB" dirty="0"/>
          </a:p>
        </p:txBody>
      </p:sp>
      <p:sp>
        <p:nvSpPr>
          <p:cNvPr id="4" name="Slide Number Placeholder 3">
            <a:extLst>
              <a:ext uri="{FF2B5EF4-FFF2-40B4-BE49-F238E27FC236}">
                <a16:creationId xmlns:a16="http://schemas.microsoft.com/office/drawing/2014/main" id="{80BD426F-6268-3258-3701-3F118A29A481}"/>
              </a:ext>
            </a:extLst>
          </p:cNvPr>
          <p:cNvSpPr>
            <a:spLocks noGrp="1"/>
          </p:cNvSpPr>
          <p:nvPr>
            <p:ph type="sldNum" sz="quarter" idx="4"/>
          </p:nvPr>
        </p:nvSpPr>
        <p:spPr/>
        <p:txBody>
          <a:bodyPr/>
          <a:lstStyle/>
          <a:p>
            <a:r>
              <a:rPr lang="en-GB" dirty="0"/>
              <a:t>PAGE </a:t>
            </a:r>
            <a:fld id="{45A89BE1-5792-4ACB-BF4C-7FAB88C6C5B7}" type="slidenum">
              <a:rPr lang="en-GB" smtClean="0"/>
              <a:pPr/>
              <a:t>30</a:t>
            </a:fld>
            <a:endParaRPr lang="en-GB" dirty="0"/>
          </a:p>
        </p:txBody>
      </p:sp>
    </p:spTree>
    <p:extLst>
      <p:ext uri="{BB962C8B-B14F-4D97-AF65-F5344CB8AC3E}">
        <p14:creationId xmlns:p14="http://schemas.microsoft.com/office/powerpoint/2010/main" val="339342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4412-DE7A-C7AE-8373-31DA67C1F12C}"/>
              </a:ext>
            </a:extLst>
          </p:cNvPr>
          <p:cNvSpPr>
            <a:spLocks noGrp="1"/>
          </p:cNvSpPr>
          <p:nvPr>
            <p:ph type="title"/>
          </p:nvPr>
        </p:nvSpPr>
        <p:spPr/>
        <p:txBody>
          <a:bodyPr/>
          <a:lstStyle/>
          <a:p>
            <a:r>
              <a:rPr lang="en-GB" dirty="0"/>
              <a:t>Right Help Right Time</a:t>
            </a:r>
          </a:p>
        </p:txBody>
      </p:sp>
      <p:pic>
        <p:nvPicPr>
          <p:cNvPr id="5" name="Content Placeholder 4">
            <a:extLst>
              <a:ext uri="{FF2B5EF4-FFF2-40B4-BE49-F238E27FC236}">
                <a16:creationId xmlns:a16="http://schemas.microsoft.com/office/drawing/2014/main" id="{76612112-F7DF-FE32-F9BA-23A38579AD71}"/>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69387" y="951570"/>
            <a:ext cx="2316681" cy="2962913"/>
          </a:xfrm>
          <a:prstGeom prst="rect">
            <a:avLst/>
          </a:prstGeom>
        </p:spPr>
      </p:pic>
      <p:sp>
        <p:nvSpPr>
          <p:cNvPr id="4" name="Slide Number Placeholder 3">
            <a:extLst>
              <a:ext uri="{FF2B5EF4-FFF2-40B4-BE49-F238E27FC236}">
                <a16:creationId xmlns:a16="http://schemas.microsoft.com/office/drawing/2014/main" id="{819F4A8A-93FD-BDFC-2E44-803BB358E127}"/>
              </a:ext>
            </a:extLst>
          </p:cNvPr>
          <p:cNvSpPr>
            <a:spLocks noGrp="1"/>
          </p:cNvSpPr>
          <p:nvPr>
            <p:ph type="sldNum" sz="quarter" idx="4"/>
          </p:nvPr>
        </p:nvSpPr>
        <p:spPr/>
        <p:txBody>
          <a:bodyPr/>
          <a:lstStyle/>
          <a:p>
            <a:r>
              <a:rPr lang="en-GB" dirty="0"/>
              <a:t>PAGE </a:t>
            </a:r>
            <a:fld id="{45A89BE1-5792-4ACB-BF4C-7FAB88C6C5B7}" type="slidenum">
              <a:rPr lang="en-GB" smtClean="0"/>
              <a:pPr/>
              <a:t>31</a:t>
            </a:fld>
            <a:endParaRPr lang="en-GB" dirty="0"/>
          </a:p>
        </p:txBody>
      </p:sp>
      <p:sp>
        <p:nvSpPr>
          <p:cNvPr id="7" name="TextBox 6" descr="Referrals for support are deemed by thresholds.  These thresholds determine who is the most appropriate agency to respond to the needs of a family. Schools and other organisations now seek support for children and families through Locality Hubs in every district. These provide access to much needed services and funds for vulnerable families within our community. &#10;">
            <a:extLst>
              <a:ext uri="{FF2B5EF4-FFF2-40B4-BE49-F238E27FC236}">
                <a16:creationId xmlns:a16="http://schemas.microsoft.com/office/drawing/2014/main" id="{96A6BA65-A641-ABC4-9A23-4A881B43CAA8}"/>
              </a:ext>
              <a:ext uri="{C183D7F6-B498-43B3-948B-1728B52AA6E4}">
                <adec:decorative xmlns:adec="http://schemas.microsoft.com/office/drawing/2017/decorative" val="0"/>
              </a:ext>
            </a:extLst>
          </p:cNvPr>
          <p:cNvSpPr txBox="1"/>
          <p:nvPr/>
        </p:nvSpPr>
        <p:spPr>
          <a:xfrm>
            <a:off x="2915816" y="951570"/>
            <a:ext cx="3096344" cy="3293209"/>
          </a:xfrm>
          <a:prstGeom prst="rect">
            <a:avLst/>
          </a:prstGeom>
          <a:noFill/>
        </p:spPr>
        <p:txBody>
          <a:bodyPr wrap="square">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ea typeface="+mn-ea"/>
                <a:cs typeface="Arial" panose="020B0604020202020204" pitchFamily="34" charset="0"/>
              </a:rPr>
              <a:t>Referrals for support are deemed by thresholds.  These thresholds determine who is the most appropriate agency to respond to the needs of a family. Schools and other organisations now seek support for children and families through Locality Hubs in every district. These provide access to much needed services and funds for vulnerable families within our community. </a:t>
            </a:r>
          </a:p>
        </p:txBody>
      </p:sp>
      <p:pic>
        <p:nvPicPr>
          <p:cNvPr id="8" name="Picture 7">
            <a:extLst>
              <a:ext uri="{FF2B5EF4-FFF2-40B4-BE49-F238E27FC236}">
                <a16:creationId xmlns:a16="http://schemas.microsoft.com/office/drawing/2014/main" id="{FFF2C821-7E83-24FE-36B8-ACCCA88149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55478" y="986652"/>
            <a:ext cx="2511770" cy="3170195"/>
          </a:xfrm>
          <a:prstGeom prst="rect">
            <a:avLst/>
          </a:prstGeom>
        </p:spPr>
      </p:pic>
    </p:spTree>
    <p:extLst>
      <p:ext uri="{BB962C8B-B14F-4D97-AF65-F5344CB8AC3E}">
        <p14:creationId xmlns:p14="http://schemas.microsoft.com/office/powerpoint/2010/main" val="227755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612DAFC-A511-25CF-5775-C14CD81247EC}"/>
              </a:ext>
            </a:extLst>
          </p:cNvPr>
          <p:cNvSpPr>
            <a:spLocks noGrp="1"/>
          </p:cNvSpPr>
          <p:nvPr>
            <p:ph type="title"/>
          </p:nvPr>
        </p:nvSpPr>
        <p:spPr>
          <a:xfrm>
            <a:off x="457200" y="-694122"/>
            <a:ext cx="8229600" cy="745592"/>
          </a:xfrm>
        </p:spPr>
        <p:txBody>
          <a:bodyPr vert="horz" lIns="77925" tIns="38963" rIns="77925" bIns="38963" rtlCol="0" anchor="b">
            <a:normAutofit/>
          </a:bodyPr>
          <a:lstStyle/>
          <a:p>
            <a:r>
              <a:rPr lang="en-GB" dirty="0"/>
              <a:t>Right Help Right Time RHRT</a:t>
            </a:r>
          </a:p>
        </p:txBody>
      </p:sp>
      <p:pic>
        <p:nvPicPr>
          <p:cNvPr id="19" name="Picture 18" descr="Right Help Right Time flow chart">
            <a:extLst>
              <a:ext uri="{FF2B5EF4-FFF2-40B4-BE49-F238E27FC236}">
                <a16:creationId xmlns:a16="http://schemas.microsoft.com/office/drawing/2014/main" id="{85FAFAED-A8E5-0A17-FDB8-BB323EC20B4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5339" y="339502"/>
            <a:ext cx="2371550" cy="725487"/>
          </a:xfrm>
          <a:prstGeom prst="rect">
            <a:avLst/>
          </a:prstGeom>
        </p:spPr>
      </p:pic>
      <p:sp>
        <p:nvSpPr>
          <p:cNvPr id="4" name="Slide Number Placeholder 3">
            <a:extLst>
              <a:ext uri="{FF2B5EF4-FFF2-40B4-BE49-F238E27FC236}">
                <a16:creationId xmlns:a16="http://schemas.microsoft.com/office/drawing/2014/main" id="{F2EC3CE3-1EB6-57CF-A381-C05AC88C98DF}"/>
              </a:ext>
            </a:extLst>
          </p:cNvPr>
          <p:cNvSpPr>
            <a:spLocks noGrp="1"/>
          </p:cNvSpPr>
          <p:nvPr>
            <p:ph type="sldNum" sz="quarter" idx="4"/>
          </p:nvPr>
        </p:nvSpPr>
        <p:spPr/>
        <p:txBody>
          <a:bodyPr/>
          <a:lstStyle/>
          <a:p>
            <a:r>
              <a:rPr lang="en-GB" dirty="0"/>
              <a:t>PAGE </a:t>
            </a:r>
            <a:fld id="{45A89BE1-5792-4ACB-BF4C-7FAB88C6C5B7}" type="slidenum">
              <a:rPr lang="en-GB" smtClean="0"/>
              <a:pPr/>
              <a:t>32</a:t>
            </a:fld>
            <a:endParaRPr lang="en-GB" dirty="0"/>
          </a:p>
        </p:txBody>
      </p:sp>
      <p:pic>
        <p:nvPicPr>
          <p:cNvPr id="7" name="Picture 6" descr="In our school (insert name ); Our DSL's are (insert names); Our Safeguarding Governor is (insert name)">
            <a:extLst>
              <a:ext uri="{FF2B5EF4-FFF2-40B4-BE49-F238E27FC236}">
                <a16:creationId xmlns:a16="http://schemas.microsoft.com/office/drawing/2014/main" id="{819DA4FC-719A-9306-93D4-9FCF5D64D4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71801" y="113674"/>
            <a:ext cx="3133616" cy="774259"/>
          </a:xfrm>
          <a:prstGeom prst="rect">
            <a:avLst/>
          </a:prstGeom>
        </p:spPr>
      </p:pic>
      <p:pic>
        <p:nvPicPr>
          <p:cNvPr id="13" name="Picture 12">
            <a:extLst>
              <a:ext uri="{FF2B5EF4-FFF2-40B4-BE49-F238E27FC236}">
                <a16:creationId xmlns:a16="http://schemas.microsoft.com/office/drawing/2014/main" id="{ECE528DF-4E22-B166-FE0D-5D47DA19C3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83480" y="887933"/>
            <a:ext cx="573713" cy="387673"/>
          </a:xfrm>
          <a:prstGeom prst="rect">
            <a:avLst/>
          </a:prstGeom>
        </p:spPr>
      </p:pic>
      <p:pic>
        <p:nvPicPr>
          <p:cNvPr id="8" name="Picture 7" descr="Concern About A Child : Speak to Designated Safeguarding Lead (DSL). Record on electronic system.  Record in writing on Notice of Concen Form and hand to DSL">
            <a:extLst>
              <a:ext uri="{FF2B5EF4-FFF2-40B4-BE49-F238E27FC236}">
                <a16:creationId xmlns:a16="http://schemas.microsoft.com/office/drawing/2014/main" id="{E3E4F266-0B65-B162-CF2E-2E66A065B2B0}"/>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511463" y="1064883"/>
            <a:ext cx="3560373" cy="914479"/>
          </a:xfrm>
          <a:prstGeom prst="rect">
            <a:avLst/>
          </a:prstGeom>
        </p:spPr>
      </p:pic>
      <p:pic>
        <p:nvPicPr>
          <p:cNvPr id="12" name="Picture 11">
            <a:extLst>
              <a:ext uri="{FF2B5EF4-FFF2-40B4-BE49-F238E27FC236}">
                <a16:creationId xmlns:a16="http://schemas.microsoft.com/office/drawing/2014/main" id="{27DCE303-61B6-EF45-A236-9B02C96C72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4005120" y="1905553"/>
            <a:ext cx="530431" cy="357626"/>
          </a:xfrm>
          <a:prstGeom prst="rect">
            <a:avLst/>
          </a:prstGeom>
        </p:spPr>
      </p:pic>
      <p:pic>
        <p:nvPicPr>
          <p:cNvPr id="9" name="Picture 8" descr="At any point consider seeking advice:&#10;Early Help Locality Teams.  Children's Advice Support Service (CASS) 0121 303 1888.  In case of emergency phone police on 999.">
            <a:extLst>
              <a:ext uri="{FF2B5EF4-FFF2-40B4-BE49-F238E27FC236}">
                <a16:creationId xmlns:a16="http://schemas.microsoft.com/office/drawing/2014/main" id="{289F931E-E46F-8937-EF12-4E5F13173833}"/>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2787776" y="2122105"/>
            <a:ext cx="3017782" cy="914479"/>
          </a:xfrm>
          <a:prstGeom prst="rect">
            <a:avLst/>
          </a:prstGeom>
        </p:spPr>
      </p:pic>
      <p:pic>
        <p:nvPicPr>
          <p:cNvPr id="10" name="Picture 9" descr="Universal/Universal+&#10;Continue with early help process using the EHA as appropriate">
            <a:extLst>
              <a:ext uri="{FF2B5EF4-FFF2-40B4-BE49-F238E27FC236}">
                <a16:creationId xmlns:a16="http://schemas.microsoft.com/office/drawing/2014/main" id="{6096297E-45B8-EB37-1E95-52588FEE3BBA}"/>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259632" y="3136653"/>
            <a:ext cx="1615979" cy="1213156"/>
          </a:xfrm>
          <a:prstGeom prst="rect">
            <a:avLst/>
          </a:prstGeom>
        </p:spPr>
      </p:pic>
      <p:pic>
        <p:nvPicPr>
          <p:cNvPr id="15" name="Picture 14" descr="Universal +/Additional &#10;Continue with early help process using the EHA as appropriate.  Consider RHRT - Family Connect Form or Request for Support Form">
            <a:extLst>
              <a:ext uri="{FF2B5EF4-FFF2-40B4-BE49-F238E27FC236}">
                <a16:creationId xmlns:a16="http://schemas.microsoft.com/office/drawing/2014/main" id="{8335B3A1-AC73-92A6-84B9-9EEACB82334F}"/>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3434682" y="3133575"/>
            <a:ext cx="1700931" cy="1219306"/>
          </a:xfrm>
          <a:prstGeom prst="rect">
            <a:avLst/>
          </a:prstGeom>
        </p:spPr>
      </p:pic>
      <p:pic>
        <p:nvPicPr>
          <p:cNvPr id="14" name="Picture 13">
            <a:extLst>
              <a:ext uri="{FF2B5EF4-FFF2-40B4-BE49-F238E27FC236}">
                <a16:creationId xmlns:a16="http://schemas.microsoft.com/office/drawing/2014/main" id="{A1A98A54-C2A4-52E2-0D68-71A541F429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0800000" flipH="1" flipV="1">
            <a:off x="3983480" y="2966935"/>
            <a:ext cx="558188" cy="252887"/>
          </a:xfrm>
          <a:prstGeom prst="rect">
            <a:avLst/>
          </a:prstGeom>
        </p:spPr>
      </p:pic>
      <p:pic>
        <p:nvPicPr>
          <p:cNvPr id="11" name="Picture 10" descr="Complex and Significant&#10;Request for Support submitted to CASS for a multi-agency strategy discussion">
            <a:extLst>
              <a:ext uri="{FF2B5EF4-FFF2-40B4-BE49-F238E27FC236}">
                <a16:creationId xmlns:a16="http://schemas.microsoft.com/office/drawing/2014/main" id="{D706AE74-FF6F-55D3-3504-929DE0D63932}"/>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5763501" y="3130503"/>
            <a:ext cx="1616812" cy="1219306"/>
          </a:xfrm>
          <a:prstGeom prst="rect">
            <a:avLst/>
          </a:prstGeom>
        </p:spPr>
      </p:pic>
      <p:pic>
        <p:nvPicPr>
          <p:cNvPr id="16" name="Picture 15">
            <a:extLst>
              <a:ext uri="{FF2B5EF4-FFF2-40B4-BE49-F238E27FC236}">
                <a16:creationId xmlns:a16="http://schemas.microsoft.com/office/drawing/2014/main" id="{AB172D8F-53C4-90A5-8A49-89603FDFF5D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854198" y="3523362"/>
            <a:ext cx="514326" cy="395804"/>
          </a:xfrm>
          <a:prstGeom prst="rect">
            <a:avLst/>
          </a:prstGeom>
        </p:spPr>
      </p:pic>
      <p:pic>
        <p:nvPicPr>
          <p:cNvPr id="17" name="Picture 16">
            <a:extLst>
              <a:ext uri="{FF2B5EF4-FFF2-40B4-BE49-F238E27FC236}">
                <a16:creationId xmlns:a16="http://schemas.microsoft.com/office/drawing/2014/main" id="{D164F4CB-9213-B887-2F90-FA9374E162D8}"/>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265505" y="3545327"/>
            <a:ext cx="497995" cy="351873"/>
          </a:xfrm>
          <a:prstGeom prst="rect">
            <a:avLst/>
          </a:prstGeom>
        </p:spPr>
      </p:pic>
      <p:sp>
        <p:nvSpPr>
          <p:cNvPr id="25" name="TextBox 24" descr="eLearning Courses (lscpbirmingham.org.uk)&#10;">
            <a:extLst>
              <a:ext uri="{FF2B5EF4-FFF2-40B4-BE49-F238E27FC236}">
                <a16:creationId xmlns:a16="http://schemas.microsoft.com/office/drawing/2014/main" id="{4FB40193-C021-3D65-8898-D9CC9BF6174A}"/>
              </a:ext>
              <a:ext uri="{C183D7F6-B498-43B3-948B-1728B52AA6E4}">
                <adec:decorative xmlns:adec="http://schemas.microsoft.com/office/drawing/2017/decorative" val="0"/>
              </a:ext>
            </a:extLst>
          </p:cNvPr>
          <p:cNvSpPr txBox="1"/>
          <p:nvPr/>
        </p:nvSpPr>
        <p:spPr>
          <a:xfrm>
            <a:off x="6372200" y="366482"/>
            <a:ext cx="2305406" cy="553998"/>
          </a:xfrm>
          <a:prstGeom prst="rect">
            <a:avLst/>
          </a:prstGeom>
          <a:noFill/>
        </p:spPr>
        <p:txBody>
          <a:bodyPr wrap="square">
            <a:spAutoFit/>
          </a:bodyPr>
          <a:lstStyle/>
          <a:p>
            <a:r>
              <a:rPr lang="en-GB" dirty="0">
                <a:hlinkClick r:id="rId12"/>
              </a:rPr>
              <a:t>eLearning Courses (lscpbirmingham.org.uk)</a:t>
            </a:r>
            <a:endParaRPr lang="en-GB" dirty="0"/>
          </a:p>
        </p:txBody>
      </p:sp>
      <p:sp>
        <p:nvSpPr>
          <p:cNvPr id="28" name="TextBox 27" descr="Family Connect Form&#10;">
            <a:extLst>
              <a:ext uri="{FF2B5EF4-FFF2-40B4-BE49-F238E27FC236}">
                <a16:creationId xmlns:a16="http://schemas.microsoft.com/office/drawing/2014/main" id="{113D7AD7-91ED-100A-B9A1-77779B4682AE}"/>
              </a:ext>
              <a:ext uri="{C183D7F6-B498-43B3-948B-1728B52AA6E4}">
                <adec:decorative xmlns:adec="http://schemas.microsoft.com/office/drawing/2017/decorative" val="0"/>
              </a:ext>
            </a:extLst>
          </p:cNvPr>
          <p:cNvSpPr txBox="1"/>
          <p:nvPr/>
        </p:nvSpPr>
        <p:spPr>
          <a:xfrm>
            <a:off x="6372200" y="1046360"/>
            <a:ext cx="2042281" cy="323165"/>
          </a:xfrm>
          <a:prstGeom prst="rect">
            <a:avLst/>
          </a:prstGeom>
          <a:noFill/>
        </p:spPr>
        <p:txBody>
          <a:bodyPr wrap="square">
            <a:spAutoFit/>
          </a:bodyPr>
          <a:lstStyle/>
          <a:p>
            <a:r>
              <a:rPr lang="en-GB" dirty="0">
                <a:hlinkClick r:id="rId13"/>
              </a:rPr>
              <a:t>Family Connect Form</a:t>
            </a:r>
            <a:endParaRPr lang="en-GB" dirty="0"/>
          </a:p>
        </p:txBody>
      </p:sp>
    </p:spTree>
    <p:extLst>
      <p:ext uri="{BB962C8B-B14F-4D97-AF65-F5344CB8AC3E}">
        <p14:creationId xmlns:p14="http://schemas.microsoft.com/office/powerpoint/2010/main" val="28098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0EA-0627-3803-5814-37A6324E98DB}"/>
              </a:ext>
            </a:extLst>
          </p:cNvPr>
          <p:cNvSpPr>
            <a:spLocks noGrp="1"/>
          </p:cNvSpPr>
          <p:nvPr>
            <p:ph type="title"/>
          </p:nvPr>
        </p:nvSpPr>
        <p:spPr/>
        <p:txBody>
          <a:bodyPr>
            <a:normAutofit fontScale="90000"/>
          </a:bodyPr>
          <a:lstStyle/>
          <a:p>
            <a:r>
              <a:rPr kumimoji="0" lang="en-GB" sz="2400" b="1" i="0" u="none" strike="noStrike" kern="1200" cap="none" spc="0" normalizeH="0" baseline="0" noProof="0" dirty="0">
                <a:ln>
                  <a:noFill/>
                </a:ln>
                <a:solidFill>
                  <a:prstClr val="black"/>
                </a:solidFill>
                <a:effectLst/>
                <a:uLnTx/>
                <a:uFillTx/>
                <a:latin typeface="Arial Nova" pitchFamily="34" charset="0"/>
                <a:ea typeface="+mj-ea"/>
                <a:cs typeface="+mj-cs"/>
              </a:rPr>
              <a:t>Children’s Advice and Support Service (CASS)</a:t>
            </a:r>
            <a:br>
              <a:rPr kumimoji="0" lang="en-GB" sz="2400" b="1" i="0" u="none" strike="noStrike" kern="1200" cap="none" spc="0" normalizeH="0" baseline="0" noProof="0" dirty="0">
                <a:ln>
                  <a:noFill/>
                </a:ln>
                <a:solidFill>
                  <a:prstClr val="black"/>
                </a:solidFill>
                <a:effectLst/>
                <a:uLnTx/>
                <a:uFillTx/>
                <a:latin typeface="Arial Nova" pitchFamily="34" charset="0"/>
                <a:ea typeface="+mj-ea"/>
                <a:cs typeface="+mj-cs"/>
              </a:rPr>
            </a:br>
            <a:r>
              <a:rPr kumimoji="0" lang="en-GB" sz="2400" b="1" i="0" u="none" strike="noStrike" kern="1200" cap="none" spc="0" normalizeH="0" baseline="0" noProof="0" dirty="0">
                <a:ln>
                  <a:noFill/>
                </a:ln>
                <a:solidFill>
                  <a:prstClr val="black"/>
                </a:solidFill>
                <a:effectLst/>
                <a:uLnTx/>
                <a:uFillTx/>
                <a:latin typeface="Arial Nova" pitchFamily="34" charset="0"/>
                <a:ea typeface="+mj-ea"/>
                <a:cs typeface="+mj-cs"/>
              </a:rPr>
              <a:t>Telephone: 0121 303 1888</a:t>
            </a:r>
            <a:endParaRPr lang="en-GB" dirty="0"/>
          </a:p>
        </p:txBody>
      </p:sp>
      <p:sp>
        <p:nvSpPr>
          <p:cNvPr id="3" name="Content Placeholder 2">
            <a:extLst>
              <a:ext uri="{FF2B5EF4-FFF2-40B4-BE49-F238E27FC236}">
                <a16:creationId xmlns:a16="http://schemas.microsoft.com/office/drawing/2014/main" id="{E4964EDB-E8AF-35D4-D60B-89DDE0F7C8E6}"/>
              </a:ext>
            </a:extLst>
          </p:cNvPr>
          <p:cNvSpPr>
            <a:spLocks noGrp="1"/>
          </p:cNvSpPr>
          <p:nvPr>
            <p:ph idx="1"/>
          </p:nvPr>
        </p:nvSpPr>
        <p:spPr>
          <a:xfrm>
            <a:off x="457200" y="1059582"/>
            <a:ext cx="8435280" cy="3394040"/>
          </a:xfrm>
        </p:spPr>
        <p:txBody>
          <a:bodyPr/>
          <a:lstStyle/>
          <a:p>
            <a:r>
              <a:rPr lang="en-GB" sz="1800" dirty="0"/>
              <a:t>This is the central referral point for the Birmingham Multi-Agency Safeguarding Hub. Professionals that sit within the hub include Health, Birmingham Children’s Trust and Police</a:t>
            </a:r>
            <a:r>
              <a:rPr lang="en-GB" sz="1800" i="1" dirty="0"/>
              <a:t>.</a:t>
            </a:r>
          </a:p>
          <a:p>
            <a:pPr lvl="1"/>
            <a:r>
              <a:rPr lang="en-GB" sz="1600" dirty="0">
                <a:cs typeface="Arial" panose="020B0604020202020204" pitchFamily="34" charset="0"/>
              </a:rPr>
              <a:t>Early Help requests are accessed via an online form known as the Family Connect Form</a:t>
            </a:r>
          </a:p>
          <a:p>
            <a:pPr lvl="1"/>
            <a:r>
              <a:rPr lang="en-GB" sz="1600" dirty="0">
                <a:cs typeface="Arial" panose="020B0604020202020204" pitchFamily="34" charset="0"/>
              </a:rPr>
              <a:t>Family Support and Children’s Services support is accessed via a Request for Support Form</a:t>
            </a:r>
          </a:p>
          <a:p>
            <a:pPr lvl="1"/>
            <a:r>
              <a:rPr lang="en-GB" sz="1600" dirty="0">
                <a:cs typeface="Arial" panose="020B0604020202020204" pitchFamily="34" charset="0"/>
              </a:rPr>
              <a:t>Support for Criminal Exploitation and Sexual Exploitation is accessed via a Screening Tool submitted the EMPOWERU Exploitation Hub</a:t>
            </a:r>
          </a:p>
          <a:p>
            <a:pPr lvl="1"/>
            <a:r>
              <a:rPr lang="en-GB" sz="1600" dirty="0">
                <a:cs typeface="Arial" panose="020B0604020202020204" pitchFamily="34" charset="0"/>
              </a:rPr>
              <a:t>Support for FGM is accessed via a screening tool to CASS</a:t>
            </a:r>
          </a:p>
          <a:p>
            <a:pPr lvl="1"/>
            <a:r>
              <a:rPr lang="en-GB" sz="1600" dirty="0">
                <a:cs typeface="Arial" panose="020B0604020202020204" pitchFamily="34" charset="0"/>
              </a:rPr>
              <a:t>Support for concerns around radicalisation are accessed via a screening tool to the PREVENT Team via CASS</a:t>
            </a:r>
          </a:p>
          <a:p>
            <a:endParaRPr lang="en-GB" dirty="0"/>
          </a:p>
        </p:txBody>
      </p:sp>
      <p:sp>
        <p:nvSpPr>
          <p:cNvPr id="4" name="Slide Number Placeholder 3">
            <a:extLst>
              <a:ext uri="{FF2B5EF4-FFF2-40B4-BE49-F238E27FC236}">
                <a16:creationId xmlns:a16="http://schemas.microsoft.com/office/drawing/2014/main" id="{F599FCD9-EF36-F2AF-9F62-2AE1EC5F44FC}"/>
              </a:ext>
            </a:extLst>
          </p:cNvPr>
          <p:cNvSpPr>
            <a:spLocks noGrp="1"/>
          </p:cNvSpPr>
          <p:nvPr>
            <p:ph type="sldNum" sz="quarter" idx="4"/>
          </p:nvPr>
        </p:nvSpPr>
        <p:spPr/>
        <p:txBody>
          <a:bodyPr/>
          <a:lstStyle/>
          <a:p>
            <a:r>
              <a:rPr lang="en-GB" dirty="0"/>
              <a:t>PAGE </a:t>
            </a:r>
            <a:fld id="{45A89BE1-5792-4ACB-BF4C-7FAB88C6C5B7}" type="slidenum">
              <a:rPr lang="en-GB" smtClean="0"/>
              <a:pPr/>
              <a:t>33</a:t>
            </a:fld>
            <a:endParaRPr lang="en-GB" dirty="0"/>
          </a:p>
        </p:txBody>
      </p:sp>
    </p:spTree>
    <p:extLst>
      <p:ext uri="{BB962C8B-B14F-4D97-AF65-F5344CB8AC3E}">
        <p14:creationId xmlns:p14="http://schemas.microsoft.com/office/powerpoint/2010/main" val="87099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A083D-73C7-837C-9BDD-FAB40A193BD5}"/>
              </a:ext>
              <a:ext uri="{C183D7F6-B498-43B3-948B-1728B52AA6E4}">
                <adec:decorative xmlns:adec="http://schemas.microsoft.com/office/drawing/2017/decorative" val="0"/>
              </a:ext>
            </a:extLst>
          </p:cNvPr>
          <p:cNvSpPr>
            <a:spLocks noGrp="1"/>
          </p:cNvSpPr>
          <p:nvPr>
            <p:ph type="title"/>
          </p:nvPr>
        </p:nvSpPr>
        <p:spPr/>
        <p:txBody>
          <a:bodyPr/>
          <a:lstStyle/>
          <a:p>
            <a:r>
              <a:rPr lang="en-GB" dirty="0"/>
              <a:t>Useful Resources</a:t>
            </a:r>
          </a:p>
        </p:txBody>
      </p:sp>
      <p:sp>
        <p:nvSpPr>
          <p:cNvPr id="2" name="Content Placeholder 1">
            <a:extLst>
              <a:ext uri="{FF2B5EF4-FFF2-40B4-BE49-F238E27FC236}">
                <a16:creationId xmlns:a16="http://schemas.microsoft.com/office/drawing/2014/main" id="{41902EB5-4F35-A17B-9884-5DC96223BDD7}"/>
              </a:ext>
            </a:extLst>
          </p:cNvPr>
          <p:cNvSpPr>
            <a:spLocks noGrp="1"/>
          </p:cNvSpPr>
          <p:nvPr>
            <p:ph sz="half" idx="1"/>
          </p:nvPr>
        </p:nvSpPr>
        <p:spPr/>
        <p:txBody>
          <a:bodyPr/>
          <a:lstStyle/>
          <a:p>
            <a:r>
              <a:rPr lang="en-GB" sz="1600" dirty="0">
                <a:latin typeface="+mn-lt"/>
                <a:hlinkClick r:id="rId2"/>
              </a:rPr>
              <a:t>Barnardos Exploitation</a:t>
            </a:r>
            <a:endParaRPr lang="en-GB" sz="1600" dirty="0">
              <a:latin typeface="+mn-lt"/>
            </a:endParaRPr>
          </a:p>
          <a:p>
            <a:r>
              <a:rPr lang="en-GB" sz="1600" dirty="0">
                <a:latin typeface="+mn-lt"/>
                <a:hlinkClick r:id="rId3"/>
              </a:rPr>
              <a:t>Children's Safeguarding Partnership child-exploitation</a:t>
            </a:r>
            <a:r>
              <a:rPr lang="en-GB" sz="1600" dirty="0">
                <a:latin typeface="+mn-lt"/>
              </a:rPr>
              <a:t> </a:t>
            </a:r>
          </a:p>
          <a:p>
            <a:r>
              <a:rPr lang="en-GB" sz="1600" dirty="0">
                <a:latin typeface="+mn-lt"/>
                <a:hlinkClick r:id="rId4"/>
              </a:rPr>
              <a:t>Defining Child Criminal Exploitation</a:t>
            </a:r>
            <a:r>
              <a:rPr lang="en-GB" sz="1600" dirty="0">
                <a:latin typeface="+mn-lt"/>
              </a:rPr>
              <a:t> </a:t>
            </a:r>
          </a:p>
          <a:p>
            <a:r>
              <a:rPr lang="en-GB" sz="1600" dirty="0">
                <a:latin typeface="+mn-lt"/>
                <a:hlinkClick r:id="rId5"/>
              </a:rPr>
              <a:t>Child Exploitation Prevention Toolkit</a:t>
            </a:r>
            <a:r>
              <a:rPr lang="en-GB" sz="1600" dirty="0">
                <a:latin typeface="+mn-lt"/>
              </a:rPr>
              <a:t> </a:t>
            </a:r>
          </a:p>
          <a:p>
            <a:r>
              <a:rPr lang="en-GB" sz="1600" dirty="0">
                <a:latin typeface="+mn-lt"/>
                <a:hlinkClick r:id="rId6"/>
              </a:rPr>
              <a:t>CSE police and prevention toolkits</a:t>
            </a:r>
            <a:endParaRPr lang="en-GB" sz="1600" dirty="0">
              <a:latin typeface="+mn-lt"/>
            </a:endParaRPr>
          </a:p>
          <a:p>
            <a:r>
              <a:rPr lang="en-GB" sz="1600" dirty="0">
                <a:latin typeface="+mn-lt"/>
                <a:hlinkClick r:id="rId7"/>
              </a:rPr>
              <a:t>St Giles vulnerabilities-to-child-criminal-exploitation</a:t>
            </a:r>
            <a:r>
              <a:rPr lang="en-GB" sz="1600" dirty="0">
                <a:latin typeface="+mn-lt"/>
              </a:rPr>
              <a:t> </a:t>
            </a:r>
          </a:p>
          <a:p>
            <a:r>
              <a:rPr lang="en-GB" sz="1600" dirty="0">
                <a:latin typeface="+mn-lt"/>
                <a:hlinkClick r:id="rId8"/>
              </a:rPr>
              <a:t>NSPCC</a:t>
            </a:r>
            <a:endParaRPr lang="en-GB" sz="1600" dirty="0">
              <a:latin typeface="+mn-lt"/>
            </a:endParaRPr>
          </a:p>
          <a:p>
            <a:r>
              <a:rPr lang="en-GB" sz="1600" dirty="0">
                <a:latin typeface="+mn-lt"/>
                <a:hlinkClick r:id="rId9"/>
              </a:rPr>
              <a:t>DSL resources contextual safeguarding</a:t>
            </a:r>
            <a:r>
              <a:rPr lang="en-GB" sz="1600" dirty="0">
                <a:latin typeface="+mn-lt"/>
              </a:rPr>
              <a:t> </a:t>
            </a:r>
          </a:p>
          <a:p>
            <a:endParaRPr lang="en-GB" dirty="0"/>
          </a:p>
        </p:txBody>
      </p:sp>
      <p:sp>
        <p:nvSpPr>
          <p:cNvPr id="3" name="Content Placeholder 2">
            <a:extLst>
              <a:ext uri="{FF2B5EF4-FFF2-40B4-BE49-F238E27FC236}">
                <a16:creationId xmlns:a16="http://schemas.microsoft.com/office/drawing/2014/main" id="{801B6465-DF7E-57E5-5D71-6648A7154EF5}"/>
              </a:ext>
            </a:extLst>
          </p:cNvPr>
          <p:cNvSpPr>
            <a:spLocks noGrp="1"/>
          </p:cNvSpPr>
          <p:nvPr>
            <p:ph sz="half" idx="2"/>
          </p:nvPr>
        </p:nvSpPr>
        <p:spPr/>
        <p:txBody>
          <a:bodyPr/>
          <a:lstStyle/>
          <a:p>
            <a:r>
              <a:rPr lang="en-GB" sz="1600" dirty="0">
                <a:latin typeface="+mn-lt"/>
                <a:hlinkClick r:id="rId10"/>
              </a:rPr>
              <a:t>Birmingham Early Help Locality Leads</a:t>
            </a:r>
            <a:endParaRPr lang="en-GB" sz="1600" dirty="0">
              <a:latin typeface="+mn-lt"/>
            </a:endParaRPr>
          </a:p>
          <a:p>
            <a:r>
              <a:rPr lang="en-GB" sz="1600" dirty="0">
                <a:latin typeface="+mn-lt"/>
                <a:hlinkClick r:id="rId11"/>
              </a:rPr>
              <a:t>Violence Reduction Unit</a:t>
            </a:r>
            <a:r>
              <a:rPr lang="en-GB" sz="1600" dirty="0">
                <a:latin typeface="+mn-lt"/>
              </a:rPr>
              <a:t> </a:t>
            </a:r>
          </a:p>
          <a:p>
            <a:r>
              <a:rPr lang="en-GB" sz="1600" dirty="0">
                <a:latin typeface="+mn-lt"/>
                <a:hlinkClick r:id="rId12"/>
              </a:rPr>
              <a:t>WMP Violence Reduction Birmingham offer</a:t>
            </a:r>
            <a:endParaRPr lang="en-GB" sz="1600" dirty="0">
              <a:latin typeface="+mn-lt"/>
            </a:endParaRPr>
          </a:p>
          <a:p>
            <a:r>
              <a:rPr lang="en-GB" sz="1600" dirty="0">
                <a:latin typeface="+mn-lt"/>
                <a:hlinkClick r:id="rId13"/>
              </a:rPr>
              <a:t>EMPOWERU Referral Process</a:t>
            </a:r>
            <a:r>
              <a:rPr lang="en-GB" sz="1600" dirty="0">
                <a:latin typeface="+mn-lt"/>
              </a:rPr>
              <a:t> </a:t>
            </a:r>
          </a:p>
          <a:p>
            <a:r>
              <a:rPr lang="en-GB" sz="1600" dirty="0">
                <a:latin typeface="+mn-lt"/>
                <a:hlinkClick r:id="rId14"/>
              </a:rPr>
              <a:t>Domestic Abuse Act 2021 factsheet </a:t>
            </a:r>
            <a:endParaRPr lang="en-GB" sz="1600" dirty="0">
              <a:latin typeface="+mn-lt"/>
            </a:endParaRPr>
          </a:p>
          <a:p>
            <a:r>
              <a:rPr lang="en-GB" sz="1600" dirty="0">
                <a:latin typeface="+mn-lt"/>
                <a:hlinkClick r:id="rId15"/>
              </a:rPr>
              <a:t>Birmingham neglect Strategy 2022-2026</a:t>
            </a:r>
            <a:endParaRPr lang="en-GB" sz="1600" dirty="0">
              <a:latin typeface="+mn-lt"/>
            </a:endParaRPr>
          </a:p>
          <a:p>
            <a:r>
              <a:rPr lang="en-GB" sz="1600" dirty="0">
                <a:latin typeface="+mn-lt"/>
                <a:hlinkClick r:id="rId16"/>
              </a:rPr>
              <a:t>Forced marriage - GOV.UK (www.gov.uk)</a:t>
            </a:r>
            <a:endParaRPr lang="en-GB" sz="1600" dirty="0">
              <a:latin typeface="+mn-lt"/>
            </a:endParaRPr>
          </a:p>
          <a:p>
            <a:pPr marL="0" indent="0">
              <a:buNone/>
            </a:pPr>
            <a:endParaRPr lang="en-GB" sz="1200" dirty="0"/>
          </a:p>
          <a:p>
            <a:endParaRPr lang="en-GB" dirty="0"/>
          </a:p>
        </p:txBody>
      </p:sp>
      <p:sp>
        <p:nvSpPr>
          <p:cNvPr id="5" name="Slide Number Placeholder 4">
            <a:extLst>
              <a:ext uri="{FF2B5EF4-FFF2-40B4-BE49-F238E27FC236}">
                <a16:creationId xmlns:a16="http://schemas.microsoft.com/office/drawing/2014/main" id="{90F1675B-B946-B3AF-745B-18CB0BB790EB}"/>
              </a:ext>
            </a:extLst>
          </p:cNvPr>
          <p:cNvSpPr>
            <a:spLocks noGrp="1"/>
          </p:cNvSpPr>
          <p:nvPr>
            <p:ph type="sldNum" sz="quarter" idx="4"/>
          </p:nvPr>
        </p:nvSpPr>
        <p:spPr/>
        <p:txBody>
          <a:bodyPr/>
          <a:lstStyle/>
          <a:p>
            <a:r>
              <a:rPr lang="en-GB" dirty="0"/>
              <a:t>PAGE </a:t>
            </a:r>
            <a:fld id="{45A89BE1-5792-4ACB-BF4C-7FAB88C6C5B7}" type="slidenum">
              <a:rPr lang="en-GB" smtClean="0"/>
              <a:pPr/>
              <a:t>34</a:t>
            </a:fld>
            <a:endParaRPr lang="en-GB" dirty="0"/>
          </a:p>
        </p:txBody>
      </p:sp>
    </p:spTree>
    <p:extLst>
      <p:ext uri="{BB962C8B-B14F-4D97-AF65-F5344CB8AC3E}">
        <p14:creationId xmlns:p14="http://schemas.microsoft.com/office/powerpoint/2010/main" val="13345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6B14-FFB8-DA55-AA36-D196B8326F2B}"/>
              </a:ext>
            </a:extLst>
          </p:cNvPr>
          <p:cNvSpPr>
            <a:spLocks noGrp="1"/>
          </p:cNvSpPr>
          <p:nvPr>
            <p:ph type="title"/>
          </p:nvPr>
        </p:nvSpPr>
        <p:spPr/>
        <p:txBody>
          <a:bodyPr/>
          <a:lstStyle/>
          <a:p>
            <a:r>
              <a:rPr lang="en-GB" dirty="0"/>
              <a:t>Contact Us</a:t>
            </a:r>
          </a:p>
        </p:txBody>
      </p:sp>
      <p:sp>
        <p:nvSpPr>
          <p:cNvPr id="3" name="Content Placeholder 2">
            <a:extLst>
              <a:ext uri="{FF2B5EF4-FFF2-40B4-BE49-F238E27FC236}">
                <a16:creationId xmlns:a16="http://schemas.microsoft.com/office/drawing/2014/main" id="{6BA85B8C-76A3-92D7-BBB1-E7FF9A029EAF}"/>
              </a:ext>
            </a:extLst>
          </p:cNvPr>
          <p:cNvSpPr>
            <a:spLocks noGrp="1"/>
          </p:cNvSpPr>
          <p:nvPr>
            <p:ph idx="1"/>
          </p:nvPr>
        </p:nvSpPr>
        <p:spPr/>
        <p:txBody>
          <a:bodyPr/>
          <a:lstStyle/>
          <a:p>
            <a:r>
              <a:rPr lang="en-GB" sz="2400" dirty="0">
                <a:hlinkClick r:id="rId2"/>
              </a:rPr>
              <a:t>Educationsafeguarding@birmingham.gov.uk</a:t>
            </a:r>
            <a:endParaRPr lang="en-GB" sz="2400" dirty="0"/>
          </a:p>
          <a:p>
            <a:r>
              <a:rPr lang="en-GB" sz="2400" dirty="0">
                <a:hlinkClick r:id="rId3"/>
              </a:rPr>
              <a:t>CASSEducation@birmingham.gov.uk</a:t>
            </a:r>
            <a:r>
              <a:rPr lang="en-GB" sz="2400" dirty="0"/>
              <a:t> </a:t>
            </a:r>
          </a:p>
          <a:p>
            <a:r>
              <a:rPr lang="en-GB" sz="2400" dirty="0">
                <a:hlinkClick r:id="rId4"/>
              </a:rPr>
              <a:t>OpEncompassBham@birmingham.gov.uk</a:t>
            </a:r>
            <a:r>
              <a:rPr lang="en-GB" sz="2400" dirty="0"/>
              <a:t> </a:t>
            </a:r>
          </a:p>
          <a:p>
            <a:r>
              <a:rPr lang="en-GB" sz="2400" dirty="0">
                <a:hlinkClick r:id="rId5"/>
              </a:rPr>
              <a:t>Education Safeguarding Team Web Page</a:t>
            </a:r>
            <a:r>
              <a:rPr lang="en-GB" sz="2400" dirty="0"/>
              <a:t> </a:t>
            </a:r>
          </a:p>
          <a:p>
            <a:r>
              <a:rPr lang="en-GB" sz="2400" dirty="0">
                <a:hlinkClick r:id="rId6"/>
              </a:rPr>
              <a:t>Birmingham Safeguarding Children Partnership</a:t>
            </a:r>
            <a:r>
              <a:rPr lang="en-GB" sz="2400" dirty="0"/>
              <a:t> </a:t>
            </a:r>
          </a:p>
          <a:p>
            <a:pPr marL="0" indent="0">
              <a:buNone/>
            </a:pPr>
            <a:endParaRPr lang="en-GB" dirty="0"/>
          </a:p>
        </p:txBody>
      </p:sp>
      <p:sp>
        <p:nvSpPr>
          <p:cNvPr id="4" name="Slide Number Placeholder 3">
            <a:extLst>
              <a:ext uri="{FF2B5EF4-FFF2-40B4-BE49-F238E27FC236}">
                <a16:creationId xmlns:a16="http://schemas.microsoft.com/office/drawing/2014/main" id="{97BA8178-ABBF-D740-1148-B3CE6260C3D8}"/>
              </a:ext>
            </a:extLst>
          </p:cNvPr>
          <p:cNvSpPr>
            <a:spLocks noGrp="1"/>
          </p:cNvSpPr>
          <p:nvPr>
            <p:ph type="sldNum" sz="quarter" idx="4"/>
          </p:nvPr>
        </p:nvSpPr>
        <p:spPr/>
        <p:txBody>
          <a:bodyPr/>
          <a:lstStyle/>
          <a:p>
            <a:r>
              <a:rPr lang="en-GB" dirty="0"/>
              <a:t>PAGE </a:t>
            </a:r>
            <a:fld id="{45A89BE1-5792-4ACB-BF4C-7FAB88C6C5B7}" type="slidenum">
              <a:rPr lang="en-GB" smtClean="0"/>
              <a:pPr/>
              <a:t>35</a:t>
            </a:fld>
            <a:endParaRPr lang="en-GB" dirty="0"/>
          </a:p>
        </p:txBody>
      </p:sp>
    </p:spTree>
    <p:extLst>
      <p:ext uri="{BB962C8B-B14F-4D97-AF65-F5344CB8AC3E}">
        <p14:creationId xmlns:p14="http://schemas.microsoft.com/office/powerpoint/2010/main" val="30863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543-35E2-479E-943D-C77B4E576D32}"/>
              </a:ext>
            </a:extLst>
          </p:cNvPr>
          <p:cNvSpPr>
            <a:spLocks noGrp="1"/>
          </p:cNvSpPr>
          <p:nvPr>
            <p:ph type="title" idx="4294967295"/>
          </p:nvPr>
        </p:nvSpPr>
        <p:spPr>
          <a:xfrm>
            <a:off x="457200" y="-857250"/>
            <a:ext cx="8229600" cy="857250"/>
          </a:xfrm>
        </p:spPr>
        <p:txBody>
          <a:bodyPr/>
          <a:lstStyle/>
          <a:p>
            <a:r>
              <a:rPr lang="en-GB" dirty="0"/>
              <a:t>Social media final slide</a:t>
            </a:r>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23B1-D02F-0EE5-0200-2D47E6957D99}"/>
              </a:ext>
            </a:extLst>
          </p:cNvPr>
          <p:cNvSpPr>
            <a:spLocks noGrp="1"/>
          </p:cNvSpPr>
          <p:nvPr>
            <p:ph type="title"/>
          </p:nvPr>
        </p:nvSpPr>
        <p:spPr/>
        <p:txBody>
          <a:bodyPr/>
          <a:lstStyle/>
          <a:p>
            <a:r>
              <a:rPr lang="en-GB" dirty="0"/>
              <a:t>Online Safety</a:t>
            </a:r>
          </a:p>
        </p:txBody>
      </p:sp>
      <p:sp>
        <p:nvSpPr>
          <p:cNvPr id="3" name="Content Placeholder 2">
            <a:extLst>
              <a:ext uri="{FF2B5EF4-FFF2-40B4-BE49-F238E27FC236}">
                <a16:creationId xmlns:a16="http://schemas.microsoft.com/office/drawing/2014/main" id="{70E617E6-809C-47F3-806C-A8A15C4EEA14}"/>
              </a:ext>
            </a:extLst>
          </p:cNvPr>
          <p:cNvSpPr>
            <a:spLocks noGrp="1"/>
          </p:cNvSpPr>
          <p:nvPr>
            <p:ph idx="1"/>
          </p:nvPr>
        </p:nvSpPr>
        <p:spPr>
          <a:xfrm>
            <a:off x="457200" y="951570"/>
            <a:ext cx="8229600" cy="3574060"/>
          </a:xfrm>
        </p:spPr>
        <p:txBody>
          <a:bodyPr>
            <a:normAutofit fontScale="92500" lnSpcReduction="20000"/>
          </a:bodyPr>
          <a:lstStyle/>
          <a:p>
            <a:pPr>
              <a:lnSpc>
                <a:spcPct val="120000"/>
              </a:lnSpc>
            </a:pPr>
            <a:r>
              <a:rPr lang="en-GB" sz="1900" dirty="0">
                <a:latin typeface="+mn-lt"/>
              </a:rPr>
              <a:t>The DSL should take lead responsibility for updates on Online Safety</a:t>
            </a:r>
          </a:p>
          <a:p>
            <a:pPr>
              <a:lnSpc>
                <a:spcPct val="120000"/>
              </a:lnSpc>
            </a:pPr>
            <a:r>
              <a:rPr lang="en-GB" sz="1900" dirty="0">
                <a:latin typeface="+mn-lt"/>
              </a:rPr>
              <a:t>Staff Safeguarding and Child Protection training should include an understanding of online safety</a:t>
            </a:r>
          </a:p>
          <a:p>
            <a:pPr>
              <a:lnSpc>
                <a:spcPct val="120000"/>
              </a:lnSpc>
            </a:pPr>
            <a:r>
              <a:rPr lang="en-GB" sz="1900" dirty="0">
                <a:latin typeface="+mn-lt"/>
              </a:rPr>
              <a:t>Reiteration that schools should follow the recently published DfE publication of filtering and monitoring standards and guidance</a:t>
            </a:r>
          </a:p>
          <a:p>
            <a:pPr>
              <a:lnSpc>
                <a:spcPct val="120000"/>
              </a:lnSpc>
            </a:pPr>
            <a:r>
              <a:rPr lang="en-GB" sz="1900" dirty="0">
                <a:latin typeface="+mn-lt"/>
              </a:rPr>
              <a:t>Governing bodies/proprietors strategic training should include an understanding of online safety and should review the standards with IT staff and service providers</a:t>
            </a:r>
          </a:p>
          <a:p>
            <a:pPr>
              <a:lnSpc>
                <a:spcPct val="120000"/>
              </a:lnSpc>
            </a:pPr>
            <a:r>
              <a:rPr lang="en-GB" sz="1900" dirty="0">
                <a:latin typeface="+mn-lt"/>
              </a:rPr>
              <a:t>Schools should consider meeting the Cyber security standards</a:t>
            </a:r>
          </a:p>
          <a:p>
            <a:pPr>
              <a:lnSpc>
                <a:spcPct val="120000"/>
              </a:lnSpc>
            </a:pPr>
            <a:r>
              <a:rPr lang="en-GB" sz="1900" dirty="0">
                <a:latin typeface="+mn-lt"/>
              </a:rPr>
              <a:t>The Safeguarding and Child Protection Policy should reflect the individual schools’ approach to online safety on school devices and networks</a:t>
            </a:r>
          </a:p>
          <a:p>
            <a:endParaRPr lang="en-GB" dirty="0"/>
          </a:p>
        </p:txBody>
      </p:sp>
      <p:sp>
        <p:nvSpPr>
          <p:cNvPr id="4" name="Slide Number Placeholder 3">
            <a:extLst>
              <a:ext uri="{FF2B5EF4-FFF2-40B4-BE49-F238E27FC236}">
                <a16:creationId xmlns:a16="http://schemas.microsoft.com/office/drawing/2014/main" id="{7F2C4F20-C8B3-8F4C-1121-E6739CA44A21}"/>
              </a:ext>
            </a:extLst>
          </p:cNvPr>
          <p:cNvSpPr>
            <a:spLocks noGrp="1"/>
          </p:cNvSpPr>
          <p:nvPr>
            <p:ph type="sldNum" sz="quarter" idx="4"/>
          </p:nvPr>
        </p:nvSpPr>
        <p:spPr/>
        <p:txBody>
          <a:bodyPr/>
          <a:lstStyle/>
          <a:p>
            <a:r>
              <a:rPr lang="en-GB" dirty="0"/>
              <a:t>PAGE </a:t>
            </a:r>
            <a:fld id="{45A89BE1-5792-4ACB-BF4C-7FAB88C6C5B7}" type="slidenum">
              <a:rPr lang="en-GB" smtClean="0"/>
              <a:pPr/>
              <a:t>4</a:t>
            </a:fld>
            <a:endParaRPr lang="en-GB" dirty="0"/>
          </a:p>
        </p:txBody>
      </p:sp>
    </p:spTree>
    <p:extLst>
      <p:ext uri="{BB962C8B-B14F-4D97-AF65-F5344CB8AC3E}">
        <p14:creationId xmlns:p14="http://schemas.microsoft.com/office/powerpoint/2010/main" val="22041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6ED7-B1D2-7707-1008-DE9BD2792685}"/>
              </a:ext>
            </a:extLst>
          </p:cNvPr>
          <p:cNvSpPr>
            <a:spLocks noGrp="1"/>
          </p:cNvSpPr>
          <p:nvPr>
            <p:ph type="title"/>
          </p:nvPr>
        </p:nvSpPr>
        <p:spPr/>
        <p:txBody>
          <a:bodyPr/>
          <a:lstStyle/>
          <a:p>
            <a:r>
              <a:rPr lang="en-GB" dirty="0"/>
              <a:t>Online Safety</a:t>
            </a:r>
          </a:p>
        </p:txBody>
      </p:sp>
      <p:sp>
        <p:nvSpPr>
          <p:cNvPr id="3" name="Content Placeholder 2">
            <a:extLst>
              <a:ext uri="{FF2B5EF4-FFF2-40B4-BE49-F238E27FC236}">
                <a16:creationId xmlns:a16="http://schemas.microsoft.com/office/drawing/2014/main" id="{9E64966D-EF8D-E908-091A-3BE47D517FC4}"/>
              </a:ext>
            </a:extLst>
          </p:cNvPr>
          <p:cNvSpPr>
            <a:spLocks noGrp="1"/>
          </p:cNvSpPr>
          <p:nvPr>
            <p:ph idx="1"/>
          </p:nvPr>
        </p:nvSpPr>
        <p:spPr/>
        <p:txBody>
          <a:bodyPr/>
          <a:lstStyle/>
          <a:p>
            <a:r>
              <a:rPr lang="en-GB" dirty="0"/>
              <a:t>All staff should be aware of the dangers young people face online </a:t>
            </a:r>
          </a:p>
          <a:p>
            <a:r>
              <a:rPr lang="en-GB" dirty="0"/>
              <a:t>Risks include:</a:t>
            </a:r>
          </a:p>
          <a:p>
            <a:pPr lvl="1"/>
            <a:r>
              <a:rPr lang="en-GB" dirty="0"/>
              <a:t>Criminal and sexual exploitation</a:t>
            </a:r>
          </a:p>
          <a:p>
            <a:pPr lvl="1"/>
            <a:r>
              <a:rPr lang="en-GB" dirty="0"/>
              <a:t>Online child on child abuse</a:t>
            </a:r>
          </a:p>
          <a:p>
            <a:pPr lvl="1"/>
            <a:r>
              <a:rPr lang="en-GB" dirty="0"/>
              <a:t>Exposure to inappropriate adult content</a:t>
            </a:r>
          </a:p>
          <a:p>
            <a:pPr lvl="1"/>
            <a:r>
              <a:rPr lang="en-GB" dirty="0"/>
              <a:t>Online grooming</a:t>
            </a:r>
          </a:p>
          <a:p>
            <a:pPr lvl="1"/>
            <a:r>
              <a:rPr lang="en-GB" dirty="0"/>
              <a:t>Radicalisation</a:t>
            </a:r>
          </a:p>
          <a:p>
            <a:pPr lvl="1"/>
            <a:r>
              <a:rPr lang="en-GB" dirty="0"/>
              <a:t>Sexting, up-skirting and sharing of indecent images</a:t>
            </a:r>
          </a:p>
          <a:p>
            <a:endParaRPr lang="en-GB" dirty="0"/>
          </a:p>
        </p:txBody>
      </p:sp>
      <p:sp>
        <p:nvSpPr>
          <p:cNvPr id="4" name="Slide Number Placeholder 3">
            <a:extLst>
              <a:ext uri="{FF2B5EF4-FFF2-40B4-BE49-F238E27FC236}">
                <a16:creationId xmlns:a16="http://schemas.microsoft.com/office/drawing/2014/main" id="{F5E6445B-8D69-8F73-9C66-C42719886028}"/>
              </a:ext>
            </a:extLst>
          </p:cNvPr>
          <p:cNvSpPr>
            <a:spLocks noGrp="1"/>
          </p:cNvSpPr>
          <p:nvPr>
            <p:ph type="sldNum" sz="quarter" idx="4"/>
          </p:nvPr>
        </p:nvSpPr>
        <p:spPr/>
        <p:txBody>
          <a:bodyPr/>
          <a:lstStyle/>
          <a:p>
            <a:r>
              <a:rPr lang="en-GB" dirty="0"/>
              <a:t>PAGE </a:t>
            </a:r>
            <a:fld id="{45A89BE1-5792-4ACB-BF4C-7FAB88C6C5B7}" type="slidenum">
              <a:rPr lang="en-GB" smtClean="0"/>
              <a:pPr/>
              <a:t>5</a:t>
            </a:fld>
            <a:endParaRPr lang="en-GB" dirty="0"/>
          </a:p>
        </p:txBody>
      </p:sp>
    </p:spTree>
    <p:extLst>
      <p:ext uri="{BB962C8B-B14F-4D97-AF65-F5344CB8AC3E}">
        <p14:creationId xmlns:p14="http://schemas.microsoft.com/office/powerpoint/2010/main" val="39934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304-8C80-DDB2-E020-9DF37FA42ABF}"/>
              </a:ext>
            </a:extLst>
          </p:cNvPr>
          <p:cNvSpPr>
            <a:spLocks noGrp="1"/>
          </p:cNvSpPr>
          <p:nvPr>
            <p:ph type="title"/>
          </p:nvPr>
        </p:nvSpPr>
        <p:spPr/>
        <p:txBody>
          <a:bodyPr>
            <a:normAutofit fontScale="90000"/>
          </a:bodyPr>
          <a:lstStyle/>
          <a:p>
            <a:r>
              <a:rPr lang="en-GB" dirty="0"/>
              <a:t>Consensual and non-consensual sharing of indecent images as part of child on child abuse</a:t>
            </a:r>
          </a:p>
        </p:txBody>
      </p:sp>
      <p:sp>
        <p:nvSpPr>
          <p:cNvPr id="3" name="Content Placeholder 2">
            <a:extLst>
              <a:ext uri="{FF2B5EF4-FFF2-40B4-BE49-F238E27FC236}">
                <a16:creationId xmlns:a16="http://schemas.microsoft.com/office/drawing/2014/main" id="{D20A2BB6-1DCD-15AE-0CDE-0380E4FF8F0E}"/>
              </a:ext>
            </a:extLst>
          </p:cNvPr>
          <p:cNvSpPr>
            <a:spLocks noGrp="1"/>
          </p:cNvSpPr>
          <p:nvPr>
            <p:ph idx="1"/>
          </p:nvPr>
        </p:nvSpPr>
        <p:spPr/>
        <p:txBody>
          <a:bodyPr/>
          <a:lstStyle/>
          <a:p>
            <a:r>
              <a:rPr lang="en-GB" dirty="0">
                <a:latin typeface="+mn-lt"/>
              </a:rPr>
              <a:t>Your policy should include the school’s approach to dealing with consensual and non-consensual sharing of nude and semi-nude images and/or videos, known as sexting or youth produced sexual imagery.</a:t>
            </a:r>
          </a:p>
          <a:p>
            <a:r>
              <a:rPr lang="en-GB" dirty="0">
                <a:latin typeface="+mn-lt"/>
              </a:rPr>
              <a:t>DfE provides Searching Screening and Confiscation Advice for schools.</a:t>
            </a:r>
          </a:p>
          <a:p>
            <a:r>
              <a:rPr lang="en-GB" dirty="0">
                <a:latin typeface="+mn-lt"/>
              </a:rPr>
              <a:t>UKCIS Education Group has published </a:t>
            </a:r>
            <a:r>
              <a:rPr lang="en-GB" i="1" dirty="0">
                <a:latin typeface="+mn-lt"/>
              </a:rPr>
              <a:t>Sharing nudes and semi-nudes: advice for education settings working with children and young people </a:t>
            </a:r>
            <a:r>
              <a:rPr lang="en-GB" dirty="0">
                <a:latin typeface="+mn-lt"/>
              </a:rPr>
              <a:t>which outlines how to respond to an incident of nude and/or semi nude being shared (KCSiE 156:6e).</a:t>
            </a:r>
          </a:p>
          <a:p>
            <a:pPr marL="0" indent="0">
              <a:buNone/>
            </a:pPr>
            <a:endParaRPr lang="en-GB" dirty="0"/>
          </a:p>
        </p:txBody>
      </p:sp>
      <p:sp>
        <p:nvSpPr>
          <p:cNvPr id="4" name="Slide Number Placeholder 3">
            <a:extLst>
              <a:ext uri="{FF2B5EF4-FFF2-40B4-BE49-F238E27FC236}">
                <a16:creationId xmlns:a16="http://schemas.microsoft.com/office/drawing/2014/main" id="{536B5DBC-B99C-A14B-942D-FF18A8F73691}"/>
              </a:ext>
            </a:extLst>
          </p:cNvPr>
          <p:cNvSpPr>
            <a:spLocks noGrp="1"/>
          </p:cNvSpPr>
          <p:nvPr>
            <p:ph type="sldNum" sz="quarter" idx="4"/>
          </p:nvPr>
        </p:nvSpPr>
        <p:spPr/>
        <p:txBody>
          <a:bodyPr/>
          <a:lstStyle/>
          <a:p>
            <a:r>
              <a:rPr lang="en-GB" dirty="0"/>
              <a:t>PAGE </a:t>
            </a:r>
            <a:fld id="{45A89BE1-5792-4ACB-BF4C-7FAB88C6C5B7}" type="slidenum">
              <a:rPr lang="en-GB" smtClean="0"/>
              <a:pPr/>
              <a:t>6</a:t>
            </a:fld>
            <a:endParaRPr lang="en-GB" dirty="0"/>
          </a:p>
        </p:txBody>
      </p:sp>
    </p:spTree>
    <p:extLst>
      <p:ext uri="{BB962C8B-B14F-4D97-AF65-F5344CB8AC3E}">
        <p14:creationId xmlns:p14="http://schemas.microsoft.com/office/powerpoint/2010/main" val="25108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C73E-D7C9-0349-651A-2C9B2455C356}"/>
              </a:ext>
            </a:extLst>
          </p:cNvPr>
          <p:cNvSpPr>
            <a:spLocks noGrp="1"/>
          </p:cNvSpPr>
          <p:nvPr>
            <p:ph type="title"/>
          </p:nvPr>
        </p:nvSpPr>
        <p:spPr/>
        <p:txBody>
          <a:bodyPr>
            <a:normAutofit fontScale="90000"/>
          </a:bodyPr>
          <a:lstStyle/>
          <a:p>
            <a:r>
              <a:rPr lang="en-GB" dirty="0"/>
              <a:t>Responsibility of schools to support parents with online safety</a:t>
            </a:r>
          </a:p>
        </p:txBody>
      </p:sp>
      <p:sp>
        <p:nvSpPr>
          <p:cNvPr id="3" name="Content Placeholder 2">
            <a:extLst>
              <a:ext uri="{FF2B5EF4-FFF2-40B4-BE49-F238E27FC236}">
                <a16:creationId xmlns:a16="http://schemas.microsoft.com/office/drawing/2014/main" id="{AAF403D1-79C8-F332-BFC6-141531D41016}"/>
              </a:ext>
            </a:extLst>
          </p:cNvPr>
          <p:cNvSpPr>
            <a:spLocks noGrp="1"/>
          </p:cNvSpPr>
          <p:nvPr>
            <p:ph idx="1"/>
          </p:nvPr>
        </p:nvSpPr>
        <p:spPr/>
        <p:txBody>
          <a:bodyPr/>
          <a:lstStyle/>
          <a:p>
            <a:r>
              <a:rPr lang="en-GB" dirty="0"/>
              <a:t>Schools and colleges should use communications with parents and carers to reinforce the importance of children being safe online and should share information with parents/carers about:</a:t>
            </a:r>
          </a:p>
          <a:p>
            <a:pPr lvl="1"/>
            <a:r>
              <a:rPr lang="en-GB" dirty="0"/>
              <a:t>What systems they have in place to filter and monitor online use</a:t>
            </a:r>
          </a:p>
          <a:p>
            <a:pPr lvl="1"/>
            <a:r>
              <a:rPr lang="en-GB" dirty="0"/>
              <a:t>What they are asking children to do online, including any sites they will be asked to access</a:t>
            </a:r>
          </a:p>
          <a:p>
            <a:pPr lvl="1"/>
            <a:r>
              <a:rPr lang="en-GB" dirty="0"/>
              <a:t>Who from the school or college their child is going to be interacting with online</a:t>
            </a:r>
          </a:p>
          <a:p>
            <a:pPr lvl="1"/>
            <a:endParaRPr lang="en-GB" dirty="0"/>
          </a:p>
          <a:p>
            <a:pPr lvl="1"/>
            <a:endParaRPr lang="en-GB" dirty="0"/>
          </a:p>
          <a:p>
            <a:pPr marL="389626" lvl="1" indent="0">
              <a:buNone/>
            </a:pPr>
            <a:r>
              <a:rPr lang="en-GB" dirty="0"/>
              <a:t> </a:t>
            </a:r>
          </a:p>
          <a:p>
            <a:pPr marL="681846" lvl="2" indent="0">
              <a:buNone/>
            </a:pPr>
            <a:endParaRPr lang="en-GB" dirty="0"/>
          </a:p>
        </p:txBody>
      </p:sp>
      <p:sp>
        <p:nvSpPr>
          <p:cNvPr id="4" name="Slide Number Placeholder 3">
            <a:extLst>
              <a:ext uri="{FF2B5EF4-FFF2-40B4-BE49-F238E27FC236}">
                <a16:creationId xmlns:a16="http://schemas.microsoft.com/office/drawing/2014/main" id="{1F95BE92-9245-5B8C-19BF-244268516021}"/>
              </a:ext>
            </a:extLst>
          </p:cNvPr>
          <p:cNvSpPr>
            <a:spLocks noGrp="1"/>
          </p:cNvSpPr>
          <p:nvPr>
            <p:ph type="sldNum" sz="quarter" idx="4"/>
          </p:nvPr>
        </p:nvSpPr>
        <p:spPr/>
        <p:txBody>
          <a:bodyPr/>
          <a:lstStyle/>
          <a:p>
            <a:r>
              <a:rPr lang="en-GB" dirty="0"/>
              <a:t>PAGE </a:t>
            </a:r>
            <a:fld id="{45A89BE1-5792-4ACB-BF4C-7FAB88C6C5B7}" type="slidenum">
              <a:rPr lang="en-GB" smtClean="0"/>
              <a:pPr/>
              <a:t>7</a:t>
            </a:fld>
            <a:endParaRPr lang="en-GB" dirty="0"/>
          </a:p>
        </p:txBody>
      </p:sp>
      <p:pic>
        <p:nvPicPr>
          <p:cNvPr id="5" name="Picture 4">
            <a:extLst>
              <a:ext uri="{FF2B5EF4-FFF2-40B4-BE49-F238E27FC236}">
                <a16:creationId xmlns:a16="http://schemas.microsoft.com/office/drawing/2014/main" id="{F03D2090-CAFA-353E-9D74-AEDC417A3B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70576" y="3516784"/>
            <a:ext cx="2016224" cy="722064"/>
          </a:xfrm>
          <a:prstGeom prst="rect">
            <a:avLst/>
          </a:prstGeom>
        </p:spPr>
      </p:pic>
      <p:pic>
        <p:nvPicPr>
          <p:cNvPr id="6" name="Picture 5">
            <a:extLst>
              <a:ext uri="{FF2B5EF4-FFF2-40B4-BE49-F238E27FC236}">
                <a16:creationId xmlns:a16="http://schemas.microsoft.com/office/drawing/2014/main" id="{E523FD36-FD66-A5A7-EBB4-16DAE8ECDE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8024" y="3445111"/>
            <a:ext cx="1656184" cy="793737"/>
          </a:xfrm>
          <a:prstGeom prst="rect">
            <a:avLst/>
          </a:prstGeom>
        </p:spPr>
      </p:pic>
    </p:spTree>
    <p:extLst>
      <p:ext uri="{BB962C8B-B14F-4D97-AF65-F5344CB8AC3E}">
        <p14:creationId xmlns:p14="http://schemas.microsoft.com/office/powerpoint/2010/main" val="6745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6E14-E950-A83D-122C-5D5F4311140F}"/>
              </a:ext>
            </a:extLst>
          </p:cNvPr>
          <p:cNvSpPr>
            <a:spLocks noGrp="1"/>
          </p:cNvSpPr>
          <p:nvPr>
            <p:ph type="title"/>
          </p:nvPr>
        </p:nvSpPr>
        <p:spPr/>
        <p:txBody>
          <a:bodyPr/>
          <a:lstStyle/>
          <a:p>
            <a:r>
              <a:rPr lang="en-GB" dirty="0"/>
              <a:t>Children Absent from Education</a:t>
            </a:r>
          </a:p>
        </p:txBody>
      </p:sp>
      <p:sp>
        <p:nvSpPr>
          <p:cNvPr id="3" name="Content Placeholder 2">
            <a:extLst>
              <a:ext uri="{FF2B5EF4-FFF2-40B4-BE49-F238E27FC236}">
                <a16:creationId xmlns:a16="http://schemas.microsoft.com/office/drawing/2014/main" id="{30F8413A-BED6-8540-B020-55BDE14C42F9}"/>
              </a:ext>
            </a:extLst>
          </p:cNvPr>
          <p:cNvSpPr>
            <a:spLocks noGrp="1"/>
          </p:cNvSpPr>
          <p:nvPr>
            <p:ph idx="1"/>
          </p:nvPr>
        </p:nvSpPr>
        <p:spPr>
          <a:xfrm>
            <a:off x="457200" y="951570"/>
            <a:ext cx="8229600" cy="3502052"/>
          </a:xfrm>
        </p:spPr>
        <p:txBody>
          <a:bodyPr/>
          <a:lstStyle/>
          <a:p>
            <a:r>
              <a:rPr lang="en-GB" sz="2000" dirty="0"/>
              <a:t>Where a child has an EHCP the local authority will need to review the plan whilst working closely with parents:</a:t>
            </a:r>
          </a:p>
          <a:p>
            <a:pPr lvl="1"/>
            <a:r>
              <a:rPr lang="en-GB" dirty="0"/>
              <a:t>Elective Home Education (EHE) – and the need for greater vigilance and consideration of vulnerabilities</a:t>
            </a:r>
          </a:p>
          <a:p>
            <a:pPr lvl="1"/>
            <a:r>
              <a:rPr lang="en-GB" dirty="0"/>
              <a:t>‘Children missing from education’ replaced with ‘Children who are absent from education’</a:t>
            </a:r>
          </a:p>
          <a:p>
            <a:pPr lvl="1"/>
            <a:r>
              <a:rPr lang="en-GB" dirty="0"/>
              <a:t>Updated guidance on school attendance, and children being absent from education for prolonged periods and/or on repeat occasions see </a:t>
            </a:r>
            <a:r>
              <a:rPr lang="en-GB" i="1" dirty="0">
                <a:hlinkClick r:id="rId2"/>
              </a:rPr>
              <a:t>Working together to improve school attendance</a:t>
            </a:r>
            <a:endParaRPr lang="en-GB" i="1" dirty="0"/>
          </a:p>
          <a:p>
            <a:pPr lvl="1"/>
            <a:r>
              <a:rPr lang="en-GB" dirty="0"/>
              <a:t>Updated information on how schools should work with local authority children’s services where school absence indicates safeguarding concerns</a:t>
            </a:r>
          </a:p>
          <a:p>
            <a:pPr lvl="1"/>
            <a:endParaRPr lang="en-GB" sz="1800" dirty="0"/>
          </a:p>
          <a:p>
            <a:pPr lvl="1"/>
            <a:endParaRPr lang="en-GB" sz="1800" dirty="0"/>
          </a:p>
          <a:p>
            <a:pPr lvl="1"/>
            <a:endParaRPr lang="en-GB" sz="1800"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EE12659C-6114-50A9-FF95-F00FF22DD07B}"/>
              </a:ext>
            </a:extLst>
          </p:cNvPr>
          <p:cNvSpPr>
            <a:spLocks noGrp="1"/>
          </p:cNvSpPr>
          <p:nvPr>
            <p:ph type="sldNum" sz="quarter" idx="4"/>
          </p:nvPr>
        </p:nvSpPr>
        <p:spPr/>
        <p:txBody>
          <a:bodyPr/>
          <a:lstStyle/>
          <a:p>
            <a:r>
              <a:rPr lang="en-GB" dirty="0"/>
              <a:t>PAGE </a:t>
            </a:r>
            <a:fld id="{45A89BE1-5792-4ACB-BF4C-7FAB88C6C5B7}" type="slidenum">
              <a:rPr lang="en-GB" smtClean="0"/>
              <a:pPr/>
              <a:t>8</a:t>
            </a:fld>
            <a:endParaRPr lang="en-GB" dirty="0"/>
          </a:p>
        </p:txBody>
      </p:sp>
    </p:spTree>
    <p:extLst>
      <p:ext uri="{BB962C8B-B14F-4D97-AF65-F5344CB8AC3E}">
        <p14:creationId xmlns:p14="http://schemas.microsoft.com/office/powerpoint/2010/main" val="15888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F58A-0C56-AC33-5BB1-3957AC6B882B}"/>
              </a:ext>
            </a:extLst>
          </p:cNvPr>
          <p:cNvSpPr>
            <a:spLocks noGrp="1"/>
          </p:cNvSpPr>
          <p:nvPr>
            <p:ph type="title"/>
          </p:nvPr>
        </p:nvSpPr>
        <p:spPr/>
        <p:txBody>
          <a:bodyPr/>
          <a:lstStyle/>
          <a:p>
            <a:r>
              <a:rPr lang="en-GB" dirty="0"/>
              <a:t>Children Absent from Education and Attendance</a:t>
            </a:r>
          </a:p>
        </p:txBody>
      </p:sp>
      <p:sp>
        <p:nvSpPr>
          <p:cNvPr id="3" name="Content Placeholder 2">
            <a:extLst>
              <a:ext uri="{FF2B5EF4-FFF2-40B4-BE49-F238E27FC236}">
                <a16:creationId xmlns:a16="http://schemas.microsoft.com/office/drawing/2014/main" id="{DF18BE3D-655D-BBED-BA3D-DE89AE18C363}"/>
              </a:ext>
            </a:extLst>
          </p:cNvPr>
          <p:cNvSpPr>
            <a:spLocks noGrp="1"/>
          </p:cNvSpPr>
          <p:nvPr>
            <p:ph idx="1"/>
          </p:nvPr>
        </p:nvSpPr>
        <p:spPr/>
        <p:txBody>
          <a:bodyPr/>
          <a:lstStyle/>
          <a:p>
            <a:r>
              <a:rPr lang="en-GB" sz="2000" dirty="0"/>
              <a:t>The DfE published new guidance on improving school attendance which came into force from September 2022.</a:t>
            </a:r>
          </a:p>
          <a:p>
            <a:r>
              <a:rPr lang="en-GB" dirty="0">
                <a:hlinkClick r:id="rId2"/>
              </a:rPr>
              <a:t>Working together to improve school attendance (publishing.service.gov.uk)</a:t>
            </a:r>
            <a:endParaRPr lang="en-GB" sz="2000" dirty="0"/>
          </a:p>
          <a:p>
            <a:pPr marL="0" indent="0">
              <a:buNone/>
            </a:pPr>
            <a:endParaRPr lang="en-GB" dirty="0"/>
          </a:p>
        </p:txBody>
      </p:sp>
      <p:sp>
        <p:nvSpPr>
          <p:cNvPr id="4" name="Slide Number Placeholder 3">
            <a:extLst>
              <a:ext uri="{FF2B5EF4-FFF2-40B4-BE49-F238E27FC236}">
                <a16:creationId xmlns:a16="http://schemas.microsoft.com/office/drawing/2014/main" id="{8A60E121-553D-80D0-6F15-A9583EBE9953}"/>
              </a:ext>
            </a:extLst>
          </p:cNvPr>
          <p:cNvSpPr>
            <a:spLocks noGrp="1"/>
          </p:cNvSpPr>
          <p:nvPr>
            <p:ph type="sldNum" sz="quarter" idx="4"/>
          </p:nvPr>
        </p:nvSpPr>
        <p:spPr/>
        <p:txBody>
          <a:bodyPr/>
          <a:lstStyle/>
          <a:p>
            <a:r>
              <a:rPr lang="en-GB" dirty="0"/>
              <a:t>PAGE </a:t>
            </a:r>
            <a:fld id="{45A89BE1-5792-4ACB-BF4C-7FAB88C6C5B7}" type="slidenum">
              <a:rPr lang="en-GB" smtClean="0"/>
              <a:pPr/>
              <a:t>9</a:t>
            </a:fld>
            <a:endParaRPr lang="en-GB" dirty="0"/>
          </a:p>
        </p:txBody>
      </p:sp>
    </p:spTree>
    <p:extLst>
      <p:ext uri="{BB962C8B-B14F-4D97-AF65-F5344CB8AC3E}">
        <p14:creationId xmlns:p14="http://schemas.microsoft.com/office/powerpoint/2010/main" val="409775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379d5760-4d6f-4ee5-a734-2ac377dff647"/>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2DBF74E46544D9222E7A47FFD408E" ma:contentTypeVersion="14" ma:contentTypeDescription="Create a new document." ma:contentTypeScope="" ma:versionID="8b86f40acef1b05f46c2afbf9df9514f">
  <xsd:schema xmlns:xsd="http://www.w3.org/2001/XMLSchema" xmlns:xs="http://www.w3.org/2001/XMLSchema" xmlns:p="http://schemas.microsoft.com/office/2006/metadata/properties" xmlns:ns3="18d52200-c0d3-49d1-aefb-8e4a6e87486a" xmlns:ns4="a142b80d-944f-44f2-a3ac-74f5a99804bb" targetNamespace="http://schemas.microsoft.com/office/2006/metadata/properties" ma:root="true" ma:fieldsID="2d9edd05bed25d9989d30317f50316a6" ns3:_="" ns4:_="">
    <xsd:import namespace="18d52200-c0d3-49d1-aefb-8e4a6e87486a"/>
    <xsd:import namespace="a142b80d-944f-44f2-a3ac-74f5a99804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52200-c0d3-49d1-aefb-8e4a6e874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42b80d-944f-44f2-a3ac-74f5a99804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6A6E03D2-F375-46B2-A89A-B3E83DF0526E}">
  <ds:schemaRefs>
    <ds:schemaRef ds:uri="http://schemas.openxmlformats.org/package/2006/metadata/core-properties"/>
    <ds:schemaRef ds:uri="http://schemas.microsoft.com/office/2006/documentManagement/types"/>
    <ds:schemaRef ds:uri="http://schemas.microsoft.com/office/infopath/2007/PartnerControls"/>
    <ds:schemaRef ds:uri="18d52200-c0d3-49d1-aefb-8e4a6e87486a"/>
    <ds:schemaRef ds:uri="http://purl.org/dc/elements/1.1/"/>
    <ds:schemaRef ds:uri="http://schemas.microsoft.com/office/2006/metadata/properties"/>
    <ds:schemaRef ds:uri="a142b80d-944f-44f2-a3ac-74f5a99804bb"/>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39C0BEEF-D84F-404E-A3BC-D4F61E1BA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52200-c0d3-49d1-aefb-8e4a6e87486a"/>
    <ds:schemaRef ds:uri="a142b80d-944f-44f2-a3ac-74f5a99804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620</TotalTime>
  <Words>2572</Words>
  <Application>Microsoft Office PowerPoint</Application>
  <PresentationFormat>On-screen Show (16:9)</PresentationFormat>
  <Paragraphs>246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Nova</vt:lpstr>
      <vt:lpstr>Arial Nova Light</vt:lpstr>
      <vt:lpstr>Calibri</vt:lpstr>
      <vt:lpstr>Wingdings</vt:lpstr>
      <vt:lpstr>Birmingham_City_Council___corp_template_updated_Jan_2018 16x9</vt:lpstr>
      <vt:lpstr>Annual Safeguarding Training September 2023</vt:lpstr>
      <vt:lpstr>Updates to KCSIE 2023 </vt:lpstr>
      <vt:lpstr>Updates Include</vt:lpstr>
      <vt:lpstr>Online Safety</vt:lpstr>
      <vt:lpstr>Online Safety</vt:lpstr>
      <vt:lpstr>Consensual and non-consensual sharing of indecent images as part of child on child abuse</vt:lpstr>
      <vt:lpstr>Responsibility of schools to support parents with online safety</vt:lpstr>
      <vt:lpstr>Children Absent from Education</vt:lpstr>
      <vt:lpstr>Children Absent from Education and Attendance</vt:lpstr>
      <vt:lpstr>Changes in Terminology</vt:lpstr>
      <vt:lpstr>Equality Act</vt:lpstr>
      <vt:lpstr>Safer Recruitment</vt:lpstr>
      <vt:lpstr>Use of School Premises for Non-School Activities</vt:lpstr>
      <vt:lpstr>UPDATES TO KEEPING CHILDREN SAFE IN EDUCATION Part 1: Safeguarding Information for ALL Staff </vt:lpstr>
      <vt:lpstr>Safeguarding and Promoting the Welfare of all Children</vt:lpstr>
      <vt:lpstr>Safeguarding and Promoting the Welfare of all Children</vt:lpstr>
      <vt:lpstr>Designated Safeguarding Leads</vt:lpstr>
      <vt:lpstr>Safeguarding Context</vt:lpstr>
      <vt:lpstr>School Safeguarding Data</vt:lpstr>
      <vt:lpstr>Safeguarding Concerns</vt:lpstr>
      <vt:lpstr>Child on Child Abuse</vt:lpstr>
      <vt:lpstr>Domestic Abuse</vt:lpstr>
      <vt:lpstr>Disclosures</vt:lpstr>
      <vt:lpstr>Operation Encompass</vt:lpstr>
      <vt:lpstr>Serious Youth Violence</vt:lpstr>
      <vt:lpstr>Child Criminal and Sexual Exploitation</vt:lpstr>
      <vt:lpstr>Child Criminal Exploitation and County Lines – Know the signs! </vt:lpstr>
      <vt:lpstr>Child Criminal Exploitation and County Lines</vt:lpstr>
      <vt:lpstr>Neglect</vt:lpstr>
      <vt:lpstr>Neglect Strategy and Graded Profile </vt:lpstr>
      <vt:lpstr>Right Help Right Time</vt:lpstr>
      <vt:lpstr>Right Help Right Time RHRT</vt:lpstr>
      <vt:lpstr>Children’s Advice and Support Service (CASS) Telephone: 0121 303 1888</vt:lpstr>
      <vt:lpstr>Useful Resources</vt:lpstr>
      <vt:lpstr>Contact Us</vt:lpstr>
      <vt:lpstr>Social media final slide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Dalbir Kaur</dc:creator>
  <cp:keywords>Birmingham City Council</cp:keywords>
  <cp:lastModifiedBy>Jeremy White</cp:lastModifiedBy>
  <cp:revision>10</cp:revision>
  <dcterms:created xsi:type="dcterms:W3CDTF">2021-03-24T14:08:26Z</dcterms:created>
  <dcterms:modified xsi:type="dcterms:W3CDTF">2023-09-04T08:27:50Z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0x010100B342DBF74E46544D9222E7A47FFD408E</vt:lpwstr>
  </property>
  <property fmtid="{D5CDD505-2E9C-101B-9397-08002B2CF9AE}" pid="3" name="CloudStatistics_StoryID">
    <vt:lpwstr>704061a4-4bce-4e4e-b312-2fd27e5ffc60</vt:lpwstr>
  </property>
  <property fmtid="{D5CDD505-2E9C-101B-9397-08002B2CF9AE}" pid="4" name="MSIP_Label_a17471b1-27ab-4640-9264-e69a67407ca3_Enabled">
    <vt:lpwstr>true</vt:lpwstr>
  </property>
  <property fmtid="{D5CDD505-2E9C-101B-9397-08002B2CF9AE}" pid="5" name="MSIP_Label_a17471b1-27ab-4640-9264-e69a67407ca3_SetDate">
    <vt:lpwstr>2023-08-29T14:24:44Z</vt:lpwstr>
  </property>
  <property fmtid="{D5CDD505-2E9C-101B-9397-08002B2CF9AE}" pid="6" name="MSIP_Label_a17471b1-27ab-4640-9264-e69a67407ca3_Method">
    <vt:lpwstr>Standard</vt:lpwstr>
  </property>
  <property fmtid="{D5CDD505-2E9C-101B-9397-08002B2CF9AE}" pid="7" name="MSIP_Label_a17471b1-27ab-4640-9264-e69a67407ca3_Name">
    <vt:lpwstr>BCC - OFFICIAL</vt:lpwstr>
  </property>
  <property fmtid="{D5CDD505-2E9C-101B-9397-08002B2CF9AE}" pid="8" name="MSIP_Label_a17471b1-27ab-4640-9264-e69a67407ca3_SiteId">
    <vt:lpwstr>699ace67-d2e4-4bcd-b303-d2bbe2b9bbf1</vt:lpwstr>
  </property>
  <property fmtid="{D5CDD505-2E9C-101B-9397-08002B2CF9AE}" pid="9" name="MSIP_Label_a17471b1-27ab-4640-9264-e69a67407ca3_ActionId">
    <vt:lpwstr>a5b2570e-66d8-4535-b61f-e64ce6522310</vt:lpwstr>
  </property>
  <property fmtid="{D5CDD505-2E9C-101B-9397-08002B2CF9AE}" pid="10" name="MSIP_Label_a17471b1-27ab-4640-9264-e69a67407ca3_ContentBits">
    <vt:lpwstr>2</vt:lpwstr>
  </property>
  <property fmtid="{D5CDD505-2E9C-101B-9397-08002B2CF9AE}" pid="11" name="ClassificationContentMarkingFooterLocations">
    <vt:lpwstr>Birmingham_City_Council___corp_template_updated_Jan_2018 16x9:5</vt:lpwstr>
  </property>
  <property fmtid="{D5CDD505-2E9C-101B-9397-08002B2CF9AE}" pid="12" name="ClassificationContentMarkingFooterText">
    <vt:lpwstr>OFFICIAL</vt:lpwstr>
  </property>
</Properties>
</file>