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  <p:sldMasterId id="2147483660" r:id="rId6"/>
    <p:sldMasterId id="2147483696" r:id="rId7"/>
    <p:sldMasterId id="2147483702" r:id="rId8"/>
  </p:sldMasterIdLst>
  <p:notesMasterIdLst>
    <p:notesMasterId r:id="rId28"/>
  </p:notesMasterIdLst>
  <p:sldIdLst>
    <p:sldId id="374" r:id="rId9"/>
    <p:sldId id="262" r:id="rId10"/>
    <p:sldId id="359" r:id="rId11"/>
    <p:sldId id="362" r:id="rId12"/>
    <p:sldId id="360" r:id="rId13"/>
    <p:sldId id="361" r:id="rId14"/>
    <p:sldId id="364" r:id="rId15"/>
    <p:sldId id="376" r:id="rId16"/>
    <p:sldId id="368" r:id="rId17"/>
    <p:sldId id="383" r:id="rId18"/>
    <p:sldId id="377" r:id="rId19"/>
    <p:sldId id="379" r:id="rId20"/>
    <p:sldId id="382" r:id="rId21"/>
    <p:sldId id="375" r:id="rId22"/>
    <p:sldId id="378" r:id="rId23"/>
    <p:sldId id="381" r:id="rId24"/>
    <p:sldId id="373" r:id="rId25"/>
    <p:sldId id="372" r:id="rId26"/>
    <p:sldId id="380" r:id="rId27"/>
  </p:sldIdLst>
  <p:sldSz cx="9906000" cy="6858000" type="A4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79" autoAdjust="0"/>
    <p:restoredTop sz="94660"/>
  </p:normalViewPr>
  <p:slideViewPr>
    <p:cSldViewPr>
      <p:cViewPr varScale="1">
        <p:scale>
          <a:sx n="63" d="100"/>
          <a:sy n="63" d="100"/>
        </p:scale>
        <p:origin x="404" y="6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33E92-30EC-4BF3-9333-9618A5A7C4E4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70F9D-65E1-470C-889D-04D4DD9CB8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159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6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83EA5BA0-27A5-43CA-9A63-DDD79E7BC925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9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958D3872-2521-41DF-AA18-83062A596A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506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8504" y="16288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83EA5BA0-27A5-43CA-9A63-DDD79E7BC925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9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958D3872-2521-41DF-AA18-83062A596A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306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7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8" y="27467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83EA5BA0-27A5-43CA-9A63-DDD79E7BC925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9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958D3872-2521-41DF-AA18-83062A596A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741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6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C79DCEDA-5B81-408B-9569-6C7D9EE96739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9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FC345F4B-8075-4905-BF05-EFC12F22C8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072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C79DCEDA-5B81-408B-9569-6C7D9EE96739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9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FC345F4B-8075-4905-BF05-EFC12F22C8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87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4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C79DCEDA-5B81-408B-9569-6C7D9EE96739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9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FC345F4B-8075-4905-BF05-EFC12F22C8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705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3" y="1600206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199" y="1600206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C79DCEDA-5B81-408B-9569-6C7D9EE96739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9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FC345F4B-8075-4905-BF05-EFC12F22C8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319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97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97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95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C79DCEDA-5B81-408B-9569-6C7D9EE96739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84550" y="635639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99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FC345F4B-8075-4905-BF05-EFC12F22C8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89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95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C79DCEDA-5B81-408B-9569-6C7D9EE96739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84550" y="635639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99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FC345F4B-8075-4905-BF05-EFC12F22C8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1551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95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C79DCEDA-5B81-408B-9569-6C7D9EE96739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4550" y="635639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99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FC345F4B-8075-4905-BF05-EFC12F22C8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3921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090"/>
            <a:ext cx="553720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C79DCEDA-5B81-408B-9569-6C7D9EE96739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9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FC345F4B-8075-4905-BF05-EFC12F22C8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368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04" y="16288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83EA5BA0-27A5-43CA-9A63-DDD79E7BC925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9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958D3872-2521-41DF-AA18-83062A596A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8866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C79DCEDA-5B81-408B-9569-6C7D9EE96739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9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FC345F4B-8075-4905-BF05-EFC12F22C8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2982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C79DCEDA-5B81-408B-9569-6C7D9EE96739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9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FC345F4B-8075-4905-BF05-EFC12F22C8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986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7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8" y="27467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C79DCEDA-5B81-408B-9569-6C7D9EE96739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9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FC345F4B-8075-4905-BF05-EFC12F22C8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2589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6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81CBF3ED-7D6B-4BD6-BAE5-A667E465ECE6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9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E306EF3C-6559-40A3-896C-78A327DA65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856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81CBF3ED-7D6B-4BD6-BAE5-A667E465ECE6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9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E306EF3C-6559-40A3-896C-78A327DA65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9362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4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81CBF3ED-7D6B-4BD6-BAE5-A667E465ECE6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9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E306EF3C-6559-40A3-896C-78A327DA65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7346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3" y="1600206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199" y="1600206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81CBF3ED-7D6B-4BD6-BAE5-A667E465ECE6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9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E306EF3C-6559-40A3-896C-78A327DA65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7071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97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97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95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81CBF3ED-7D6B-4BD6-BAE5-A667E465ECE6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84550" y="635639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99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E306EF3C-6559-40A3-896C-78A327DA65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1012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95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81CBF3ED-7D6B-4BD6-BAE5-A667E465ECE6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84550" y="635639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99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E306EF3C-6559-40A3-896C-78A327DA65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2598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95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81CBF3ED-7D6B-4BD6-BAE5-A667E465ECE6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4550" y="635639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99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E306EF3C-6559-40A3-896C-78A327DA65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250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4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83EA5BA0-27A5-43CA-9A63-DDD79E7BC925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9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958D3872-2521-41DF-AA18-83062A596A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0414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090"/>
            <a:ext cx="553720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81CBF3ED-7D6B-4BD6-BAE5-A667E465ECE6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9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E306EF3C-6559-40A3-896C-78A327DA65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596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81CBF3ED-7D6B-4BD6-BAE5-A667E465ECE6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9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E306EF3C-6559-40A3-896C-78A327DA65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1965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81CBF3ED-7D6B-4BD6-BAE5-A667E465ECE6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9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E306EF3C-6559-40A3-896C-78A327DA65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8386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7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8" y="27467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81CBF3ED-7D6B-4BD6-BAE5-A667E465ECE6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9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E306EF3C-6559-40A3-896C-78A327DA65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9330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6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568F680B-E859-44A9-ACF0-BF6240ADA54A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9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6F345BBD-1876-48F5-AB62-8B9D1BDBD2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0651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568F680B-E859-44A9-ACF0-BF6240ADA54A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9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6F345BBD-1876-48F5-AB62-8B9D1BDBD2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2045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4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568F680B-E859-44A9-ACF0-BF6240ADA54A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9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6F345BBD-1876-48F5-AB62-8B9D1BDBD2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9501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3" y="1600206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199" y="1600206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568F680B-E859-44A9-ACF0-BF6240ADA54A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9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6F345BBD-1876-48F5-AB62-8B9D1BDBD2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3450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97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97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95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568F680B-E859-44A9-ACF0-BF6240ADA54A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84550" y="635639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99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6F345BBD-1876-48F5-AB62-8B9D1BDBD2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1230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B68455D-2B40-495D-B49F-DC32572CC2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757" y="1748409"/>
            <a:ext cx="5683796" cy="1470025"/>
          </a:xfrm>
        </p:spPr>
        <p:txBody>
          <a:bodyPr>
            <a:normAutofit/>
          </a:bodyPr>
          <a:lstStyle>
            <a:lvl1pPr algn="l">
              <a:defRPr sz="2925" b="1">
                <a:latin typeface="Arial Nov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3009" y="3260576"/>
            <a:ext cx="5654128" cy="1752600"/>
          </a:xfrm>
        </p:spPr>
        <p:txBody>
          <a:bodyPr>
            <a:normAutofit/>
          </a:bodyPr>
          <a:lstStyle>
            <a:lvl1pPr marL="0" indent="0" algn="l">
              <a:buNone/>
              <a:defRPr sz="1625">
                <a:solidFill>
                  <a:schemeClr val="tx1">
                    <a:tint val="75000"/>
                  </a:schemeClr>
                </a:solidFill>
                <a:latin typeface="Arial Nova" pitchFamily="34" charset="0"/>
              </a:defRPr>
            </a:lvl1pPr>
            <a:lvl2pPr marL="422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699548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3" y="1600206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199" y="1600206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83EA5BA0-27A5-43CA-9A63-DDD79E7BC925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9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958D3872-2521-41DF-AA18-83062A596A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808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4EB745B-1001-4730-8807-8AD4C2A0D6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7"/>
            <a:ext cx="8915400" cy="994123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412776"/>
            <a:ext cx="8915400" cy="4525387"/>
          </a:xfrm>
        </p:spPr>
        <p:txBody>
          <a:bodyPr>
            <a:normAutofit/>
          </a:bodyPr>
          <a:lstStyle>
            <a:lvl1pPr>
              <a:defRPr sz="2167"/>
            </a:lvl1pPr>
            <a:lvl2pPr>
              <a:defRPr sz="1842"/>
            </a:lvl2pPr>
            <a:lvl3pPr>
              <a:defRPr sz="1625"/>
            </a:lvl3pPr>
            <a:lvl4pPr>
              <a:defRPr sz="1517"/>
            </a:lvl4pPr>
            <a:lvl5pPr>
              <a:defRPr sz="151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57BDEED-BAA1-4C1C-8AE0-10DDC92054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09310" y="6447367"/>
            <a:ext cx="2311400" cy="36618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PAGE </a:t>
            </a:r>
            <a:fld id="{2252A2C7-B1D1-42A6-A125-8F2F56CEECEC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605198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5232A10-5A18-4F90-B9E3-AFC148928ACE}"/>
              </a:ext>
            </a:extLst>
          </p:cNvPr>
          <p:cNvSpPr txBox="1">
            <a:spLocks/>
          </p:cNvSpPr>
          <p:nvPr userDrawn="1"/>
        </p:nvSpPr>
        <p:spPr>
          <a:xfrm>
            <a:off x="369756" y="6413500"/>
            <a:ext cx="2311400" cy="364067"/>
          </a:xfrm>
          <a:prstGeom prst="rect">
            <a:avLst/>
          </a:prstGeom>
        </p:spPr>
        <p:txBody>
          <a:bodyPr lIns="84419" tIns="42210" rIns="84419" bIns="42210" anchor="ctr"/>
          <a:lstStyle>
            <a:lvl1pPr>
              <a:defRPr sz="1500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 Nova" panose="020B0504020202020204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 Nova" panose="020B0504020202020204" pitchFamily="34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 Nova" panose="020B0504020202020204" pitchFamily="34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 Nova" panose="020B05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 Nova" panose="020B05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 Nova" panose="020B05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 Nova" panose="020B05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 Nova" panose="020B0504020202020204" pitchFamily="34" charset="0"/>
              </a:defRPr>
            </a:lvl9pPr>
          </a:lstStyle>
          <a:p>
            <a:pPr defTabSz="990570" eaLnBrk="1" hangingPunct="1">
              <a:defRPr/>
            </a:pPr>
            <a:r>
              <a:rPr lang="en-GB" altLang="en-US" sz="1083" b="1">
                <a:solidFill>
                  <a:schemeClr val="bg1"/>
                </a:solidFill>
              </a:rPr>
              <a:t>PAGE </a:t>
            </a:r>
            <a:fld id="{D0E2CAB7-D3E1-4D0C-BFDB-C3F0E5FDAF82}" type="slidenum">
              <a:rPr lang="en-GB" altLang="en-US" sz="1083" b="1" smtClean="0">
                <a:solidFill>
                  <a:schemeClr val="bg1"/>
                </a:solidFill>
              </a:rPr>
              <a:pPr defTabSz="990570" eaLnBrk="1" hangingPunct="1">
                <a:defRPr/>
              </a:pPr>
              <a:t>‹#›</a:t>
            </a:fld>
            <a:endParaRPr lang="en-GB" altLang="en-US" sz="1083" b="1">
              <a:solidFill>
                <a:schemeClr val="bg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95300" y="274637"/>
            <a:ext cx="8915400" cy="994123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95300" y="1412776"/>
            <a:ext cx="8915400" cy="4525387"/>
          </a:xfrm>
        </p:spPr>
        <p:txBody>
          <a:bodyPr>
            <a:normAutofit/>
          </a:bodyPr>
          <a:lstStyle>
            <a:lvl1pPr>
              <a:defRPr sz="2167"/>
            </a:lvl1pPr>
            <a:lvl2pPr>
              <a:defRPr sz="1842"/>
            </a:lvl2pPr>
            <a:lvl3pPr>
              <a:defRPr sz="1625"/>
            </a:lvl3pPr>
            <a:lvl4pPr>
              <a:defRPr sz="1517"/>
            </a:lvl4pPr>
            <a:lvl5pPr>
              <a:defRPr sz="151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D4DC0D5-7160-491A-90C8-975E419A40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09310" y="6447367"/>
            <a:ext cx="2311400" cy="36618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PAGE </a:t>
            </a:r>
            <a:fld id="{8F158B2C-C0BD-4201-82FF-114B29488E1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5363512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2C8DC177-67B1-4E96-B899-C8D1701E33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129" y="3705053"/>
            <a:ext cx="8420100" cy="1362075"/>
          </a:xfrm>
        </p:spPr>
        <p:txBody>
          <a:bodyPr anchor="t">
            <a:normAutofit/>
          </a:bodyPr>
          <a:lstStyle>
            <a:lvl1pPr algn="l">
              <a:defRPr sz="2925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4129" y="2204865"/>
            <a:ext cx="84201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167">
                <a:solidFill>
                  <a:schemeClr val="bg1"/>
                </a:solidFill>
              </a:defRPr>
            </a:lvl1pPr>
            <a:lvl2pPr marL="422082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844164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3pPr>
            <a:lvl4pPr marL="126624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8832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1040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53249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5457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7665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471838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DE1BECD3-04B6-46F8-B6AC-5CA75E4C1A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129" y="3705053"/>
            <a:ext cx="8420100" cy="1362075"/>
          </a:xfrm>
        </p:spPr>
        <p:txBody>
          <a:bodyPr anchor="t">
            <a:normAutofit/>
          </a:bodyPr>
          <a:lstStyle>
            <a:lvl1pPr algn="l">
              <a:defRPr sz="2925" b="1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4129" y="2204865"/>
            <a:ext cx="84201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167">
                <a:solidFill>
                  <a:schemeClr val="accent1"/>
                </a:solidFill>
              </a:defRPr>
            </a:lvl1pPr>
            <a:lvl2pPr marL="422082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844164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3pPr>
            <a:lvl4pPr marL="126624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8832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1040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53249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5457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7665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4001564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7E0E36-A09F-485D-82AA-7AEEE2B14D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2147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8504" y="1412776"/>
            <a:ext cx="4315114" cy="4525963"/>
          </a:xfrm>
        </p:spPr>
        <p:txBody>
          <a:bodyPr>
            <a:normAutofit/>
          </a:bodyPr>
          <a:lstStyle>
            <a:lvl1pPr>
              <a:defRPr sz="2167"/>
            </a:lvl1pPr>
            <a:lvl2pPr>
              <a:defRPr sz="1842"/>
            </a:lvl2pPr>
            <a:lvl3pPr>
              <a:defRPr sz="1625"/>
            </a:lvl3pPr>
            <a:lvl4pPr>
              <a:defRPr sz="1517"/>
            </a:lvl4pPr>
            <a:lvl5pPr>
              <a:defRPr sz="1517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382" y="1412776"/>
            <a:ext cx="4315114" cy="4525963"/>
          </a:xfrm>
        </p:spPr>
        <p:txBody>
          <a:bodyPr>
            <a:normAutofit/>
          </a:bodyPr>
          <a:lstStyle>
            <a:lvl1pPr>
              <a:defRPr sz="2167"/>
            </a:lvl1pPr>
            <a:lvl2pPr>
              <a:defRPr sz="1842"/>
            </a:lvl2pPr>
            <a:lvl3pPr>
              <a:defRPr sz="1625"/>
            </a:lvl3pPr>
            <a:lvl4pPr>
              <a:defRPr sz="1517"/>
            </a:lvl4pPr>
            <a:lvl5pPr>
              <a:defRPr sz="1517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95300" y="274637"/>
            <a:ext cx="8915400" cy="9941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E5F4B-8D0B-478B-88A7-97E3952490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09310" y="6447367"/>
            <a:ext cx="2311400" cy="36618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PAGE </a:t>
            </a:r>
            <a:fld id="{18594063-8B42-4FD7-A767-FB735259A0C6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11292475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8E403063-8582-4A1B-96FB-228D0732C2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2147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356988"/>
            <a:ext cx="4376870" cy="639763"/>
          </a:xfrm>
        </p:spPr>
        <p:txBody>
          <a:bodyPr anchor="ctr">
            <a:normAutofit/>
          </a:bodyPr>
          <a:lstStyle>
            <a:lvl1pPr marL="0" indent="0">
              <a:buNone/>
              <a:defRPr sz="1842" b="1"/>
            </a:lvl1pPr>
            <a:lvl2pPr marL="422082" indent="0">
              <a:buNone/>
              <a:defRPr sz="1842" b="1"/>
            </a:lvl2pPr>
            <a:lvl3pPr marL="844164" indent="0">
              <a:buNone/>
              <a:defRPr sz="1625" b="1"/>
            </a:lvl3pPr>
            <a:lvl4pPr marL="1266246" indent="0">
              <a:buNone/>
              <a:defRPr sz="1517" b="1"/>
            </a:lvl4pPr>
            <a:lvl5pPr marL="1688326" indent="0">
              <a:buNone/>
              <a:defRPr sz="1517" b="1"/>
            </a:lvl5pPr>
            <a:lvl6pPr marL="2110408" indent="0">
              <a:buNone/>
              <a:defRPr sz="1517" b="1"/>
            </a:lvl6pPr>
            <a:lvl7pPr marL="2532490" indent="0">
              <a:buNone/>
              <a:defRPr sz="1517" b="1"/>
            </a:lvl7pPr>
            <a:lvl8pPr marL="2954572" indent="0">
              <a:buNone/>
              <a:defRPr sz="1517" b="1"/>
            </a:lvl8pPr>
            <a:lvl9pPr marL="3376654" indent="0">
              <a:buNone/>
              <a:defRPr sz="151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1996751"/>
            <a:ext cx="4376870" cy="3951288"/>
          </a:xfrm>
        </p:spPr>
        <p:txBody>
          <a:bodyPr>
            <a:normAutofit/>
          </a:bodyPr>
          <a:lstStyle>
            <a:lvl1pPr>
              <a:defRPr sz="1842"/>
            </a:lvl1pPr>
            <a:lvl2pPr>
              <a:defRPr sz="1625"/>
            </a:lvl2pPr>
            <a:lvl3pPr>
              <a:defRPr sz="1517"/>
            </a:lvl3pPr>
            <a:lvl4pPr>
              <a:defRPr sz="1300"/>
            </a:lvl4pPr>
            <a:lvl5pPr>
              <a:defRPr sz="1300"/>
            </a:lvl5pPr>
            <a:lvl6pPr>
              <a:defRPr sz="1517"/>
            </a:lvl6pPr>
            <a:lvl7pPr>
              <a:defRPr sz="1517"/>
            </a:lvl7pPr>
            <a:lvl8pPr>
              <a:defRPr sz="1517"/>
            </a:lvl8pPr>
            <a:lvl9pPr>
              <a:defRPr sz="151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356988"/>
            <a:ext cx="4378590" cy="639763"/>
          </a:xfrm>
        </p:spPr>
        <p:txBody>
          <a:bodyPr anchor="ctr">
            <a:normAutofit/>
          </a:bodyPr>
          <a:lstStyle>
            <a:lvl1pPr marL="0" indent="0">
              <a:buNone/>
              <a:defRPr sz="1842" b="1"/>
            </a:lvl1pPr>
            <a:lvl2pPr marL="422082" indent="0">
              <a:buNone/>
              <a:defRPr sz="1842" b="1"/>
            </a:lvl2pPr>
            <a:lvl3pPr marL="844164" indent="0">
              <a:buNone/>
              <a:defRPr sz="1625" b="1"/>
            </a:lvl3pPr>
            <a:lvl4pPr marL="1266246" indent="0">
              <a:buNone/>
              <a:defRPr sz="1517" b="1"/>
            </a:lvl4pPr>
            <a:lvl5pPr marL="1688326" indent="0">
              <a:buNone/>
              <a:defRPr sz="1517" b="1"/>
            </a:lvl5pPr>
            <a:lvl6pPr marL="2110408" indent="0">
              <a:buNone/>
              <a:defRPr sz="1517" b="1"/>
            </a:lvl6pPr>
            <a:lvl7pPr marL="2532490" indent="0">
              <a:buNone/>
              <a:defRPr sz="1517" b="1"/>
            </a:lvl7pPr>
            <a:lvl8pPr marL="2954572" indent="0">
              <a:buNone/>
              <a:defRPr sz="1517" b="1"/>
            </a:lvl8pPr>
            <a:lvl9pPr marL="3376654" indent="0">
              <a:buNone/>
              <a:defRPr sz="151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1996751"/>
            <a:ext cx="4378590" cy="3951288"/>
          </a:xfrm>
        </p:spPr>
        <p:txBody>
          <a:bodyPr>
            <a:normAutofit/>
          </a:bodyPr>
          <a:lstStyle>
            <a:lvl1pPr>
              <a:defRPr sz="1842"/>
            </a:lvl1pPr>
            <a:lvl2pPr>
              <a:defRPr sz="1625"/>
            </a:lvl2pPr>
            <a:lvl3pPr>
              <a:defRPr sz="1517"/>
            </a:lvl3pPr>
            <a:lvl4pPr>
              <a:defRPr sz="1300"/>
            </a:lvl4pPr>
            <a:lvl5pPr>
              <a:defRPr sz="1300"/>
            </a:lvl5pPr>
            <a:lvl6pPr>
              <a:defRPr sz="1517"/>
            </a:lvl6pPr>
            <a:lvl7pPr>
              <a:defRPr sz="1517"/>
            </a:lvl7pPr>
            <a:lvl8pPr>
              <a:defRPr sz="1517"/>
            </a:lvl8pPr>
            <a:lvl9pPr>
              <a:defRPr sz="151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95300" y="274637"/>
            <a:ext cx="8915400" cy="9941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56F52C1-3D70-4F6F-B1CF-E9160D9A79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09310" y="6447367"/>
            <a:ext cx="2311400" cy="36618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PAGE </a:t>
            </a:r>
            <a:fld id="{0CE26D9E-538B-4654-A9E7-AC31DEE5E34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03315723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07184F90-87BE-47EA-9400-56D2E19716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2147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95300" y="274637"/>
            <a:ext cx="8915400" cy="9941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04CE3AE-F135-4BEE-8613-CDCE6BB534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09310" y="6447367"/>
            <a:ext cx="2311400" cy="36618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PAGE </a:t>
            </a:r>
            <a:fld id="{45279E24-BA85-4F38-A25A-08EB579EC56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73568385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AF5A1B69-E795-48BB-B758-D43EAD34FD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2147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CCF0BF2-CCA9-42E7-8542-364D32D139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09310" y="6447367"/>
            <a:ext cx="2311400" cy="36618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PAGE </a:t>
            </a:r>
            <a:fld id="{A8AE9360-FC64-4177-9C5D-5C9AAEF4A067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5824215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623F4E-671F-414F-A48D-F5507E9250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2147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49"/>
            <a:ext cx="3259006" cy="1162051"/>
          </a:xfrm>
        </p:spPr>
        <p:txBody>
          <a:bodyPr anchor="t"/>
          <a:lstStyle>
            <a:lvl1pPr algn="l">
              <a:defRPr sz="1842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606963"/>
          </a:xfrm>
        </p:spPr>
        <p:txBody>
          <a:bodyPr>
            <a:normAutofit/>
          </a:bodyPr>
          <a:lstStyle>
            <a:lvl1pPr>
              <a:defRPr sz="2167"/>
            </a:lvl1pPr>
            <a:lvl2pPr>
              <a:defRPr sz="1842"/>
            </a:lvl2pPr>
            <a:lvl3pPr>
              <a:defRPr sz="1625"/>
            </a:lvl3pPr>
            <a:lvl4pPr>
              <a:defRPr sz="1517"/>
            </a:lvl4pPr>
            <a:lvl5pPr>
              <a:defRPr sz="1517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493783"/>
          </a:xfrm>
        </p:spPr>
        <p:txBody>
          <a:bodyPr/>
          <a:lstStyle>
            <a:lvl1pPr marL="0" indent="0">
              <a:buNone/>
              <a:defRPr sz="1300"/>
            </a:lvl1pPr>
            <a:lvl2pPr marL="422082" indent="0">
              <a:buNone/>
              <a:defRPr sz="1083"/>
            </a:lvl2pPr>
            <a:lvl3pPr marL="844164" indent="0">
              <a:buNone/>
              <a:defRPr sz="975"/>
            </a:lvl3pPr>
            <a:lvl4pPr marL="1266246" indent="0">
              <a:buNone/>
              <a:defRPr sz="867"/>
            </a:lvl4pPr>
            <a:lvl5pPr marL="1688326" indent="0">
              <a:buNone/>
              <a:defRPr sz="867"/>
            </a:lvl5pPr>
            <a:lvl6pPr marL="2110408" indent="0">
              <a:buNone/>
              <a:defRPr sz="867"/>
            </a:lvl6pPr>
            <a:lvl7pPr marL="2532490" indent="0">
              <a:buNone/>
              <a:defRPr sz="867"/>
            </a:lvl7pPr>
            <a:lvl8pPr marL="2954572" indent="0">
              <a:buNone/>
              <a:defRPr sz="867"/>
            </a:lvl8pPr>
            <a:lvl9pPr marL="3376654" indent="0">
              <a:buNone/>
              <a:defRPr sz="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B6CE2-A645-4BDF-A0BB-72B67AA237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09310" y="6447367"/>
            <a:ext cx="2311400" cy="36618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PAGE </a:t>
            </a:r>
            <a:fld id="{84BE3808-80EF-46ED-8445-A3D549788F2D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31063540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3E6B5481-8FD2-4F53-9684-9357E43B4A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4402534-6B87-4B69-8472-7A3D14DE5E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09310" y="6447367"/>
            <a:ext cx="2311400" cy="36618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PAGE </a:t>
            </a:r>
            <a:fld id="{314CF705-19BC-4FD7-91D3-D1911D24690E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48627488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97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97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95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83EA5BA0-27A5-43CA-9A63-DDD79E7BC925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84550" y="635639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99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958D3872-2521-41DF-AA18-83062A596A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417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95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83EA5BA0-27A5-43CA-9A63-DDD79E7BC925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84550" y="635639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99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958D3872-2521-41DF-AA18-83062A596A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936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95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83EA5BA0-27A5-43CA-9A63-DDD79E7BC925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4550" y="635639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99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958D3872-2521-41DF-AA18-83062A596A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277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090"/>
            <a:ext cx="553720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83EA5BA0-27A5-43CA-9A63-DDD79E7BC925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9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958D3872-2521-41DF-AA18-83062A596A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174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83EA5BA0-27A5-43CA-9A63-DDD79E7BC925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9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90"/>
            <a:ext cx="2311400" cy="365125"/>
          </a:xfrm>
          <a:prstGeom prst="rect">
            <a:avLst/>
          </a:prstGeom>
        </p:spPr>
        <p:txBody>
          <a:bodyPr/>
          <a:lstStyle/>
          <a:p>
            <a:fld id="{958D3872-2521-41DF-AA18-83062A596A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04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CC_Powerpoint_Master_Slide_Deck_A4-02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074" y="0"/>
            <a:ext cx="3246120" cy="269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79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CC_Powerpoint_Master_Slide_Deck_A4-03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6075"/>
            <a:ext cx="9906000" cy="105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92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CC_Powerpoint_Master_Slide_Deck_A4-04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4603"/>
            <a:ext cx="9906000" cy="95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95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nd-slide-05.jp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25" y="0"/>
            <a:ext cx="97249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7E688B8-6796-4DBC-B7E8-6A3958F23A2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275167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EA47DE5-5AF6-46C8-9F0B-0EDA929C00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5300" y="1517651"/>
            <a:ext cx="8915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18804E-2E90-4F57-B9E5-3A92654C7C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5871" y="6246285"/>
            <a:ext cx="2311400" cy="366183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75" b="1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en-GB" altLang="en-US"/>
              <a:t>PAGE </a:t>
            </a:r>
            <a:fld id="{8E052F77-D30B-440F-BD47-DC6DCF11C76F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6867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hdr="0" ftr="0" dt="0"/>
  <p:txStyles>
    <p:titleStyle>
      <a:lvl1pPr algn="l" defTabSz="842672" rtl="0" eaLnBrk="0" fontAlgn="base" hangingPunct="0">
        <a:spcBef>
          <a:spcPct val="0"/>
        </a:spcBef>
        <a:spcAft>
          <a:spcPct val="0"/>
        </a:spcAft>
        <a:defRPr sz="2600" b="1" kern="1200">
          <a:solidFill>
            <a:schemeClr val="tx1"/>
          </a:solidFill>
          <a:latin typeface="Arial Nova" pitchFamily="34" charset="0"/>
          <a:ea typeface="+mj-ea"/>
          <a:cs typeface="+mj-cs"/>
        </a:defRPr>
      </a:lvl1pPr>
      <a:lvl2pPr algn="l" defTabSz="842672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 Nova" panose="020B0504020202020204" pitchFamily="34" charset="0"/>
        </a:defRPr>
      </a:lvl2pPr>
      <a:lvl3pPr algn="l" defTabSz="842672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 Nova" panose="020B0504020202020204" pitchFamily="34" charset="0"/>
        </a:defRPr>
      </a:lvl3pPr>
      <a:lvl4pPr algn="l" defTabSz="842672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 Nova" panose="020B0504020202020204" pitchFamily="34" charset="0"/>
        </a:defRPr>
      </a:lvl4pPr>
      <a:lvl5pPr algn="l" defTabSz="842672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 Nova" panose="020B0504020202020204" pitchFamily="34" charset="0"/>
        </a:defRPr>
      </a:lvl5pPr>
      <a:lvl6pPr marL="495285" algn="l" defTabSz="842672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 Nova" panose="020B0504020202020204" pitchFamily="34" charset="0"/>
        </a:defRPr>
      </a:lvl6pPr>
      <a:lvl7pPr marL="990570" algn="l" defTabSz="842672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 Nova" panose="020B0504020202020204" pitchFamily="34" charset="0"/>
        </a:defRPr>
      </a:lvl7pPr>
      <a:lvl8pPr marL="1485854" algn="l" defTabSz="842672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 Nova" panose="020B0504020202020204" pitchFamily="34" charset="0"/>
        </a:defRPr>
      </a:lvl8pPr>
      <a:lvl9pPr marL="1981139" algn="l" defTabSz="842672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 Nova" panose="020B0504020202020204" pitchFamily="34" charset="0"/>
        </a:defRPr>
      </a:lvl9pPr>
    </p:titleStyle>
    <p:bodyStyle>
      <a:lvl1pPr marL="316432" indent="-316432" algn="l" defTabSz="842672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167" kern="1200">
          <a:solidFill>
            <a:schemeClr val="tx1"/>
          </a:solidFill>
          <a:latin typeface="Arial Nova" pitchFamily="34" charset="0"/>
          <a:ea typeface="+mn-ea"/>
          <a:cs typeface="+mn-cs"/>
        </a:defRPr>
      </a:lvl1pPr>
      <a:lvl2pPr marL="684456" indent="-263121" algn="l" defTabSz="84267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Arial Nova Light" pitchFamily="34" charset="0"/>
          <a:ea typeface="Arial Nova Light" panose="020B0304020202020204" pitchFamily="34" charset="0"/>
          <a:cs typeface="Arial Nova Light" pitchFamily="34" charset="0"/>
        </a:defRPr>
      </a:lvl2pPr>
      <a:lvl3pPr marL="1054200" indent="-209808" algn="l" defTabSz="842672" rtl="0" eaLnBrk="0" fontAlgn="base" hangingPunct="0">
        <a:spcBef>
          <a:spcPct val="20000"/>
        </a:spcBef>
        <a:spcAft>
          <a:spcPct val="0"/>
        </a:spcAft>
        <a:buFont typeface="Arial Nova Light" panose="020B0304020202020204" pitchFamily="34" charset="0"/>
        <a:buChar char="–"/>
        <a:defRPr sz="1625" kern="1200">
          <a:solidFill>
            <a:schemeClr val="tx1"/>
          </a:solidFill>
          <a:latin typeface="Arial Nova Light" pitchFamily="34" charset="0"/>
          <a:ea typeface="Arial Nova Light" panose="020B0304020202020204" pitchFamily="34" charset="0"/>
          <a:cs typeface="Arial Nova Light" pitchFamily="34" charset="0"/>
        </a:defRPr>
      </a:lvl3pPr>
      <a:lvl4pPr marL="1477256" indent="-209808" algn="l" defTabSz="84267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17" kern="1200">
          <a:solidFill>
            <a:schemeClr val="tx1"/>
          </a:solidFill>
          <a:latin typeface="Arial Nova Light" pitchFamily="34" charset="0"/>
          <a:ea typeface="Arial Nova Light" panose="020B0304020202020204" pitchFamily="34" charset="0"/>
          <a:cs typeface="Arial Nova Light" pitchFamily="34" charset="0"/>
        </a:defRPr>
      </a:lvl4pPr>
      <a:lvl5pPr marL="1898592" indent="-209808" algn="l" defTabSz="84267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17" kern="1200">
          <a:solidFill>
            <a:schemeClr val="tx1"/>
          </a:solidFill>
          <a:latin typeface="Arial Nova Light" pitchFamily="34" charset="0"/>
          <a:ea typeface="Arial Nova Light" panose="020B0304020202020204" pitchFamily="34" charset="0"/>
          <a:cs typeface="Arial Nova Light" pitchFamily="34" charset="0"/>
        </a:defRPr>
      </a:lvl5pPr>
      <a:lvl6pPr marL="2321449" indent="-211041" algn="l" defTabSz="844164" rtl="0" eaLnBrk="1" latinLnBrk="0" hangingPunct="1">
        <a:spcBef>
          <a:spcPct val="20000"/>
        </a:spcBef>
        <a:buFont typeface="Arial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6pPr>
      <a:lvl7pPr marL="2743531" indent="-211041" algn="l" defTabSz="844164" rtl="0" eaLnBrk="1" latinLnBrk="0" hangingPunct="1">
        <a:spcBef>
          <a:spcPct val="20000"/>
        </a:spcBef>
        <a:buFont typeface="Arial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7pPr>
      <a:lvl8pPr marL="3165613" indent="-211041" algn="l" defTabSz="844164" rtl="0" eaLnBrk="1" latinLnBrk="0" hangingPunct="1">
        <a:spcBef>
          <a:spcPct val="20000"/>
        </a:spcBef>
        <a:buFont typeface="Arial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8pPr>
      <a:lvl9pPr marL="3587695" indent="-211041" algn="l" defTabSz="844164" rtl="0" eaLnBrk="1" latinLnBrk="0" hangingPunct="1">
        <a:spcBef>
          <a:spcPct val="20000"/>
        </a:spcBef>
        <a:buFont typeface="Arial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164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1pPr>
      <a:lvl2pPr marL="422082" algn="l" defTabSz="844164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2pPr>
      <a:lvl3pPr marL="844164" algn="l" defTabSz="844164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266246" algn="l" defTabSz="844164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4pPr>
      <a:lvl5pPr marL="1688326" algn="l" defTabSz="844164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5pPr>
      <a:lvl6pPr marL="2110408" algn="l" defTabSz="844164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6pPr>
      <a:lvl7pPr marL="2532490" algn="l" defTabSz="844164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7pPr>
      <a:lvl8pPr marL="2954572" algn="l" defTabSz="844164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8pPr>
      <a:lvl9pPr marL="3376654" algn="l" defTabSz="844164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rmingham.gov.uk/info/50157/education_legal_intervention_referral/690/pupil_attendance_advice_for_schools_and_professionals/3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ocalofferbirmingham.co.uk/early-help-practitioners-handbook/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rmingham.gov.uk/info/50157/education_legal_intervention_referral/690/pupil_attendance_advice_for_schools_and_professionals/4" TargetMode="Externa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rmingham.gov.uk/school-attendance" TargetMode="External"/><Relationship Id="rId2" Type="http://schemas.openxmlformats.org/officeDocument/2006/relationships/hyperlink" Target="mailto:attendance@birmingham.gov.uk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birmingham.gov.uk/info/20014/schools_and_learning/1502/school_attendance_advice_for_parents" TargetMode="External"/><Relationship Id="rId5" Type="http://schemas.openxmlformats.org/officeDocument/2006/relationships/hyperlink" Target="https://bwc.nhs.uk/youve-been-missed" TargetMode="External"/><Relationship Id="rId4" Type="http://schemas.openxmlformats.org/officeDocument/2006/relationships/hyperlink" Target="https://www.birmingham.gov.uk/info/50035/updates_training_and_development/792/news_and_updates_for_schools_noticeboard/3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cme@birmingham.gov.uk" TargetMode="External"/><Relationship Id="rId2" Type="http://schemas.openxmlformats.org/officeDocument/2006/relationships/hyperlink" Target="mailto:bwc.stickftb@nhs.net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localofferbirmingham.co.uk/early-help-practitioners-handbook/" TargetMode="External"/><Relationship Id="rId5" Type="http://schemas.openxmlformats.org/officeDocument/2006/relationships/hyperlink" Target="https://www.birmingham.gov.uk/home-education" TargetMode="External"/><Relationship Id="rId4" Type="http://schemas.openxmlformats.org/officeDocument/2006/relationships/hyperlink" Target="http://Home.Education@birmingham.gov.uk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school-attendance" TargetMode="External"/><Relationship Id="rId2" Type="http://schemas.openxmlformats.org/officeDocument/2006/relationships/hyperlink" Target="https://www.gov.uk/government/publications/what-parents-and-carers-need-to-know-about-early-years-providers-schools-and-colleges-during-the-coronavirus-covid-19-outbreak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gov.uk/government/publications/coronavirus-covid-19-local-restrictions-in-education-and-childcare-setting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A16EECEC-673A-4352-AF54-B20183BE3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058" y="1412776"/>
            <a:ext cx="5683912" cy="1195256"/>
          </a:xfrm>
        </p:spPr>
        <p:txBody>
          <a:bodyPr/>
          <a:lstStyle/>
          <a:p>
            <a:pPr eaLnBrk="1" hangingPunct="1"/>
            <a:r>
              <a:rPr lang="en-GB" altLang="en-US" dirty="0"/>
              <a:t>Managing Pupil Attendance</a:t>
            </a:r>
            <a:br>
              <a:rPr lang="en-GB" altLang="en-US" dirty="0"/>
            </a:br>
            <a:r>
              <a:rPr lang="en-GB" altLang="en-US" dirty="0"/>
              <a:t>4</a:t>
            </a:r>
            <a:r>
              <a:rPr lang="en-GB" altLang="en-US" baseline="30000" dirty="0"/>
              <a:t>th</a:t>
            </a:r>
            <a:r>
              <a:rPr lang="en-GB" altLang="en-US" dirty="0"/>
              <a:t> </a:t>
            </a:r>
            <a:r>
              <a:rPr lang="en-GB" altLang="en-US" sz="2800" dirty="0"/>
              <a:t>October</a:t>
            </a:r>
            <a:r>
              <a:rPr lang="en-GB" altLang="en-US" dirty="0"/>
              <a:t> 2021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FA2443-973D-4E85-A862-2CC71AC5DD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8295" y="2825981"/>
            <a:ext cx="5654675" cy="1423988"/>
          </a:xfrm>
        </p:spPr>
        <p:txBody>
          <a:bodyPr rtlCol="0">
            <a:noAutofit/>
          </a:bodyPr>
          <a:lstStyle/>
          <a:p>
            <a:pPr defTabSz="844164" eaLnBrk="1" fontAlgn="auto" hangingPunct="1">
              <a:spcAft>
                <a:spcPts val="0"/>
              </a:spcAft>
              <a:defRPr/>
            </a:pPr>
            <a:r>
              <a:rPr lang="en-GB" sz="1517" dirty="0">
                <a:solidFill>
                  <a:schemeClr val="tx1"/>
                </a:solidFill>
              </a:rPr>
              <a:t>Edwina Langley – Lead Attendance Officer</a:t>
            </a:r>
          </a:p>
          <a:p>
            <a:pPr defTabSz="844164" eaLnBrk="1" fontAlgn="auto" hangingPunct="1">
              <a:spcAft>
                <a:spcPts val="0"/>
              </a:spcAft>
              <a:defRPr/>
            </a:pPr>
            <a:r>
              <a:rPr lang="en-GB" sz="1517" dirty="0">
                <a:solidFill>
                  <a:schemeClr val="tx1"/>
                </a:solidFill>
              </a:rPr>
              <a:t>Education Legal Intervention Team (ELIT)</a:t>
            </a:r>
          </a:p>
          <a:p>
            <a:pPr defTabSz="844164" eaLnBrk="1" fontAlgn="auto" hangingPunct="1">
              <a:spcAft>
                <a:spcPts val="0"/>
              </a:spcAft>
              <a:defRPr/>
            </a:pPr>
            <a:endParaRPr lang="en-GB" sz="1517" dirty="0">
              <a:solidFill>
                <a:schemeClr val="tx1"/>
              </a:solidFill>
            </a:endParaRPr>
          </a:p>
          <a:p>
            <a:pPr defTabSz="844164" eaLnBrk="1" fontAlgn="auto" hangingPunct="1">
              <a:spcAft>
                <a:spcPts val="0"/>
              </a:spcAft>
              <a:defRPr/>
            </a:pPr>
            <a:r>
              <a:rPr lang="en-GB" sz="1517" dirty="0">
                <a:solidFill>
                  <a:schemeClr val="tx1"/>
                </a:solidFill>
              </a:rPr>
              <a:t>Schools Admissions, Attendance, Exclusions and Pupil Tracking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32520" y="1305341"/>
            <a:ext cx="9001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regulations relating to removal from roll</a:t>
            </a:r>
          </a:p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Deletion outside the regulations is unlawful</a:t>
            </a:r>
          </a:p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Guidance for schools - </a:t>
            </a: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https://www.birmingham.gov.uk/info/50157/education_legal_intervention_referral/690/pupil_attendance_advice_for_schools_and_professionals/3</a:t>
            </a:r>
            <a:endParaRPr lang="en-GB" alt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abroad with no date of return</a:t>
            </a:r>
          </a:p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CME (deletion notice)</a:t>
            </a:r>
          </a:p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SENAR for children with EHCPs</a:t>
            </a:r>
          </a:p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don’t email ELIT to request permission for deletion!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EB4F14-54B5-4E9D-9B68-7D8A89E4E5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6496" y="404664"/>
            <a:ext cx="6645696" cy="523220"/>
          </a:xfrm>
        </p:spPr>
        <p:txBody>
          <a:bodyPr vert="horz" wrap="square" lIns="91440" tIns="45720" rIns="91440" bIns="45720" anchor="t" anchorCtr="0"/>
          <a:lstStyle>
            <a:lvl1pPr algn="ctr">
              <a:defRPr sz="6000"/>
            </a:lvl1pPr>
          </a:lstStyle>
          <a:p>
            <a:pPr algn="l"/>
            <a:r>
              <a:rPr lang="en-GB" sz="2800" b="1">
                <a:solidFill>
                  <a:srgbClr val="000000"/>
                </a:solidFill>
                <a:latin typeface="Arial" panose="020B0604020202020204" pitchFamily="34" charset="0"/>
              </a:rPr>
              <a:t>Deletion From Roll</a:t>
            </a:r>
          </a:p>
        </p:txBody>
      </p:sp>
    </p:spTree>
    <p:extLst>
      <p:ext uri="{BB962C8B-B14F-4D97-AF65-F5344CB8AC3E}">
        <p14:creationId xmlns:p14="http://schemas.microsoft.com/office/powerpoint/2010/main" val="590540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7902" y="1268760"/>
            <a:ext cx="913360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help – informal meeting offer</a:t>
            </a:r>
          </a:p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Early Help Practitioners Handbook</a:t>
            </a:r>
            <a:endParaRPr lang="en-GB" alt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https://www.localofferbirmingham.co.uk/early-help-practitioners-handbook/</a:t>
            </a:r>
            <a:endParaRPr lang="en-GB" alt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‘Team around the school’ – voluntary sector locality leads</a:t>
            </a:r>
          </a:p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Frequent illness absence – school nurse consent</a:t>
            </a:r>
          </a:p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EHCPs – review in last 6 months unless it’s a new plan</a:t>
            </a:r>
          </a:p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Parental Covid anxiety – 18 months into pandemic – risk to children from Covid very low</a:t>
            </a:r>
          </a:p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endParaRPr lang="en-GB" alt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endParaRPr lang="en-GB" alt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FF7B1-3B2B-489C-8804-6DE27B5CC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6496" y="404664"/>
            <a:ext cx="6645696" cy="523220"/>
          </a:xfrm>
        </p:spPr>
        <p:txBody>
          <a:bodyPr vert="horz" wrap="square" lIns="91440" tIns="45720" rIns="91440" bIns="45720" anchor="t" anchorCtr="0"/>
          <a:lstStyle>
            <a:lvl1pPr algn="ctr">
              <a:defRPr sz="6000"/>
            </a:lvl1pPr>
          </a:lstStyle>
          <a:p>
            <a:pPr algn="l"/>
            <a:r>
              <a:rPr lang="en-GB" sz="2800" b="1">
                <a:solidFill>
                  <a:srgbClr val="000000"/>
                </a:solidFill>
                <a:latin typeface="Arial" panose="020B0604020202020204" pitchFamily="34" charset="0"/>
              </a:rPr>
              <a:t>Early Help</a:t>
            </a:r>
          </a:p>
        </p:txBody>
      </p:sp>
    </p:spTree>
    <p:extLst>
      <p:ext uri="{BB962C8B-B14F-4D97-AF65-F5344CB8AC3E}">
        <p14:creationId xmlns:p14="http://schemas.microsoft.com/office/powerpoint/2010/main" val="3378401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4920" y="1412776"/>
            <a:ext cx="84805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Updated BCC Guidance following Summer term pilot</a:t>
            </a: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Notifying (not </a:t>
            </a:r>
            <a:r>
              <a:rPr lang="en-GB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‘referring to’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the local authority – online form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When provision consists of less than the hours provided to their peers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Nil returns – half termly</a:t>
            </a:r>
          </a:p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Webinar 16th September 2021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510D48-1BFB-417A-AC98-A9C4FC493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504" y="332656"/>
            <a:ext cx="6645696" cy="523220"/>
          </a:xfrm>
        </p:spPr>
        <p:txBody>
          <a:bodyPr vert="horz" wrap="square" lIns="91440" tIns="45720" rIns="91440" bIns="45720" anchor="t" anchorCtr="0"/>
          <a:lstStyle>
            <a:lvl1pPr algn="ctr">
              <a:defRPr sz="6000"/>
            </a:lvl1pPr>
          </a:lstStyle>
          <a:p>
            <a:pPr algn="l"/>
            <a:r>
              <a:rPr lang="en-GB" sz="2800" b="1">
                <a:solidFill>
                  <a:srgbClr val="000000"/>
                </a:solidFill>
                <a:latin typeface="Arial" panose="020B0604020202020204" pitchFamily="34" charset="0"/>
              </a:rPr>
              <a:t>Part-time/Reduced Timetables</a:t>
            </a:r>
          </a:p>
        </p:txBody>
      </p:sp>
    </p:spTree>
    <p:extLst>
      <p:ext uri="{BB962C8B-B14F-4D97-AF65-F5344CB8AC3E}">
        <p14:creationId xmlns:p14="http://schemas.microsoft.com/office/powerpoint/2010/main" val="2799327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32520" y="1196752"/>
            <a:ext cx="9001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Educational setting status form – still daily until further notice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Monitor the impact of coronavirus (COVID-19) on settings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Focus support more effectively and keep children safe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 codes - please complete!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published by DfE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Census data </a:t>
            </a: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- 2 term absence data published by the DfE mid October not comparable with education settings data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vault data </a:t>
            </a: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collected from MIS system onto IMPULSE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ensure the data is uploaded - safeguarding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endParaRPr lang="en-GB" alt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D59680-5D2A-4071-B010-44EF76915B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2520" y="380912"/>
            <a:ext cx="6645696" cy="523220"/>
          </a:xfrm>
        </p:spPr>
        <p:txBody>
          <a:bodyPr vert="horz" wrap="square" lIns="91440" tIns="45720" rIns="91440" bIns="45720" anchor="t" anchorCtr="0"/>
          <a:lstStyle>
            <a:lvl1pPr algn="ctr">
              <a:defRPr sz="6000"/>
            </a:lvl1pPr>
          </a:lstStyle>
          <a:p>
            <a:pPr algn="l"/>
            <a:r>
              <a:rPr lang="en-GB" sz="2800" b="1">
                <a:solidFill>
                  <a:srgbClr val="000000"/>
                </a:solidFill>
                <a:latin typeface="Arial" panose="020B0604020202020204" pitchFamily="34" charset="0"/>
              </a:rPr>
              <a:t>Absence Data</a:t>
            </a:r>
          </a:p>
        </p:txBody>
      </p:sp>
    </p:spTree>
    <p:extLst>
      <p:ext uri="{BB962C8B-B14F-4D97-AF65-F5344CB8AC3E}">
        <p14:creationId xmlns:p14="http://schemas.microsoft.com/office/powerpoint/2010/main" val="793772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32520" y="1268760"/>
            <a:ext cx="878497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Missing Education team</a:t>
            </a:r>
          </a:p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Reasonable enquiries including home visits</a:t>
            </a:r>
          </a:p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 to CME within 5 days</a:t>
            </a:r>
          </a:p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Elective Home Education </a:t>
            </a:r>
          </a:p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or letter – ‘educate at home’</a:t>
            </a:r>
          </a:p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legal ‘temporary’ EHE</a:t>
            </a:r>
          </a:p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on roll must attend</a:t>
            </a:r>
          </a:p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Parents guidance – school to refer if parents do want to EHE</a:t>
            </a:r>
          </a:p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69CDDB-152A-489A-BEEE-28A5947A6E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2520" y="390969"/>
            <a:ext cx="5616624" cy="523220"/>
          </a:xfrm>
        </p:spPr>
        <p:txBody>
          <a:bodyPr vert="horz" wrap="square" lIns="91440" tIns="45720" rIns="91440" bIns="45720" anchor="t" anchorCtr="0"/>
          <a:lstStyle>
            <a:lvl1pPr algn="ctr">
              <a:defRPr sz="6000"/>
            </a:lvl1pPr>
          </a:lstStyle>
          <a:p>
            <a:pPr algn="l"/>
            <a:r>
              <a:rPr lang="en-GB" sz="2800" b="1">
                <a:solidFill>
                  <a:srgbClr val="000000"/>
                </a:solidFill>
                <a:latin typeface="Arial" panose="020B0604020202020204" pitchFamily="34" charset="0"/>
              </a:rPr>
              <a:t>CME and EHE</a:t>
            </a:r>
          </a:p>
        </p:txBody>
      </p:sp>
    </p:spTree>
    <p:extLst>
      <p:ext uri="{BB962C8B-B14F-4D97-AF65-F5344CB8AC3E}">
        <p14:creationId xmlns:p14="http://schemas.microsoft.com/office/powerpoint/2010/main" val="3167454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80978" y="1419182"/>
            <a:ext cx="919655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member having an operation and consultant states all the family should shield – request written confirmation</a:t>
            </a:r>
          </a:p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 waiting for booster vaccination before sending the children to school – offer early help but use ‘O’ code</a:t>
            </a:r>
          </a:p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late after the close of registration – ‘U’ codes (again included in legal processes)</a:t>
            </a:r>
          </a:p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Parents who have tested positive and can’t bring the child to school – evidence of test result and ‘C’ code as needed</a:t>
            </a:r>
          </a:p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Remote learning – can it be offered to children where they have moved house, or there is parental Covid anxiety or parents are in dispute with the school etc.? No</a:t>
            </a:r>
          </a:p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endParaRPr lang="en-GB" alt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endParaRPr lang="en-GB" alt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6CEB43-485B-40CE-BB1E-6F83D4F77A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0512" y="332656"/>
            <a:ext cx="6645696" cy="523220"/>
          </a:xfrm>
        </p:spPr>
        <p:txBody>
          <a:bodyPr vert="horz" wrap="square" lIns="91440" tIns="45720" rIns="91440" bIns="45720" anchor="t" anchorCtr="0"/>
          <a:lstStyle>
            <a:lvl1pPr algn="ctr">
              <a:defRPr sz="6000"/>
            </a:lvl1pPr>
          </a:lstStyle>
          <a:p>
            <a:pPr algn="l"/>
            <a:r>
              <a:rPr lang="en-GB" sz="2800" b="1">
                <a:solidFill>
                  <a:srgbClr val="000000"/>
                </a:solidFill>
                <a:latin typeface="Arial" panose="020B0604020202020204" pitchFamily="34" charset="0"/>
              </a:rPr>
              <a:t>Frequent Enquiries</a:t>
            </a:r>
          </a:p>
        </p:txBody>
      </p:sp>
    </p:spTree>
    <p:extLst>
      <p:ext uri="{BB962C8B-B14F-4D97-AF65-F5344CB8AC3E}">
        <p14:creationId xmlns:p14="http://schemas.microsoft.com/office/powerpoint/2010/main" val="517590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6980" y="1213008"/>
            <a:ext cx="875449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training programme</a:t>
            </a:r>
          </a:p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 Process</a:t>
            </a:r>
          </a:p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Registration regulations and codes</a:t>
            </a:r>
          </a:p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Deletion from roll</a:t>
            </a:r>
          </a:p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Birmingham School Noticeboard</a:t>
            </a:r>
          </a:p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Charge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endParaRPr lang="en-GB" alt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Briefings – schools with high levels of persistent absence</a:t>
            </a:r>
          </a:p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13ED3-B085-4713-B31D-71C7491AD1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6496" y="396300"/>
            <a:ext cx="5616624" cy="523220"/>
          </a:xfrm>
        </p:spPr>
        <p:txBody>
          <a:bodyPr vert="horz" wrap="square" lIns="91440" tIns="45720" rIns="91440" bIns="45720" anchor="t" anchorCtr="0"/>
          <a:lstStyle>
            <a:lvl1pPr algn="ctr">
              <a:defRPr sz="6000"/>
            </a:lvl1pPr>
          </a:lstStyle>
          <a:p>
            <a:pPr algn="l"/>
            <a:r>
              <a:rPr lang="en-GB" sz="2800" b="1">
                <a:solidFill>
                  <a:srgbClr val="000000"/>
                </a:solidFill>
                <a:latin typeface="Arial" panose="020B0604020202020204" pitchFamily="34" charset="0"/>
              </a:rPr>
              <a:t>Training Opportunities</a:t>
            </a:r>
          </a:p>
        </p:txBody>
      </p:sp>
    </p:spTree>
    <p:extLst>
      <p:ext uri="{BB962C8B-B14F-4D97-AF65-F5344CB8AC3E}">
        <p14:creationId xmlns:p14="http://schemas.microsoft.com/office/powerpoint/2010/main" val="1683204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9606" y="1412776"/>
            <a:ext cx="918391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Attendance queries (ELIT) - </a:t>
            </a: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attendance@birmingham.gov.uk</a:t>
            </a:r>
            <a:endParaRPr lang="en-GB" alt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Part-time Timetables/Legal Processes/Deletion from Roll - </a:t>
            </a: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https://www.birmingham.gov.uk/school-attendance</a:t>
            </a:r>
            <a:endParaRPr lang="en-GB" alt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Part-time/Reduced Timetable webinar - </a:t>
            </a: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https://www.birmingham.gov.uk/info/50035/updates_training_and_development/792/news_and_updates_for_schools_noticeboard/3</a:t>
            </a:r>
            <a:endParaRPr lang="en-GB" alt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#you’vebeenmissed - </a:t>
            </a: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https://bwc.nhs.uk/youve-been-missed</a:t>
            </a:r>
            <a:endParaRPr lang="en-GB" alt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BCC information for parents on attendance and penalty notices - </a:t>
            </a: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https://www.birmingham.gov.uk/info/20014/schools_and_learning/1502/school_attendance_advice_for_parents</a:t>
            </a:r>
            <a:endParaRPr lang="en-GB" alt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endParaRPr lang="en-GB" alt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C5E621-7C41-4250-B90D-0E42F1F26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6496" y="476672"/>
            <a:ext cx="8784976" cy="523220"/>
          </a:xfrm>
        </p:spPr>
        <p:txBody>
          <a:bodyPr vert="horz" wrap="square" lIns="91440" tIns="45720" rIns="91440" bIns="45720" anchor="t" anchorCtr="0"/>
          <a:lstStyle>
            <a:lvl1pPr algn="ctr">
              <a:defRPr sz="6000"/>
            </a:lvl1pPr>
          </a:lstStyle>
          <a:p>
            <a:pPr algn="l"/>
            <a:r>
              <a:rPr lang="en-GB" sz="2800" b="1">
                <a:solidFill>
                  <a:srgbClr val="000000"/>
                </a:solidFill>
                <a:latin typeface="Arial" panose="020B0604020202020204" pitchFamily="34" charset="0"/>
              </a:rPr>
              <a:t>Useful Birmingham links and email addresses</a:t>
            </a:r>
          </a:p>
        </p:txBody>
      </p:sp>
    </p:spTree>
    <p:extLst>
      <p:ext uri="{BB962C8B-B14F-4D97-AF65-F5344CB8AC3E}">
        <p14:creationId xmlns:p14="http://schemas.microsoft.com/office/powerpoint/2010/main" val="2131211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8504" y="1412776"/>
            <a:ext cx="892899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FTB STICK team – email address to request a consultation </a:t>
            </a: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bwc.stickftb@nhs.net</a:t>
            </a:r>
            <a:endParaRPr lang="en-GB" alt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Missing from Education (CME) Team - </a:t>
            </a: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cme@birmingham.gov.uk</a:t>
            </a:r>
            <a:endParaRPr lang="en-GB" alt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Elective Home Education (EHE) Team - </a:t>
            </a: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Home.Education@birmingham.gov.uk</a:t>
            </a:r>
            <a:endParaRPr lang="en-GB" alt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EHE Guidance for Parents - </a:t>
            </a: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https://www.birmingham.gov.uk/home-education</a:t>
            </a:r>
            <a:endParaRPr lang="en-GB" alt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Early Help Practitioners Handbook</a:t>
            </a: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https://www.localofferbirmingham.co.uk/early-help-practitioners-handbook/</a:t>
            </a: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04D3F0-4000-40B6-90A0-7EE4BD16FB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2520" y="476672"/>
            <a:ext cx="9073008" cy="523220"/>
          </a:xfrm>
        </p:spPr>
        <p:txBody>
          <a:bodyPr vert="horz" wrap="square" lIns="91440" tIns="45720" rIns="91440" bIns="45720" anchor="t" anchorCtr="0"/>
          <a:lstStyle>
            <a:lvl1pPr algn="ctr">
              <a:defRPr sz="6000"/>
            </a:lvl1pPr>
          </a:lstStyle>
          <a:p>
            <a:pPr algn="l"/>
            <a:r>
              <a:rPr lang="en-GB" sz="2800" b="1">
                <a:solidFill>
                  <a:srgbClr val="000000"/>
                </a:solidFill>
                <a:latin typeface="Arial" panose="020B0604020202020204" pitchFamily="34" charset="0"/>
              </a:rPr>
              <a:t>Useful Birmingham links and email addresses</a:t>
            </a:r>
          </a:p>
        </p:txBody>
      </p:sp>
    </p:spTree>
    <p:extLst>
      <p:ext uri="{BB962C8B-B14F-4D97-AF65-F5344CB8AC3E}">
        <p14:creationId xmlns:p14="http://schemas.microsoft.com/office/powerpoint/2010/main" val="2960886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0158" y="1340768"/>
            <a:ext cx="906135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 Information for parents - </a:t>
            </a: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https://www.gov.uk/government/publications/what-parents-and-carers-need-to-know-about-early-years-providers-schools-and-colleges-during-the-coronavirus-covid-19-outbreak</a:t>
            </a:r>
            <a:endParaRPr lang="en-GB" alt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DfE Attendance Guidance/Covid Addendum/Improving School Attendance - </a:t>
            </a: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https://www.gov.uk/government/publications/school-attendance</a:t>
            </a:r>
            <a:endParaRPr lang="en-GB" alt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Actions for schools during the coronavirus outbreak -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https://www.gov.uk/government/publications/coronavirus-covid-19-local-restrictions-in-education-and-childcare-settings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endParaRPr lang="en-GB" alt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GB" alt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endParaRPr lang="en-GB" alt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AD986B-3599-40F3-9A39-15935415F3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504" y="404664"/>
            <a:ext cx="6933728" cy="523220"/>
          </a:xfrm>
        </p:spPr>
        <p:txBody>
          <a:bodyPr vert="horz" wrap="square" lIns="91440" tIns="45720" rIns="91440" bIns="45720" anchor="t" anchorCtr="0"/>
          <a:lstStyle>
            <a:lvl1pPr algn="ctr">
              <a:defRPr sz="6000"/>
            </a:lvl1pPr>
          </a:lstStyle>
          <a:p>
            <a:pPr algn="l"/>
            <a:r>
              <a:rPr lang="en-GB" sz="2800" b="1">
                <a:solidFill>
                  <a:srgbClr val="000000"/>
                </a:solidFill>
                <a:latin typeface="Arial" panose="020B0604020202020204" pitchFamily="34" charset="0"/>
              </a:rPr>
              <a:t>Useful .Gov links and email addresses</a:t>
            </a:r>
          </a:p>
        </p:txBody>
      </p:sp>
    </p:spTree>
    <p:extLst>
      <p:ext uri="{BB962C8B-B14F-4D97-AF65-F5344CB8AC3E}">
        <p14:creationId xmlns:p14="http://schemas.microsoft.com/office/powerpoint/2010/main" val="1572205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8AC51-14FE-4239-A87E-962D162EC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3813" y="1166018"/>
            <a:ext cx="7855571" cy="4525963"/>
          </a:xfrm>
        </p:spPr>
        <p:txBody>
          <a:bodyPr/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DfE update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Codes and Covid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Attendance Procedures (including legal processes)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Deletion from Roll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Early Help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Part-time/Reduced Timetables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Absence Data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CME/EHE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Frequent Enquiries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Training Opportunities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Useful links and questions?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2" name="Title 1" descr="Session content ">
            <a:extLst>
              <a:ext uri="{FF2B5EF4-FFF2-40B4-BE49-F238E27FC236}">
                <a16:creationId xmlns:a16="http://schemas.microsoft.com/office/drawing/2014/main" id="{F1899BA0-6134-4B79-9E5D-B69B8394D23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88" y="332656"/>
            <a:ext cx="5616624" cy="523220"/>
          </a:xfrm>
        </p:spPr>
        <p:txBody>
          <a:bodyPr vert="horz" wrap="square" lIns="91440" tIns="45720" rIns="91440" bIns="45720" anchor="t" anchorCtr="0"/>
          <a:lstStyle/>
          <a:p>
            <a:pPr algn="l"/>
            <a:r>
              <a:rPr lang="en-GB" sz="2930" b="1">
                <a:solidFill>
                  <a:srgbClr val="000000"/>
                </a:solidFill>
                <a:latin typeface="Arial Nova" panose="020B0504020202020204" pitchFamily="34" charset="0"/>
              </a:rPr>
              <a:t>Session content </a:t>
            </a:r>
            <a:endParaRPr lang="en-GB" sz="2930" b="1" dirty="0">
              <a:solidFill>
                <a:srgbClr val="000000"/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785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3038" y="1340768"/>
            <a:ext cx="903847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DfE Attendance Guidance and Covid Addendum (useful for codes)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‘Improving school attendance: support for schools and local authorities’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Attendance at school is once again mandatory including: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Parents’ duty to ensure that their child of compulsory school age attends regularly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Schools’ responsibilities to record attendance and follow up absence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The ability to issue sanctions, including fixed penalty notices, in line with local authorities’ codes of conduct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611D09-E6B0-4357-9E75-C22BFA2D7D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504" y="404664"/>
            <a:ext cx="5616624" cy="523220"/>
          </a:xfrm>
        </p:spPr>
        <p:txBody>
          <a:bodyPr vert="horz" wrap="square" lIns="91440" tIns="45720" rIns="91440" bIns="45720" anchor="t" anchorCtr="0"/>
          <a:lstStyle>
            <a:lvl1pPr algn="ctr">
              <a:defRPr sz="6000"/>
            </a:lvl1pPr>
          </a:lstStyle>
          <a:p>
            <a:pPr algn="l"/>
            <a:r>
              <a:rPr lang="en-GB" sz="2800" b="1">
                <a:solidFill>
                  <a:srgbClr val="000000"/>
                </a:solidFill>
                <a:latin typeface="Arial" panose="020B0604020202020204" pitchFamily="34" charset="0"/>
              </a:rPr>
              <a:t>DfE Update</a:t>
            </a:r>
          </a:p>
        </p:txBody>
      </p:sp>
    </p:spTree>
    <p:extLst>
      <p:ext uri="{BB962C8B-B14F-4D97-AF65-F5344CB8AC3E}">
        <p14:creationId xmlns:p14="http://schemas.microsoft.com/office/powerpoint/2010/main" val="1228424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4260" y="1268760"/>
            <a:ext cx="9259260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Unless there is written evidence child is medically advised to shield - all children should be in school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Some who are clinically extremely vulnerable – small number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Pupils who are a close contact of someone who has symptoms or confirmed COVID-19 do not need to self-isolate. They should instead get a PCR test, and should only self-isolate if they test positive. If they do test positive, they should be recorded as code I (illness) 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Pupils who have symptoms of COVID-19, or have had a positive lateral flow device test, should self-isolate and get a PCR test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CC6D6A-20AC-492D-82BD-3F5EC1071F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488" y="332656"/>
            <a:ext cx="5616624" cy="523220"/>
          </a:xfrm>
        </p:spPr>
        <p:txBody>
          <a:bodyPr vert="horz" wrap="square" lIns="91440" tIns="45720" rIns="91440" bIns="45720" anchor="t" anchorCtr="0"/>
          <a:lstStyle>
            <a:lvl1pPr algn="ctr">
              <a:defRPr sz="6000"/>
            </a:lvl1pPr>
          </a:lstStyle>
          <a:p>
            <a:pPr algn="l"/>
            <a:r>
              <a:rPr lang="en-GB" sz="2800" b="1">
                <a:solidFill>
                  <a:srgbClr val="000000"/>
                </a:solidFill>
                <a:latin typeface="Arial" panose="020B0604020202020204" pitchFamily="34" charset="0"/>
              </a:rPr>
              <a:t>DfE Update</a:t>
            </a:r>
          </a:p>
        </p:txBody>
      </p:sp>
    </p:spTree>
    <p:extLst>
      <p:ext uri="{BB962C8B-B14F-4D97-AF65-F5344CB8AC3E}">
        <p14:creationId xmlns:p14="http://schemas.microsoft.com/office/powerpoint/2010/main" val="2166348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9894" y="1143759"/>
            <a:ext cx="899961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>
                <a:schemeClr val="tx1"/>
              </a:buClr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‘Non attendance’ – pupil does not have to attend because it’s: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contrary to guidance relating to the incidence or transmission of COVID-19 from Public Health England (PHE), or its successor UK Health Security Agency (UKHSA), and/or the Department of Health and Social Care (DHSC)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prohibited by any legislation (or instruments such as statutory directions) relating to the incidence or transmission of COVID-19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Code ‘X’ – not counted as absence – extended to 2021/22 academic year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>
                <a:schemeClr val="tx1"/>
              </a:buClr>
            </a:pPr>
            <a:r>
              <a:rPr lang="en-GB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Code ‘X’ – original meaning of the code - non-compulsory school age children are not expected to attend (X01)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8D143B-490E-4C80-8794-56E362FF75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504" y="332656"/>
            <a:ext cx="5616624" cy="523220"/>
          </a:xfrm>
        </p:spPr>
        <p:txBody>
          <a:bodyPr vert="horz" wrap="square" lIns="91440" tIns="45720" rIns="91440" bIns="45720" anchor="t" anchorCtr="0"/>
          <a:lstStyle>
            <a:lvl1pPr algn="ctr">
              <a:defRPr sz="6000"/>
            </a:lvl1pPr>
          </a:lstStyle>
          <a:p>
            <a:pPr algn="l"/>
            <a:r>
              <a:rPr lang="en-GB" sz="2800" b="1">
                <a:solidFill>
                  <a:srgbClr val="000000"/>
                </a:solidFill>
                <a:latin typeface="Arial" panose="020B0604020202020204" pitchFamily="34" charset="0"/>
              </a:rPr>
              <a:t>Codes and Covid</a:t>
            </a:r>
          </a:p>
        </p:txBody>
      </p:sp>
    </p:spTree>
    <p:extLst>
      <p:ext uri="{BB962C8B-B14F-4D97-AF65-F5344CB8AC3E}">
        <p14:creationId xmlns:p14="http://schemas.microsoft.com/office/powerpoint/2010/main" val="1182440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6496" y="1767006"/>
            <a:ext cx="89289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Pupils who have symptoms of COVID-19, or have had a positive lateral flow test, should self-isolate and get a confirmatory PCR test (schools can request supportive evidence of the test result – possible unauthorised absence) 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Pupils who are required by legislation to self-isolate as part of a period of quarantine (even where the leave in term time was not authorised)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Where schools or year groups closed due to Covid contingency measures – public health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A4C418-6F09-40CE-98A5-94D4F25D7D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6496" y="486912"/>
            <a:ext cx="9073008" cy="954107"/>
          </a:xfrm>
        </p:spPr>
        <p:txBody>
          <a:bodyPr vert="horz" wrap="square" lIns="91440" tIns="45720" rIns="91440" bIns="45720" anchor="t" anchorCtr="0"/>
          <a:lstStyle>
            <a:lvl1pPr algn="ctr">
              <a:defRPr sz="6000"/>
            </a:lvl1pPr>
          </a:lstStyle>
          <a:p>
            <a:pPr algn="l"/>
            <a:r>
              <a:rPr lang="en-GB" sz="2800" b="1">
                <a:solidFill>
                  <a:srgbClr val="000000"/>
                </a:solidFill>
                <a:latin typeface="Arial" panose="020B0604020202020204" pitchFamily="34" charset="0"/>
              </a:rPr>
              <a:t>Code ‘X’ – not attending in circumstances related to Covid-19      </a:t>
            </a:r>
            <a:endParaRPr lang="en-GB" sz="28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055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8504" y="1259175"/>
            <a:ext cx="90730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Pupil in a household where a family member is Covid-19 positive – Code ‘O’ or ‘C’ if authorised as parents can’t get the children to school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Pupil confirmed with Covid-19 (confirmed with test) or other usual illness preventing attendance – Code ‘I’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Pupils where either the parent or child were previously advised to shield and are refusing to send the child to school – Code ‘O’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Parents anxious about Covid – Code ‘O’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Pupils stuck abroad where there is evidence that flights are suspended due to the pandemic or where airports are closed – Code ‘Y’ (not red list countries necessarily)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648727-1C0E-49F4-826A-FCB65A5B35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504" y="366330"/>
            <a:ext cx="6717704" cy="523220"/>
          </a:xfrm>
        </p:spPr>
        <p:txBody>
          <a:bodyPr vert="horz" wrap="square" lIns="91440" tIns="45720" rIns="91440" bIns="45720" anchor="t" anchorCtr="0"/>
          <a:lstStyle>
            <a:lvl1pPr algn="ctr">
              <a:defRPr sz="6000"/>
            </a:lvl1pPr>
          </a:lstStyle>
          <a:p>
            <a:pPr algn="l"/>
            <a:r>
              <a:rPr lang="en-GB" sz="2800" b="1">
                <a:solidFill>
                  <a:srgbClr val="000000"/>
                </a:solidFill>
                <a:latin typeface="Arial" panose="020B0604020202020204" pitchFamily="34" charset="0"/>
              </a:rPr>
              <a:t>Code ‘X’ – where it shouldn’t be used!</a:t>
            </a:r>
          </a:p>
        </p:txBody>
      </p:sp>
    </p:spTree>
    <p:extLst>
      <p:ext uri="{BB962C8B-B14F-4D97-AF65-F5344CB8AC3E}">
        <p14:creationId xmlns:p14="http://schemas.microsoft.com/office/powerpoint/2010/main" val="3612164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7318" y="1259175"/>
            <a:ext cx="897218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Where a family goes abroad knowing the country is on the red list – normal leave in term time rules apply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Where a family travels to a country which later goes on the red list – code ‘C’.  Families in this scenario where the country has been removed from the red list or after one term:</a:t>
            </a:r>
          </a:p>
          <a:p>
            <a:pPr marL="800100" lvl="1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 code with deadline to return of no less than 4 school week (initial advice to ‘G’ code - but legal action won’t be taken for these cases for this transition period)</a:t>
            </a:r>
          </a:p>
          <a:p>
            <a:pPr marL="800100" lvl="1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notify family that absence unauthorised (‘G’ codes) will be used after deadline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984CCA-A54C-4E86-94DC-1979ED0BF7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504" y="366330"/>
            <a:ext cx="7077744" cy="523220"/>
          </a:xfrm>
        </p:spPr>
        <p:txBody>
          <a:bodyPr vert="horz" wrap="square" lIns="91440" tIns="45720" rIns="91440" bIns="45720" anchor="t" anchorCtr="0"/>
          <a:lstStyle>
            <a:lvl1pPr algn="ctr">
              <a:defRPr sz="6000"/>
            </a:lvl1pPr>
          </a:lstStyle>
          <a:p>
            <a:pPr algn="l"/>
            <a:r>
              <a:rPr lang="en-GB" sz="2800" b="1">
                <a:solidFill>
                  <a:srgbClr val="000000"/>
                </a:solidFill>
                <a:latin typeface="Arial" panose="020B0604020202020204" pitchFamily="34" charset="0"/>
              </a:rPr>
              <a:t>Red List countries – advice</a:t>
            </a:r>
            <a:endParaRPr lang="en-GB" sz="28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26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5860" y="1268760"/>
            <a:ext cx="8993643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 to normal!</a:t>
            </a:r>
          </a:p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 reducing persistent absence and overall absence</a:t>
            </a:r>
          </a:p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 action as a last resort should be considered </a:t>
            </a:r>
          </a:p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Vulnerable children at the centre of any intervention</a:t>
            </a:r>
          </a:p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‘FAST-track to Attendance’ and ‘Leave in Term Time (Legal) Process’ resumed – Case examples</a:t>
            </a:r>
          </a:p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Unauthorised absence from 19</a:t>
            </a:r>
            <a:r>
              <a:rPr lang="en-GB" altLang="en-US" sz="20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April 2021 only</a:t>
            </a:r>
          </a:p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altLang="en-US" sz="2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for September 2021! </a:t>
            </a: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Penalty Notice Payment System - online payment for parents (parent’s webpage)</a:t>
            </a:r>
          </a:p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endParaRPr lang="en-GB" alt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endParaRPr lang="en-GB" alt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C61D26-B675-48A2-B49F-7E3C421920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504" y="404664"/>
            <a:ext cx="6645696" cy="523220"/>
          </a:xfrm>
        </p:spPr>
        <p:txBody>
          <a:bodyPr vert="horz" wrap="square" lIns="91440" tIns="45720" rIns="91440" bIns="45720" anchor="t" anchorCtr="0"/>
          <a:lstStyle>
            <a:lvl1pPr algn="ctr">
              <a:defRPr sz="6000"/>
            </a:lvl1pPr>
          </a:lstStyle>
          <a:p>
            <a:pPr algn="l"/>
            <a:r>
              <a:rPr lang="en-GB" sz="2800" b="1">
                <a:solidFill>
                  <a:srgbClr val="000000"/>
                </a:solidFill>
                <a:latin typeface="Arial" panose="020B0604020202020204" pitchFamily="34" charset="0"/>
              </a:rPr>
              <a:t>Attendance Procedures </a:t>
            </a:r>
          </a:p>
        </p:txBody>
      </p:sp>
    </p:spTree>
    <p:extLst>
      <p:ext uri="{BB962C8B-B14F-4D97-AF65-F5344CB8AC3E}">
        <p14:creationId xmlns:p14="http://schemas.microsoft.com/office/powerpoint/2010/main" val="10937932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CESSIBILITYFIXERID" val="b6957590-0550-475f-abea-5935cb66d95f"/>
</p:tagLst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Birmingham_City_Council___corp_template_updated_Oct_2018">
  <a:themeElements>
    <a:clrScheme name="BCC corporate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BB151C"/>
      </a:accent1>
      <a:accent2>
        <a:srgbClr val="5696D2"/>
      </a:accent2>
      <a:accent3>
        <a:srgbClr val="7B237A"/>
      </a:accent3>
      <a:accent4>
        <a:srgbClr val="EDC22E"/>
      </a:accent4>
      <a:accent5>
        <a:srgbClr val="6D9F40"/>
      </a:accent5>
      <a:accent6>
        <a:srgbClr val="92A8A9"/>
      </a:accent6>
      <a:hlink>
        <a:srgbClr val="0000FF"/>
      </a:hlink>
      <a:folHlink>
        <a:srgbClr val="EDC22E"/>
      </a:folHlink>
    </a:clrScheme>
    <a:fontScheme name="BCC corporate">
      <a:majorFont>
        <a:latin typeface="Arial Nova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7F6FD7A56B5B4AA9DD5464ED67E63B" ma:contentTypeVersion="14" ma:contentTypeDescription="Create a new document." ma:contentTypeScope="" ma:versionID="06e128739e178080e81bd2a9a7194d21">
  <xsd:schema xmlns:xsd="http://www.w3.org/2001/XMLSchema" xmlns:xs="http://www.w3.org/2001/XMLSchema" xmlns:p="http://schemas.microsoft.com/office/2006/metadata/properties" xmlns:ns3="767eaa8f-00f2-40e9-bdd3-015cf1c65ce8" xmlns:ns4="c290f356-ef71-44bb-8da2-110e51d629fb" targetNamespace="http://schemas.microsoft.com/office/2006/metadata/properties" ma:root="true" ma:fieldsID="a1eef4199afbf49eec72f0c44ef03f65" ns3:_="" ns4:_="">
    <xsd:import namespace="767eaa8f-00f2-40e9-bdd3-015cf1c65ce8"/>
    <xsd:import namespace="c290f356-ef71-44bb-8da2-110e51d629f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7eaa8f-00f2-40e9-bdd3-015cf1c65c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0f356-ef71-44bb-8da2-110e51d629f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9AE8E2B-4BFA-4FD2-9081-2BEA31AB33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7eaa8f-00f2-40e9-bdd3-015cf1c65ce8"/>
    <ds:schemaRef ds:uri="c290f356-ef71-44bb-8da2-110e51d629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C7B62CB-2300-4409-843D-AA378C8AEF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91EF4A-BF81-4748-B482-821672715F6F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767eaa8f-00f2-40e9-bdd3-015cf1c65ce8"/>
    <ds:schemaRef ds:uri="http://purl.org/dc/dcmitype/"/>
    <ds:schemaRef ds:uri="http://schemas.microsoft.com/office/infopath/2007/PartnerControls"/>
    <ds:schemaRef ds:uri="c290f356-ef71-44bb-8da2-110e51d629fb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1073</TotalTime>
  <Words>1543</Words>
  <Application>Microsoft Office PowerPoint</Application>
  <PresentationFormat>A4 Paper (210x297 mm)</PresentationFormat>
  <Paragraphs>133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Arial Nova</vt:lpstr>
      <vt:lpstr>Arial Nova Light</vt:lpstr>
      <vt:lpstr>Calibri</vt:lpstr>
      <vt:lpstr>Wingdings</vt:lpstr>
      <vt:lpstr>1_Custom Design</vt:lpstr>
      <vt:lpstr>2_Custom Design</vt:lpstr>
      <vt:lpstr>Custom Design</vt:lpstr>
      <vt:lpstr>3_Custom Design</vt:lpstr>
      <vt:lpstr>Birmingham_City_Council___corp_template_updated_Oct_2018</vt:lpstr>
      <vt:lpstr>Managing Pupil Attendance 4th October 2021</vt:lpstr>
      <vt:lpstr>Session content </vt:lpstr>
      <vt:lpstr>DfE Update</vt:lpstr>
      <vt:lpstr>DfE Update</vt:lpstr>
      <vt:lpstr>Codes and Covid</vt:lpstr>
      <vt:lpstr>Code ‘X’ – not attending in circumstances related to Covid-19      </vt:lpstr>
      <vt:lpstr>Code ‘X’ – where it shouldn’t be used!</vt:lpstr>
      <vt:lpstr>Red List countries – advice</vt:lpstr>
      <vt:lpstr>Attendance Procedures </vt:lpstr>
      <vt:lpstr>Deletion From Roll</vt:lpstr>
      <vt:lpstr>Early Help</vt:lpstr>
      <vt:lpstr>Part-time/Reduced Timetables</vt:lpstr>
      <vt:lpstr>Absence Data</vt:lpstr>
      <vt:lpstr>CME and EHE</vt:lpstr>
      <vt:lpstr>Frequent Enquiries</vt:lpstr>
      <vt:lpstr>Training Opportunities</vt:lpstr>
      <vt:lpstr>Useful Birmingham links and email addresses</vt:lpstr>
      <vt:lpstr>Useful Birmingham links and email addresses</vt:lpstr>
      <vt:lpstr>Useful .Gov links and email addresses</vt:lpstr>
    </vt:vector>
  </TitlesOfParts>
  <Company>Service Birmingham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Service Birmingham</dc:creator>
  <cp:lastModifiedBy>Dalbir Kaur</cp:lastModifiedBy>
  <cp:revision>149</cp:revision>
  <dcterms:created xsi:type="dcterms:W3CDTF">2016-08-04T10:09:22Z</dcterms:created>
  <dcterms:modified xsi:type="dcterms:W3CDTF">2021-10-06T07:53:37Z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0x010100CA7F6FD7A56B5B4AA9DD5464ED67E63B</vt:lpwstr>
  </property>
</Properties>
</file>