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80" r:id="rId6"/>
    <p:sldId id="281" r:id="rId7"/>
    <p:sldId id="282" r:id="rId8"/>
    <p:sldId id="284" r:id="rId9"/>
    <p:sldId id="279" r:id="rId10"/>
    <p:sldId id="283" r:id="rId11"/>
    <p:sldId id="285" r:id="rId12"/>
    <p:sldId id="266" r:id="rId13"/>
    <p:sldId id="263" r:id="rId14"/>
  </p:sldIdLst>
  <p:sldSz cx="9144000" cy="5143500" type="screen16x9"/>
  <p:notesSz cx="6858000" cy="9144000"/>
  <p:custDataLst>
    <p:tags r:id="rId16"/>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upe Omonijo" initials="MO" lastIdx="17" clrIdx="0">
    <p:extLst>
      <p:ext uri="{19B8F6BF-5375-455C-9EA6-DF929625EA0E}">
        <p15:presenceInfo xmlns:p15="http://schemas.microsoft.com/office/powerpoint/2012/main" userId="S::Modupe.Omonijo@birmingham.gov.uk::b5d3e7e0-a919-4ae2-b042-5b8920ad442d" providerId="AD"/>
      </p:ext>
    </p:extLst>
  </p:cmAuthor>
  <p:cmAuthor id="2" name="Ibrahim Subdurally" initials="IS" lastIdx="2" clrIdx="1">
    <p:extLst>
      <p:ext uri="{19B8F6BF-5375-455C-9EA6-DF929625EA0E}">
        <p15:presenceInfo xmlns:p15="http://schemas.microsoft.com/office/powerpoint/2012/main" userId="S::Ibrahim.Subdurally@birmingham.gov.uk::024af4f3-a77a-451b-9470-68868d92d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D5CA5-C590-4280-A3D3-980A26441CD3}" v="17" dt="2021-09-15T09:25:58.751"/>
    <p1510:client id="{0CBB85E7-B630-44AA-B2F4-647569DD2DDC}" v="90" dt="2021-09-15T09:15:59.947"/>
    <p1510:client id="{178EE9D3-A932-4DA5-9706-0B690AF66EE4}" v="89" dt="2021-09-14T18:19:48.895"/>
    <p1510:client id="{2D24EB97-F6CE-4431-A42E-B844E43864E5}" v="135" dt="2021-09-15T13:47:04.885"/>
    <p1510:client id="{60C466BE-CE9E-441F-9CF5-A11BC70B4257}" v="49" dt="2021-09-15T07:14:09.012"/>
    <p1510:client id="{A0F0A9BE-0E59-42E8-A0A3-869443232D7C}" v="404" dt="2021-09-15T07:38:23.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11AA1-B950-41AA-9D2C-88D22CEABE88}" type="doc">
      <dgm:prSet loTypeId="urn:microsoft.com/office/officeart/2005/8/layout/process1" loCatId="process" qsTypeId="urn:microsoft.com/office/officeart/2005/8/quickstyle/simple1" qsCatId="simple" csTypeId="urn:microsoft.com/office/officeart/2005/8/colors/accent1_2" csCatId="accent1" phldr="1"/>
      <dgm:spPr/>
    </dgm:pt>
    <dgm:pt modelId="{186ED4D7-9CED-4697-AA86-D001ED788DC3}">
      <dgm:prSet phldrT="[Text]"/>
      <dgm:spPr/>
      <dgm:t>
        <a:bodyPr/>
        <a:lstStyle/>
        <a:p>
          <a:r>
            <a:rPr lang="en-GB"/>
            <a:t>12-15 year olds COVID-19 Vaccine Advisory summarised </a:t>
          </a:r>
        </a:p>
      </dgm:t>
    </dgm:pt>
    <dgm:pt modelId="{D4AB4F01-A7AB-4241-90BE-E1EA7E1FBD6D}" type="parTrans" cxnId="{37C467E9-6D4B-4FC8-BDD4-0AFE9CB14FBD}">
      <dgm:prSet/>
      <dgm:spPr/>
      <dgm:t>
        <a:bodyPr/>
        <a:lstStyle/>
        <a:p>
          <a:endParaRPr lang="en-GB"/>
        </a:p>
      </dgm:t>
    </dgm:pt>
    <dgm:pt modelId="{F99D5FE9-7EFE-44C3-AF08-01F1E0362404}" type="sibTrans" cxnId="{37C467E9-6D4B-4FC8-BDD4-0AFE9CB14FBD}">
      <dgm:prSet/>
      <dgm:spPr/>
      <dgm:t>
        <a:bodyPr/>
        <a:lstStyle/>
        <a:p>
          <a:endParaRPr lang="en-GB"/>
        </a:p>
      </dgm:t>
    </dgm:pt>
    <dgm:pt modelId="{F351CED6-B351-4681-A9FA-673BFE03217D}">
      <dgm:prSet phldrT="[Text]"/>
      <dgm:spPr/>
      <dgm:t>
        <a:bodyPr/>
        <a:lstStyle/>
        <a:p>
          <a:r>
            <a:rPr lang="en-GB"/>
            <a:t>Local Communications and Engagement Plans </a:t>
          </a:r>
        </a:p>
      </dgm:t>
    </dgm:pt>
    <dgm:pt modelId="{9E33D4C9-BCC5-453A-A631-52CA66DA2724}" type="parTrans" cxnId="{0F8F6FBB-A9FE-46CA-8D1A-63669A2EDB6A}">
      <dgm:prSet/>
      <dgm:spPr/>
      <dgm:t>
        <a:bodyPr/>
        <a:lstStyle/>
        <a:p>
          <a:endParaRPr lang="en-GB"/>
        </a:p>
      </dgm:t>
    </dgm:pt>
    <dgm:pt modelId="{36DC735A-0E80-4BD5-9E32-5A72615F9F42}" type="sibTrans" cxnId="{0F8F6FBB-A9FE-46CA-8D1A-63669A2EDB6A}">
      <dgm:prSet/>
      <dgm:spPr/>
      <dgm:t>
        <a:bodyPr/>
        <a:lstStyle/>
        <a:p>
          <a:endParaRPr lang="en-GB"/>
        </a:p>
      </dgm:t>
    </dgm:pt>
    <dgm:pt modelId="{6C56CD6A-23B1-4385-8872-890A3B501E4C}">
      <dgm:prSet/>
      <dgm:spPr/>
      <dgm:t>
        <a:bodyPr/>
        <a:lstStyle/>
        <a:p>
          <a:r>
            <a:rPr lang="en-GB"/>
            <a:t>12-15 year olds COVID-19 Vaccine Research Studies</a:t>
          </a:r>
        </a:p>
      </dgm:t>
    </dgm:pt>
    <dgm:pt modelId="{62EAA891-BE9B-49A6-AF42-14DE994909ED}" type="parTrans" cxnId="{40866809-4CA8-49DA-8A6B-7CF5E9E1FF5B}">
      <dgm:prSet/>
      <dgm:spPr/>
      <dgm:t>
        <a:bodyPr/>
        <a:lstStyle/>
        <a:p>
          <a:endParaRPr lang="en-GB"/>
        </a:p>
      </dgm:t>
    </dgm:pt>
    <dgm:pt modelId="{0A545350-E91B-49C0-A41B-0F796E43236F}" type="sibTrans" cxnId="{40866809-4CA8-49DA-8A6B-7CF5E9E1FF5B}">
      <dgm:prSet/>
      <dgm:spPr/>
      <dgm:t>
        <a:bodyPr/>
        <a:lstStyle/>
        <a:p>
          <a:endParaRPr lang="en-GB"/>
        </a:p>
      </dgm:t>
    </dgm:pt>
    <dgm:pt modelId="{DB05C68B-D5F0-4D19-82FB-CC906307EC2B}" type="pres">
      <dgm:prSet presAssocID="{14511AA1-B950-41AA-9D2C-88D22CEABE88}" presName="Name0" presStyleCnt="0">
        <dgm:presLayoutVars>
          <dgm:dir/>
          <dgm:resizeHandles val="exact"/>
        </dgm:presLayoutVars>
      </dgm:prSet>
      <dgm:spPr/>
    </dgm:pt>
    <dgm:pt modelId="{2CE56985-B9A0-4B0F-B9B7-C59F1E89E14E}" type="pres">
      <dgm:prSet presAssocID="{186ED4D7-9CED-4697-AA86-D001ED788DC3}" presName="node" presStyleLbl="node1" presStyleIdx="0" presStyleCnt="3">
        <dgm:presLayoutVars>
          <dgm:bulletEnabled val="1"/>
        </dgm:presLayoutVars>
      </dgm:prSet>
      <dgm:spPr/>
    </dgm:pt>
    <dgm:pt modelId="{AB92BD2D-B113-44FB-B047-8046BDAAFE01}" type="pres">
      <dgm:prSet presAssocID="{F99D5FE9-7EFE-44C3-AF08-01F1E0362404}" presName="sibTrans" presStyleLbl="sibTrans2D1" presStyleIdx="0" presStyleCnt="2"/>
      <dgm:spPr/>
    </dgm:pt>
    <dgm:pt modelId="{349501E7-873E-40B1-8392-1E920052AF24}" type="pres">
      <dgm:prSet presAssocID="{F99D5FE9-7EFE-44C3-AF08-01F1E0362404}" presName="connectorText" presStyleLbl="sibTrans2D1" presStyleIdx="0" presStyleCnt="2"/>
      <dgm:spPr/>
    </dgm:pt>
    <dgm:pt modelId="{1256DFE1-B6C4-4DFF-8886-2530E00BC3C2}" type="pres">
      <dgm:prSet presAssocID="{6C56CD6A-23B1-4385-8872-890A3B501E4C}" presName="node" presStyleLbl="node1" presStyleIdx="1" presStyleCnt="3">
        <dgm:presLayoutVars>
          <dgm:bulletEnabled val="1"/>
        </dgm:presLayoutVars>
      </dgm:prSet>
      <dgm:spPr/>
    </dgm:pt>
    <dgm:pt modelId="{EFF21A5C-1962-42F2-B1CA-B1FA62A5D532}" type="pres">
      <dgm:prSet presAssocID="{0A545350-E91B-49C0-A41B-0F796E43236F}" presName="sibTrans" presStyleLbl="sibTrans2D1" presStyleIdx="1" presStyleCnt="2"/>
      <dgm:spPr/>
    </dgm:pt>
    <dgm:pt modelId="{FE2CEF8E-4A0D-478C-9581-3BE19DA8FFEE}" type="pres">
      <dgm:prSet presAssocID="{0A545350-E91B-49C0-A41B-0F796E43236F}" presName="connectorText" presStyleLbl="sibTrans2D1" presStyleIdx="1" presStyleCnt="2"/>
      <dgm:spPr/>
    </dgm:pt>
    <dgm:pt modelId="{F8DD313D-6250-4FDE-BF40-E1A89A9477A7}" type="pres">
      <dgm:prSet presAssocID="{F351CED6-B351-4681-A9FA-673BFE03217D}" presName="node" presStyleLbl="node1" presStyleIdx="2" presStyleCnt="3">
        <dgm:presLayoutVars>
          <dgm:bulletEnabled val="1"/>
        </dgm:presLayoutVars>
      </dgm:prSet>
      <dgm:spPr/>
    </dgm:pt>
  </dgm:ptLst>
  <dgm:cxnLst>
    <dgm:cxn modelId="{40866809-4CA8-49DA-8A6B-7CF5E9E1FF5B}" srcId="{14511AA1-B950-41AA-9D2C-88D22CEABE88}" destId="{6C56CD6A-23B1-4385-8872-890A3B501E4C}" srcOrd="1" destOrd="0" parTransId="{62EAA891-BE9B-49A6-AF42-14DE994909ED}" sibTransId="{0A545350-E91B-49C0-A41B-0F796E43236F}"/>
    <dgm:cxn modelId="{85299735-F071-45FB-B8D7-0D479DD3700D}" type="presOf" srcId="{0A545350-E91B-49C0-A41B-0F796E43236F}" destId="{EFF21A5C-1962-42F2-B1CA-B1FA62A5D532}" srcOrd="0" destOrd="0" presId="urn:microsoft.com/office/officeart/2005/8/layout/process1"/>
    <dgm:cxn modelId="{4592D935-DB23-4629-B27C-A72B1EAA6F98}" type="presOf" srcId="{F99D5FE9-7EFE-44C3-AF08-01F1E0362404}" destId="{AB92BD2D-B113-44FB-B047-8046BDAAFE01}" srcOrd="0" destOrd="0" presId="urn:microsoft.com/office/officeart/2005/8/layout/process1"/>
    <dgm:cxn modelId="{9F017569-0C17-4C10-8AA3-0D37B6C8AA3E}" type="presOf" srcId="{F99D5FE9-7EFE-44C3-AF08-01F1E0362404}" destId="{349501E7-873E-40B1-8392-1E920052AF24}" srcOrd="1" destOrd="0" presId="urn:microsoft.com/office/officeart/2005/8/layout/process1"/>
    <dgm:cxn modelId="{9F4BD36F-8C79-43FE-988A-255769AFE059}" type="presOf" srcId="{6C56CD6A-23B1-4385-8872-890A3B501E4C}" destId="{1256DFE1-B6C4-4DFF-8886-2530E00BC3C2}" srcOrd="0" destOrd="0" presId="urn:microsoft.com/office/officeart/2005/8/layout/process1"/>
    <dgm:cxn modelId="{2E527874-3DD6-4A05-8BF2-5DB874453D2F}" type="presOf" srcId="{186ED4D7-9CED-4697-AA86-D001ED788DC3}" destId="{2CE56985-B9A0-4B0F-B9B7-C59F1E89E14E}" srcOrd="0" destOrd="0" presId="urn:microsoft.com/office/officeart/2005/8/layout/process1"/>
    <dgm:cxn modelId="{837B687B-CFD8-47FC-803A-0D3AB69A0C0E}" type="presOf" srcId="{F351CED6-B351-4681-A9FA-673BFE03217D}" destId="{F8DD313D-6250-4FDE-BF40-E1A89A9477A7}" srcOrd="0" destOrd="0" presId="urn:microsoft.com/office/officeart/2005/8/layout/process1"/>
    <dgm:cxn modelId="{7882BD8F-FF7F-4985-9EA7-A39A06BA8F41}" type="presOf" srcId="{14511AA1-B950-41AA-9D2C-88D22CEABE88}" destId="{DB05C68B-D5F0-4D19-82FB-CC906307EC2B}" srcOrd="0" destOrd="0" presId="urn:microsoft.com/office/officeart/2005/8/layout/process1"/>
    <dgm:cxn modelId="{0F8F6FBB-A9FE-46CA-8D1A-63669A2EDB6A}" srcId="{14511AA1-B950-41AA-9D2C-88D22CEABE88}" destId="{F351CED6-B351-4681-A9FA-673BFE03217D}" srcOrd="2" destOrd="0" parTransId="{9E33D4C9-BCC5-453A-A631-52CA66DA2724}" sibTransId="{36DC735A-0E80-4BD5-9E32-5A72615F9F42}"/>
    <dgm:cxn modelId="{217474D3-6B35-44B7-8826-C52D6346E12A}" type="presOf" srcId="{0A545350-E91B-49C0-A41B-0F796E43236F}" destId="{FE2CEF8E-4A0D-478C-9581-3BE19DA8FFEE}" srcOrd="1" destOrd="0" presId="urn:microsoft.com/office/officeart/2005/8/layout/process1"/>
    <dgm:cxn modelId="{37C467E9-6D4B-4FC8-BDD4-0AFE9CB14FBD}" srcId="{14511AA1-B950-41AA-9D2C-88D22CEABE88}" destId="{186ED4D7-9CED-4697-AA86-D001ED788DC3}" srcOrd="0" destOrd="0" parTransId="{D4AB4F01-A7AB-4241-90BE-E1EA7E1FBD6D}" sibTransId="{F99D5FE9-7EFE-44C3-AF08-01F1E0362404}"/>
    <dgm:cxn modelId="{121C43F6-9894-4F0E-A768-140D4181596C}" type="presParOf" srcId="{DB05C68B-D5F0-4D19-82FB-CC906307EC2B}" destId="{2CE56985-B9A0-4B0F-B9B7-C59F1E89E14E}" srcOrd="0" destOrd="0" presId="urn:microsoft.com/office/officeart/2005/8/layout/process1"/>
    <dgm:cxn modelId="{8772D965-0304-440C-A23B-B7ACB9976710}" type="presParOf" srcId="{DB05C68B-D5F0-4D19-82FB-CC906307EC2B}" destId="{AB92BD2D-B113-44FB-B047-8046BDAAFE01}" srcOrd="1" destOrd="0" presId="urn:microsoft.com/office/officeart/2005/8/layout/process1"/>
    <dgm:cxn modelId="{CAB5A0EA-BC7E-48A7-95B6-56F7CA8AE0D4}" type="presParOf" srcId="{AB92BD2D-B113-44FB-B047-8046BDAAFE01}" destId="{349501E7-873E-40B1-8392-1E920052AF24}" srcOrd="0" destOrd="0" presId="urn:microsoft.com/office/officeart/2005/8/layout/process1"/>
    <dgm:cxn modelId="{7D419399-CFB2-4118-B928-011F5F8826E8}" type="presParOf" srcId="{DB05C68B-D5F0-4D19-82FB-CC906307EC2B}" destId="{1256DFE1-B6C4-4DFF-8886-2530E00BC3C2}" srcOrd="2" destOrd="0" presId="urn:microsoft.com/office/officeart/2005/8/layout/process1"/>
    <dgm:cxn modelId="{9E817CF0-5FF6-480B-814A-B785AAB5A3E0}" type="presParOf" srcId="{DB05C68B-D5F0-4D19-82FB-CC906307EC2B}" destId="{EFF21A5C-1962-42F2-B1CA-B1FA62A5D532}" srcOrd="3" destOrd="0" presId="urn:microsoft.com/office/officeart/2005/8/layout/process1"/>
    <dgm:cxn modelId="{75FAD855-CB05-452E-A6A6-DD0848E2C7FC}" type="presParOf" srcId="{EFF21A5C-1962-42F2-B1CA-B1FA62A5D532}" destId="{FE2CEF8E-4A0D-478C-9581-3BE19DA8FFEE}" srcOrd="0" destOrd="0" presId="urn:microsoft.com/office/officeart/2005/8/layout/process1"/>
    <dgm:cxn modelId="{BB0450ED-4178-4021-BA13-04104B37974D}" type="presParOf" srcId="{DB05C68B-D5F0-4D19-82FB-CC906307EC2B}" destId="{F8DD313D-6250-4FDE-BF40-E1A89A9477A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C4C36-10E3-4680-A442-9BF4B3E39EC2}" type="doc">
      <dgm:prSet loTypeId="urn:microsoft.com/office/officeart/2005/8/layout/process2" loCatId="process" qsTypeId="urn:microsoft.com/office/officeart/2005/8/quickstyle/simple2" qsCatId="simple" csTypeId="urn:microsoft.com/office/officeart/2005/8/colors/accent1_2" csCatId="accent1" phldr="1"/>
      <dgm:spPr/>
    </dgm:pt>
    <dgm:pt modelId="{4433B027-26C5-4CB8-A5FB-4690C39F57F0}">
      <dgm:prSet phldrT="[Text]" custT="1"/>
      <dgm:spPr/>
      <dgm:t>
        <a:bodyPr/>
        <a:lstStyle/>
        <a:p>
          <a:r>
            <a:rPr lang="en-GB" sz="1200"/>
            <a:t>Vaccination is not compulsory and can only take place where there is consent to do so</a:t>
          </a:r>
        </a:p>
      </dgm:t>
    </dgm:pt>
    <dgm:pt modelId="{6E7786B2-68DE-48AE-B0E1-EA83589458B0}" type="parTrans" cxnId="{5BCCB146-ED5A-4D99-A9AE-AB06E1A69A6E}">
      <dgm:prSet/>
      <dgm:spPr/>
      <dgm:t>
        <a:bodyPr/>
        <a:lstStyle/>
        <a:p>
          <a:endParaRPr lang="en-GB"/>
        </a:p>
      </dgm:t>
    </dgm:pt>
    <dgm:pt modelId="{72CBF7DA-AD5F-4F15-9D69-C033387A42AD}" type="sibTrans" cxnId="{5BCCB146-ED5A-4D99-A9AE-AB06E1A69A6E}">
      <dgm:prSet/>
      <dgm:spPr/>
      <dgm:t>
        <a:bodyPr/>
        <a:lstStyle/>
        <a:p>
          <a:endParaRPr lang="en-GB"/>
        </a:p>
      </dgm:t>
    </dgm:pt>
    <dgm:pt modelId="{170DC088-BDA1-4625-B7D3-BCD7CDD4941B}">
      <dgm:prSet phldrT="[Text]" custT="1"/>
      <dgm:spPr/>
      <dgm:t>
        <a:bodyPr/>
        <a:lstStyle/>
        <a:p>
          <a:r>
            <a:rPr lang="en-GB" sz="1200"/>
            <a:t>Information will be made available to help children and parents/carers to make this decision, and children cannot be vaccinated without this consent</a:t>
          </a:r>
        </a:p>
      </dgm:t>
    </dgm:pt>
    <dgm:pt modelId="{2D4095E7-E391-4146-B478-D8B9BD4BD7E0}" type="parTrans" cxnId="{6F73CCEC-2721-4F4C-BEA0-DA3F0E69746B}">
      <dgm:prSet/>
      <dgm:spPr/>
      <dgm:t>
        <a:bodyPr/>
        <a:lstStyle/>
        <a:p>
          <a:endParaRPr lang="en-GB"/>
        </a:p>
      </dgm:t>
    </dgm:pt>
    <dgm:pt modelId="{2FBF8D1E-5794-4093-A299-FA70CEA26345}" type="sibTrans" cxnId="{6F73CCEC-2721-4F4C-BEA0-DA3F0E69746B}">
      <dgm:prSet/>
      <dgm:spPr/>
      <dgm:t>
        <a:bodyPr/>
        <a:lstStyle/>
        <a:p>
          <a:endParaRPr lang="en-GB"/>
        </a:p>
      </dgm:t>
    </dgm:pt>
    <dgm:pt modelId="{726675A2-ADEB-456E-84EC-968AE4A54163}">
      <dgm:prSet phldrT="[Text]" custT="1"/>
      <dgm:spPr/>
      <dgm:t>
        <a:bodyPr/>
        <a:lstStyle/>
        <a:p>
          <a:r>
            <a:rPr lang="en-GB" sz="1200"/>
            <a:t>This consent can only be given by a parent/carer (</a:t>
          </a:r>
          <a:r>
            <a:rPr lang="en-GB" sz="1200" b="1">
              <a:solidFill>
                <a:schemeClr val="bg1"/>
              </a:solidFill>
            </a:rPr>
            <a:t>or the child where they are able to make this decision for themselves</a:t>
          </a:r>
          <a:r>
            <a:rPr lang="en-GB" sz="1200">
              <a:solidFill>
                <a:schemeClr val="bg1"/>
              </a:solidFill>
            </a:rPr>
            <a:t>).</a:t>
          </a:r>
        </a:p>
      </dgm:t>
    </dgm:pt>
    <dgm:pt modelId="{227B4505-1B03-4FE1-A8F2-C9507E1C7E27}" type="parTrans" cxnId="{C9E62FF1-370D-4C10-8376-1FAC99E8DC7D}">
      <dgm:prSet/>
      <dgm:spPr/>
      <dgm:t>
        <a:bodyPr/>
        <a:lstStyle/>
        <a:p>
          <a:endParaRPr lang="en-GB"/>
        </a:p>
      </dgm:t>
    </dgm:pt>
    <dgm:pt modelId="{CD82F3FE-63F1-4DF8-BBE6-5A91F0F82A64}" type="sibTrans" cxnId="{C9E62FF1-370D-4C10-8376-1FAC99E8DC7D}">
      <dgm:prSet/>
      <dgm:spPr/>
      <dgm:t>
        <a:bodyPr/>
        <a:lstStyle/>
        <a:p>
          <a:endParaRPr lang="en-GB"/>
        </a:p>
      </dgm:t>
    </dgm:pt>
    <dgm:pt modelId="{10C57E28-BCA6-4E46-A39D-EFA66BC28A54}" type="pres">
      <dgm:prSet presAssocID="{1D1C4C36-10E3-4680-A442-9BF4B3E39EC2}" presName="linearFlow" presStyleCnt="0">
        <dgm:presLayoutVars>
          <dgm:resizeHandles val="exact"/>
        </dgm:presLayoutVars>
      </dgm:prSet>
      <dgm:spPr/>
    </dgm:pt>
    <dgm:pt modelId="{F69004B6-92C8-4383-9A3D-1C4CB63BA5E7}" type="pres">
      <dgm:prSet presAssocID="{4433B027-26C5-4CB8-A5FB-4690C39F57F0}" presName="node" presStyleLbl="node1" presStyleIdx="0" presStyleCnt="3" custScaleX="158388" custScaleY="127646">
        <dgm:presLayoutVars>
          <dgm:bulletEnabled val="1"/>
        </dgm:presLayoutVars>
      </dgm:prSet>
      <dgm:spPr/>
    </dgm:pt>
    <dgm:pt modelId="{16393099-21D1-48D1-95DB-DFC71C710D8E}" type="pres">
      <dgm:prSet presAssocID="{72CBF7DA-AD5F-4F15-9D69-C033387A42AD}" presName="sibTrans" presStyleLbl="sibTrans2D1" presStyleIdx="0" presStyleCnt="2"/>
      <dgm:spPr/>
    </dgm:pt>
    <dgm:pt modelId="{5E5ED6D2-B3BC-4CCC-93AF-BF0C60E9CD55}" type="pres">
      <dgm:prSet presAssocID="{72CBF7DA-AD5F-4F15-9D69-C033387A42AD}" presName="connectorText" presStyleLbl="sibTrans2D1" presStyleIdx="0" presStyleCnt="2"/>
      <dgm:spPr/>
    </dgm:pt>
    <dgm:pt modelId="{ABFEC309-3F16-4A62-8FED-EC5962CB9B3E}" type="pres">
      <dgm:prSet presAssocID="{170DC088-BDA1-4625-B7D3-BCD7CDD4941B}" presName="node" presStyleLbl="node1" presStyleIdx="1" presStyleCnt="3" custScaleX="162531" custScaleY="198501" custLinFactNeighborX="128" custLinFactNeighborY="-29680">
        <dgm:presLayoutVars>
          <dgm:bulletEnabled val="1"/>
        </dgm:presLayoutVars>
      </dgm:prSet>
      <dgm:spPr/>
    </dgm:pt>
    <dgm:pt modelId="{552E1480-B33B-4B51-BF31-431869A04BD2}" type="pres">
      <dgm:prSet presAssocID="{2FBF8D1E-5794-4093-A299-FA70CEA26345}" presName="sibTrans" presStyleLbl="sibTrans2D1" presStyleIdx="1" presStyleCnt="2"/>
      <dgm:spPr/>
    </dgm:pt>
    <dgm:pt modelId="{A5A598EF-F30B-421D-8D17-FA521801852A}" type="pres">
      <dgm:prSet presAssocID="{2FBF8D1E-5794-4093-A299-FA70CEA26345}" presName="connectorText" presStyleLbl="sibTrans2D1" presStyleIdx="1" presStyleCnt="2"/>
      <dgm:spPr/>
    </dgm:pt>
    <dgm:pt modelId="{CF4BAB14-CFEC-4408-841D-A74AF26F1A9E}" type="pres">
      <dgm:prSet presAssocID="{726675A2-ADEB-456E-84EC-968AE4A54163}" presName="node" presStyleLbl="node1" presStyleIdx="2" presStyleCnt="3" custScaleX="164589" custScaleY="208520">
        <dgm:presLayoutVars>
          <dgm:bulletEnabled val="1"/>
        </dgm:presLayoutVars>
      </dgm:prSet>
      <dgm:spPr/>
    </dgm:pt>
  </dgm:ptLst>
  <dgm:cxnLst>
    <dgm:cxn modelId="{B2DA540E-BCEE-46F5-841C-D4806B784AF1}" type="presOf" srcId="{726675A2-ADEB-456E-84EC-968AE4A54163}" destId="{CF4BAB14-CFEC-4408-841D-A74AF26F1A9E}" srcOrd="0" destOrd="0" presId="urn:microsoft.com/office/officeart/2005/8/layout/process2"/>
    <dgm:cxn modelId="{5BCCB146-ED5A-4D99-A9AE-AB06E1A69A6E}" srcId="{1D1C4C36-10E3-4680-A442-9BF4B3E39EC2}" destId="{4433B027-26C5-4CB8-A5FB-4690C39F57F0}" srcOrd="0" destOrd="0" parTransId="{6E7786B2-68DE-48AE-B0E1-EA83589458B0}" sibTransId="{72CBF7DA-AD5F-4F15-9D69-C033387A42AD}"/>
    <dgm:cxn modelId="{1A382089-5F66-4CEC-8509-B7E15D524B02}" type="presOf" srcId="{170DC088-BDA1-4625-B7D3-BCD7CDD4941B}" destId="{ABFEC309-3F16-4A62-8FED-EC5962CB9B3E}" srcOrd="0" destOrd="0" presId="urn:microsoft.com/office/officeart/2005/8/layout/process2"/>
    <dgm:cxn modelId="{B0C11C8B-7FF2-4740-91A6-841453B4AF54}" type="presOf" srcId="{2FBF8D1E-5794-4093-A299-FA70CEA26345}" destId="{A5A598EF-F30B-421D-8D17-FA521801852A}" srcOrd="1" destOrd="0" presId="urn:microsoft.com/office/officeart/2005/8/layout/process2"/>
    <dgm:cxn modelId="{BD16F395-92C5-41BE-B8E6-62FBA373CD0A}" type="presOf" srcId="{72CBF7DA-AD5F-4F15-9D69-C033387A42AD}" destId="{16393099-21D1-48D1-95DB-DFC71C710D8E}" srcOrd="0" destOrd="0" presId="urn:microsoft.com/office/officeart/2005/8/layout/process2"/>
    <dgm:cxn modelId="{D52557AF-4B6E-4EC8-B8F9-797E19A78A8A}" type="presOf" srcId="{2FBF8D1E-5794-4093-A299-FA70CEA26345}" destId="{552E1480-B33B-4B51-BF31-431869A04BD2}" srcOrd="0" destOrd="0" presId="urn:microsoft.com/office/officeart/2005/8/layout/process2"/>
    <dgm:cxn modelId="{06C4ABCE-D45E-48DD-8C99-991D41BCAD54}" type="presOf" srcId="{72CBF7DA-AD5F-4F15-9D69-C033387A42AD}" destId="{5E5ED6D2-B3BC-4CCC-93AF-BF0C60E9CD55}" srcOrd="1" destOrd="0" presId="urn:microsoft.com/office/officeart/2005/8/layout/process2"/>
    <dgm:cxn modelId="{6B08AFDD-52CF-4525-9CE6-7AC74EE69767}" type="presOf" srcId="{4433B027-26C5-4CB8-A5FB-4690C39F57F0}" destId="{F69004B6-92C8-4383-9A3D-1C4CB63BA5E7}" srcOrd="0" destOrd="0" presId="urn:microsoft.com/office/officeart/2005/8/layout/process2"/>
    <dgm:cxn modelId="{84220BE0-CF06-4DC4-9215-2525EA83CC17}" type="presOf" srcId="{1D1C4C36-10E3-4680-A442-9BF4B3E39EC2}" destId="{10C57E28-BCA6-4E46-A39D-EFA66BC28A54}" srcOrd="0" destOrd="0" presId="urn:microsoft.com/office/officeart/2005/8/layout/process2"/>
    <dgm:cxn modelId="{6F73CCEC-2721-4F4C-BEA0-DA3F0E69746B}" srcId="{1D1C4C36-10E3-4680-A442-9BF4B3E39EC2}" destId="{170DC088-BDA1-4625-B7D3-BCD7CDD4941B}" srcOrd="1" destOrd="0" parTransId="{2D4095E7-E391-4146-B478-D8B9BD4BD7E0}" sibTransId="{2FBF8D1E-5794-4093-A299-FA70CEA26345}"/>
    <dgm:cxn modelId="{C9E62FF1-370D-4C10-8376-1FAC99E8DC7D}" srcId="{1D1C4C36-10E3-4680-A442-9BF4B3E39EC2}" destId="{726675A2-ADEB-456E-84EC-968AE4A54163}" srcOrd="2" destOrd="0" parTransId="{227B4505-1B03-4FE1-A8F2-C9507E1C7E27}" sibTransId="{CD82F3FE-63F1-4DF8-BBE6-5A91F0F82A64}"/>
    <dgm:cxn modelId="{B8319C0E-C82A-4E27-AFFA-F3B0B16EAD12}" type="presParOf" srcId="{10C57E28-BCA6-4E46-A39D-EFA66BC28A54}" destId="{F69004B6-92C8-4383-9A3D-1C4CB63BA5E7}" srcOrd="0" destOrd="0" presId="urn:microsoft.com/office/officeart/2005/8/layout/process2"/>
    <dgm:cxn modelId="{F78B905B-7AB0-4605-8840-FE1669EFFBB4}" type="presParOf" srcId="{10C57E28-BCA6-4E46-A39D-EFA66BC28A54}" destId="{16393099-21D1-48D1-95DB-DFC71C710D8E}" srcOrd="1" destOrd="0" presId="urn:microsoft.com/office/officeart/2005/8/layout/process2"/>
    <dgm:cxn modelId="{5134543F-7EC2-43C2-B99B-C17A7E47FD6B}" type="presParOf" srcId="{16393099-21D1-48D1-95DB-DFC71C710D8E}" destId="{5E5ED6D2-B3BC-4CCC-93AF-BF0C60E9CD55}" srcOrd="0" destOrd="0" presId="urn:microsoft.com/office/officeart/2005/8/layout/process2"/>
    <dgm:cxn modelId="{CC96BC4B-A84C-4F95-AA91-34A0B21BE01F}" type="presParOf" srcId="{10C57E28-BCA6-4E46-A39D-EFA66BC28A54}" destId="{ABFEC309-3F16-4A62-8FED-EC5962CB9B3E}" srcOrd="2" destOrd="0" presId="urn:microsoft.com/office/officeart/2005/8/layout/process2"/>
    <dgm:cxn modelId="{08773668-FE12-4C16-A4CE-4F63D8EF4074}" type="presParOf" srcId="{10C57E28-BCA6-4E46-A39D-EFA66BC28A54}" destId="{552E1480-B33B-4B51-BF31-431869A04BD2}" srcOrd="3" destOrd="0" presId="urn:microsoft.com/office/officeart/2005/8/layout/process2"/>
    <dgm:cxn modelId="{1D40DE61-8109-432A-A367-E1283CACE5D7}" type="presParOf" srcId="{552E1480-B33B-4B51-BF31-431869A04BD2}" destId="{A5A598EF-F30B-421D-8D17-FA521801852A}" srcOrd="0" destOrd="0" presId="urn:microsoft.com/office/officeart/2005/8/layout/process2"/>
    <dgm:cxn modelId="{E6D1B7CD-C233-45DF-8B19-EADF72061B6B}" type="presParOf" srcId="{10C57E28-BCA6-4E46-A39D-EFA66BC28A54}" destId="{CF4BAB14-CFEC-4408-841D-A74AF26F1A9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56985-B9A0-4B0F-B9B7-C59F1E89E14E}">
      <dsp:nvSpPr>
        <dsp:cNvPr id="0" name=""/>
        <dsp:cNvSpPr/>
      </dsp:nvSpPr>
      <dsp:spPr>
        <a:xfrm>
          <a:off x="4240" y="0"/>
          <a:ext cx="1267382" cy="745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12-15 year olds COVID-19 Vaccine Advisory summarised </a:t>
          </a:r>
        </a:p>
      </dsp:txBody>
      <dsp:txXfrm>
        <a:off x="26078" y="21838"/>
        <a:ext cx="1223706" cy="701916"/>
      </dsp:txXfrm>
    </dsp:sp>
    <dsp:sp modelId="{AB92BD2D-B113-44FB-B047-8046BDAAFE01}">
      <dsp:nvSpPr>
        <dsp:cNvPr id="0" name=""/>
        <dsp:cNvSpPr/>
      </dsp:nvSpPr>
      <dsp:spPr>
        <a:xfrm>
          <a:off x="1398361" y="215640"/>
          <a:ext cx="268685" cy="314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398361" y="278502"/>
        <a:ext cx="188080" cy="188586"/>
      </dsp:txXfrm>
    </dsp:sp>
    <dsp:sp modelId="{1256DFE1-B6C4-4DFF-8886-2530E00BC3C2}">
      <dsp:nvSpPr>
        <dsp:cNvPr id="0" name=""/>
        <dsp:cNvSpPr/>
      </dsp:nvSpPr>
      <dsp:spPr>
        <a:xfrm>
          <a:off x="1778576" y="0"/>
          <a:ext cx="1267382" cy="745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12-15 year olds COVID-19 Vaccine Research Studies</a:t>
          </a:r>
        </a:p>
      </dsp:txBody>
      <dsp:txXfrm>
        <a:off x="1800414" y="21838"/>
        <a:ext cx="1223706" cy="701916"/>
      </dsp:txXfrm>
    </dsp:sp>
    <dsp:sp modelId="{EFF21A5C-1962-42F2-B1CA-B1FA62A5D532}">
      <dsp:nvSpPr>
        <dsp:cNvPr id="0" name=""/>
        <dsp:cNvSpPr/>
      </dsp:nvSpPr>
      <dsp:spPr>
        <a:xfrm>
          <a:off x="3172697" y="215640"/>
          <a:ext cx="268685" cy="314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172697" y="278502"/>
        <a:ext cx="188080" cy="188586"/>
      </dsp:txXfrm>
    </dsp:sp>
    <dsp:sp modelId="{F8DD313D-6250-4FDE-BF40-E1A89A9477A7}">
      <dsp:nvSpPr>
        <dsp:cNvPr id="0" name=""/>
        <dsp:cNvSpPr/>
      </dsp:nvSpPr>
      <dsp:spPr>
        <a:xfrm>
          <a:off x="3552912" y="0"/>
          <a:ext cx="1267382" cy="745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Local Communications and Engagement Plans </a:t>
          </a:r>
        </a:p>
      </dsp:txBody>
      <dsp:txXfrm>
        <a:off x="3574750" y="21838"/>
        <a:ext cx="1223706" cy="701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004B6-92C8-4383-9A3D-1C4CB63BA5E7}">
      <dsp:nvSpPr>
        <dsp:cNvPr id="0" name=""/>
        <dsp:cNvSpPr/>
      </dsp:nvSpPr>
      <dsp:spPr>
        <a:xfrm>
          <a:off x="70349" y="2572"/>
          <a:ext cx="3284625" cy="661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Vaccination is not compulsory and can only take place where there is consent to do so</a:t>
          </a:r>
        </a:p>
      </dsp:txBody>
      <dsp:txXfrm>
        <a:off x="89732" y="21955"/>
        <a:ext cx="3245859" cy="623009"/>
      </dsp:txXfrm>
    </dsp:sp>
    <dsp:sp modelId="{16393099-21D1-48D1-95DB-DFC71C710D8E}">
      <dsp:nvSpPr>
        <dsp:cNvPr id="0" name=""/>
        <dsp:cNvSpPr/>
      </dsp:nvSpPr>
      <dsp:spPr>
        <a:xfrm rot="5391121">
          <a:off x="1645394" y="638841"/>
          <a:ext cx="136714" cy="23330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43708" y="687134"/>
        <a:ext cx="139980" cy="95700"/>
      </dsp:txXfrm>
    </dsp:sp>
    <dsp:sp modelId="{ABFEC309-3F16-4A62-8FED-EC5962CB9B3E}">
      <dsp:nvSpPr>
        <dsp:cNvPr id="0" name=""/>
        <dsp:cNvSpPr/>
      </dsp:nvSpPr>
      <dsp:spPr>
        <a:xfrm>
          <a:off x="30045" y="846634"/>
          <a:ext cx="3370542" cy="10291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Information will be made available to help children and parents/carers to make this decision, and children cannot be vaccinated without this consent</a:t>
          </a:r>
        </a:p>
      </dsp:txBody>
      <dsp:txXfrm>
        <a:off x="60187" y="876776"/>
        <a:ext cx="3310258" cy="968836"/>
      </dsp:txXfrm>
    </dsp:sp>
    <dsp:sp modelId="{552E1480-B33B-4B51-BF31-431869A04BD2}">
      <dsp:nvSpPr>
        <dsp:cNvPr id="0" name=""/>
        <dsp:cNvSpPr/>
      </dsp:nvSpPr>
      <dsp:spPr>
        <a:xfrm rot="5406559">
          <a:off x="1587953" y="1927184"/>
          <a:ext cx="252120" cy="23330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1644090" y="1917774"/>
        <a:ext cx="139980" cy="182130"/>
      </dsp:txXfrm>
    </dsp:sp>
    <dsp:sp modelId="{CF4BAB14-CFEC-4408-841D-A74AF26F1A9E}">
      <dsp:nvSpPr>
        <dsp:cNvPr id="0" name=""/>
        <dsp:cNvSpPr/>
      </dsp:nvSpPr>
      <dsp:spPr>
        <a:xfrm>
          <a:off x="6051" y="2211915"/>
          <a:ext cx="3413221" cy="10810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This consent can only be given by a parent/carer (</a:t>
          </a:r>
          <a:r>
            <a:rPr lang="en-GB" sz="1200" b="1" kern="1200">
              <a:solidFill>
                <a:schemeClr val="bg1"/>
              </a:solidFill>
            </a:rPr>
            <a:t>or the child where they are able to make this decision for themselves</a:t>
          </a:r>
          <a:r>
            <a:rPr lang="en-GB" sz="1200" kern="1200">
              <a:solidFill>
                <a:schemeClr val="bg1"/>
              </a:solidFill>
            </a:rPr>
            <a:t>).</a:t>
          </a:r>
        </a:p>
      </dsp:txBody>
      <dsp:txXfrm>
        <a:off x="37714" y="2243578"/>
        <a:ext cx="3349895" cy="10177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16/09/2021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a:p>
        </p:txBody>
      </p:sp>
    </p:spTree>
    <p:extLst>
      <p:ext uri="{BB962C8B-B14F-4D97-AF65-F5344CB8AC3E}">
        <p14:creationId xmlns:p14="http://schemas.microsoft.com/office/powerpoint/2010/main" val="289688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latin typeface="Arial Nova Light" pitchFamily="34" charset="0"/>
              <a:ea typeface="+mn-ea"/>
            </a:endParaRPr>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182206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55641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FB00FA-7B73-42EA-A66B-1AE49E2BD0C0}" type="slidenum">
              <a:rPr lang="en-GB" smtClean="0"/>
              <a:t>8</a:t>
            </a:fld>
            <a:endParaRPr lang="en-GB"/>
          </a:p>
        </p:txBody>
      </p:sp>
    </p:spTree>
    <p:extLst>
      <p:ext uri="{BB962C8B-B14F-4D97-AF65-F5344CB8AC3E}">
        <p14:creationId xmlns:p14="http://schemas.microsoft.com/office/powerpoint/2010/main" val="76292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C3186-E589-4B30-886C-3FCFE9093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C6B5C-949A-435B-95F5-F4445309EB98}"/>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2" name="Picture 1">
            <a:extLst>
              <a:ext uri="{FF2B5EF4-FFF2-40B4-BE49-F238E27FC236}">
                <a16:creationId xmlns:a16="http://schemas.microsoft.com/office/drawing/2014/main" id="{DD4416BB-91CB-4933-A4B5-BEE140515ECC}"/>
              </a:ext>
            </a:extLst>
          </p:cNvPr>
          <p:cNvPicPr>
            <a:picLocks noChangeAspect="1"/>
          </p:cNvPicPr>
          <p:nvPr userDrawn="1"/>
        </p:nvPicPr>
        <p:blipFill>
          <a:blip r:embed="rId2"/>
          <a:stretch>
            <a:fillRect/>
          </a:stretch>
        </p:blipFill>
        <p:spPr>
          <a:xfrm>
            <a:off x="3172" y="0"/>
            <a:ext cx="9137655" cy="5143500"/>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E93C4-DCDE-4B51-B9CC-31793DCF06E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9943-DCDC-4D7D-A704-23D748B2E84B}"/>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PAGE </a:t>
            </a:r>
            <a:fld id="{45A89BE1-5792-4ACB-BF4C-7FAB88C6C5B7}" type="slidenum">
              <a:rPr lang="en-GB" smtClean="0">
                <a:solidFill>
                  <a:schemeClr val="bg1"/>
                </a:solidFill>
              </a:rPr>
              <a:pPr/>
              <a:t>‹#›</a:t>
            </a:fld>
            <a:endParaRPr lang="en-GB">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4CEEF-ED48-489E-AC52-A3772ABC811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accent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F3B8C-5984-41B5-BF7A-912AFC8D9021}"/>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768BB-D986-4127-891B-3ACA3D356685}"/>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E15A-8FB3-45B9-9CA3-A634641804FD}"/>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D234D-478D-4A6A-974E-79E62885FF52}"/>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assets.publishing.service.gov.uk/government/uploads/system/uploads/attachment_data/file/1015203/Greenbook_chapter_14a_3Sept21.pdf" TargetMode="External"/><Relationship Id="rId7" Type="http://schemas.openxmlformats.org/officeDocument/2006/relationships/diagramColors" Target="../diagrams/colors1.xml"/><Relationship Id="rId2" Type="http://schemas.openxmlformats.org/officeDocument/2006/relationships/hyperlink" Target="https://www.gov.uk/government/news/young-people-aged-12-to-15-to-be-offered-a-covid-19-vaccine"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universal-vaccination-of-children-and-young-people-aged-12-to-15-years-against-covid-19/universal-vaccination-of-children-and-young-people-aged-12-to-15-years-against-covid-1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ejm.org/doi/full/10.1056/NEJMoa2107456" TargetMode="External"/><Relationship Id="rId7" Type="http://schemas.openxmlformats.org/officeDocument/2006/relationships/hyperlink" Target="https://www.ahajournals.org/doi/10.1161/CIRCULATIONAHA.121.05613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ubmed.ncbi.nlm.nih.gov/34341797/" TargetMode="External"/><Relationship Id="rId5" Type="http://schemas.openxmlformats.org/officeDocument/2006/relationships/hyperlink" Target="https://www.ahajournals.org/doi/10.1161/CIRCULATIONAHA.121.056135#R5" TargetMode="External"/><Relationship Id="rId4" Type="http://schemas.openxmlformats.org/officeDocument/2006/relationships/hyperlink" Target="https://www.cdc.gov/mmwr/volumes/70/wr/mm7036e2.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hajournals.org/doi/10.1161/CIRCULATIONAHA.121.056135"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vaccine-choice" TargetMode="External"/><Relationship Id="rId2" Type="http://schemas.openxmlformats.org/officeDocument/2006/relationships/hyperlink" Target="https://assets.publishing.service.gov.uk/government/uploads/system/uploads/attachment_data/file/1017171/PHE_12073_COVID-19_guide_for_all_CYP.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who.int/emergencies/diseases/novel-coronavirus-2019/covid-19-vaccines/advic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ChzgBjZvT2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13" y="759356"/>
            <a:ext cx="5585714" cy="1457862"/>
          </a:xfrm>
        </p:spPr>
        <p:txBody>
          <a:bodyPr>
            <a:normAutofit/>
          </a:bodyPr>
          <a:lstStyle/>
          <a:p>
            <a:r>
              <a:rPr lang="en-GB" sz="2400"/>
              <a:t>12-15 years COVID-19 Vaccines Webinar for Birmingham schools</a:t>
            </a:r>
            <a:br>
              <a:rPr lang="en-GB" sz="2400"/>
            </a:br>
            <a:br>
              <a:rPr lang="en-GB" sz="2400"/>
            </a:br>
            <a:r>
              <a:rPr lang="en-GB" sz="1800"/>
              <a:t>15</a:t>
            </a:r>
            <a:r>
              <a:rPr lang="en-GB" sz="1800" baseline="30000"/>
              <a:t>th</a:t>
            </a:r>
            <a:r>
              <a:rPr lang="en-GB" sz="1800"/>
              <a:t> September 2021</a:t>
            </a:r>
          </a:p>
        </p:txBody>
      </p:sp>
      <p:sp>
        <p:nvSpPr>
          <p:cNvPr id="4" name="TextBox 3">
            <a:extLst>
              <a:ext uri="{FF2B5EF4-FFF2-40B4-BE49-F238E27FC236}">
                <a16:creationId xmlns:a16="http://schemas.microsoft.com/office/drawing/2014/main" id="{6B661348-76A5-410D-8BE7-60C153E017E1}"/>
              </a:ext>
            </a:extLst>
          </p:cNvPr>
          <p:cNvSpPr txBox="1"/>
          <p:nvPr/>
        </p:nvSpPr>
        <p:spPr>
          <a:xfrm>
            <a:off x="483313" y="2435702"/>
            <a:ext cx="3239022" cy="553998"/>
          </a:xfrm>
          <a:prstGeom prst="rect">
            <a:avLst/>
          </a:prstGeom>
          <a:noFill/>
        </p:spPr>
        <p:txBody>
          <a:bodyPr wrap="square" rtlCol="0">
            <a:spAutoFit/>
          </a:bodyPr>
          <a:lstStyle/>
          <a:p>
            <a:r>
              <a:rPr lang="en-GB">
                <a:solidFill>
                  <a:schemeClr val="bg2">
                    <a:lumMod val="50000"/>
                  </a:schemeClr>
                </a:solidFill>
              </a:rPr>
              <a:t>Modupe Omonijo</a:t>
            </a:r>
          </a:p>
          <a:p>
            <a:r>
              <a:rPr lang="en-GB">
                <a:solidFill>
                  <a:schemeClr val="bg2">
                    <a:lumMod val="50000"/>
                  </a:schemeClr>
                </a:solidFill>
              </a:rPr>
              <a:t>Public Health Consultant</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994A-44E4-4371-BD01-D3B74F5DE6ED}"/>
              </a:ext>
            </a:extLst>
          </p:cNvPr>
          <p:cNvSpPr>
            <a:spLocks noGrp="1"/>
          </p:cNvSpPr>
          <p:nvPr>
            <p:ph type="title"/>
          </p:nvPr>
        </p:nvSpPr>
        <p:spPr>
          <a:xfrm>
            <a:off x="457200" y="125058"/>
            <a:ext cx="8229600" cy="538489"/>
          </a:xfrm>
        </p:spPr>
        <p:txBody>
          <a:bodyPr/>
          <a:lstStyle/>
          <a:p>
            <a:r>
              <a:rPr lang="en-GB"/>
              <a:t>Introduction </a:t>
            </a:r>
          </a:p>
        </p:txBody>
      </p:sp>
      <p:sp>
        <p:nvSpPr>
          <p:cNvPr id="4" name="Slide Number Placeholder 3">
            <a:extLst>
              <a:ext uri="{FF2B5EF4-FFF2-40B4-BE49-F238E27FC236}">
                <a16:creationId xmlns:a16="http://schemas.microsoft.com/office/drawing/2014/main" id="{CF3E53F1-C555-4F10-92B4-7038100223F6}"/>
              </a:ext>
            </a:extLst>
          </p:cNvPr>
          <p:cNvSpPr>
            <a:spLocks noGrp="1"/>
          </p:cNvSpPr>
          <p:nvPr>
            <p:ph type="sldNum" sz="quarter" idx="4"/>
          </p:nvPr>
        </p:nvSpPr>
        <p:spPr/>
        <p:txBody>
          <a:bodyPr/>
          <a:lstStyle/>
          <a:p>
            <a:r>
              <a:rPr lang="en-GB"/>
              <a:t>PAGE </a:t>
            </a:r>
            <a:fld id="{45A89BE1-5792-4ACB-BF4C-7FAB88C6C5B7}" type="slidenum">
              <a:rPr lang="en-GB" smtClean="0"/>
              <a:pPr/>
              <a:t>2</a:t>
            </a:fld>
            <a:endParaRPr lang="en-GB"/>
          </a:p>
        </p:txBody>
      </p:sp>
      <p:sp>
        <p:nvSpPr>
          <p:cNvPr id="5" name="Rectangle 4">
            <a:extLst>
              <a:ext uri="{FF2B5EF4-FFF2-40B4-BE49-F238E27FC236}">
                <a16:creationId xmlns:a16="http://schemas.microsoft.com/office/drawing/2014/main" id="{44C3A74A-981F-4A1F-A98E-C1B01FAB3D09}"/>
              </a:ext>
            </a:extLst>
          </p:cNvPr>
          <p:cNvSpPr/>
          <p:nvPr/>
        </p:nvSpPr>
        <p:spPr>
          <a:xfrm>
            <a:off x="307497" y="663547"/>
            <a:ext cx="8626109" cy="2590902"/>
          </a:xfrm>
          <a:prstGeom prst="rect">
            <a:avLst/>
          </a:prstGeom>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n-GB" sz="1600"/>
              <a:t>One dose of the Pfizer vaccine to be offered to all 12-15 year olds in England.</a:t>
            </a:r>
          </a:p>
          <a:p>
            <a:pPr marL="675376" lvl="1" indent="-285750">
              <a:lnSpc>
                <a:spcPct val="107000"/>
              </a:lnSpc>
              <a:spcAft>
                <a:spcPts val="800"/>
              </a:spcAft>
              <a:buFont typeface="Arial" panose="020B0604020202020204" pitchFamily="34" charset="0"/>
              <a:buChar char="•"/>
            </a:pPr>
            <a:r>
              <a:rPr lang="en-GB" sz="1600"/>
              <a:t>Based on </a:t>
            </a:r>
            <a:r>
              <a:rPr lang="en-GB" sz="1600">
                <a:hlinkClick r:id="rId2"/>
              </a:rPr>
              <a:t>advice</a:t>
            </a:r>
            <a:r>
              <a:rPr lang="en-GB" sz="1600"/>
              <a:t> from the 4 UK Chief Medical Officers (CMOs).  </a:t>
            </a:r>
          </a:p>
          <a:p>
            <a:pPr marL="675376" lvl="1" indent="-285750">
              <a:lnSpc>
                <a:spcPct val="107000"/>
              </a:lnSpc>
              <a:spcAft>
                <a:spcPts val="800"/>
              </a:spcAft>
              <a:buFont typeface="Arial" panose="020B0604020202020204" pitchFamily="34" charset="0"/>
              <a:buChar char="•"/>
            </a:pPr>
            <a:r>
              <a:rPr lang="en-GB" sz="1600"/>
              <a:t>Following an additional study in over 2000 children aged 12-15 years, which generated additional safety and efficacy data, the approval was extended to those in this age group in June 2021. (</a:t>
            </a:r>
            <a:r>
              <a:rPr lang="en-GB" sz="1600">
                <a:hlinkClick r:id="rId3"/>
              </a:rPr>
              <a:t>Green Book</a:t>
            </a:r>
            <a:r>
              <a:rPr lang="en-GB" sz="1600"/>
              <a:t> accessed 14</a:t>
            </a:r>
            <a:r>
              <a:rPr lang="en-GB" sz="1600" baseline="30000"/>
              <a:t>th</a:t>
            </a:r>
            <a:r>
              <a:rPr lang="en-GB" sz="1600"/>
              <a:t> September 2021)</a:t>
            </a:r>
            <a:endParaRPr lang="en-GB" sz="160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a:t>COVID-19 disease in children is typically mild or asymptomatic. </a:t>
            </a:r>
          </a:p>
          <a:p>
            <a:pPr marL="285750" indent="-285750">
              <a:lnSpc>
                <a:spcPct val="107000"/>
              </a:lnSpc>
              <a:spcAft>
                <a:spcPts val="800"/>
              </a:spcAft>
              <a:buFont typeface="Arial" panose="020B0604020202020204" pitchFamily="34" charset="0"/>
              <a:buChar char="•"/>
            </a:pPr>
            <a:r>
              <a:rPr lang="en-GB" sz="1600"/>
              <a:t>Ongoing COVID-19 safety measures including isolation has caused disruption to education and affected the mental health and wellbeing of pupils, staff and the wider public.</a:t>
            </a:r>
            <a:endParaRPr lang="en-GB" sz="1600">
              <a:effectLst/>
              <a:ea typeface="Calibri" panose="020F050202020403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21BEF47B-A093-419B-8976-D763A4EB4CD8}"/>
              </a:ext>
            </a:extLst>
          </p:cNvPr>
          <p:cNvGraphicFramePr/>
          <p:nvPr>
            <p:extLst>
              <p:ext uri="{D42A27DB-BD31-4B8C-83A1-F6EECF244321}">
                <p14:modId xmlns:p14="http://schemas.microsoft.com/office/powerpoint/2010/main" val="2344218756"/>
              </p:ext>
            </p:extLst>
          </p:nvPr>
        </p:nvGraphicFramePr>
        <p:xfrm>
          <a:off x="2709990" y="3333050"/>
          <a:ext cx="4824536" cy="745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E5EEF27B-ABAB-49FF-B29B-E17DF2587FDC}"/>
              </a:ext>
            </a:extLst>
          </p:cNvPr>
          <p:cNvSpPr txBox="1">
            <a:spLocks/>
          </p:cNvSpPr>
          <p:nvPr/>
        </p:nvSpPr>
        <p:spPr>
          <a:xfrm>
            <a:off x="1007458" y="3333050"/>
            <a:ext cx="1517595" cy="745592"/>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pPr algn="ctr"/>
            <a:r>
              <a:rPr lang="en-GB" sz="1600"/>
              <a:t>Overview of slides </a:t>
            </a:r>
          </a:p>
        </p:txBody>
      </p:sp>
    </p:spTree>
    <p:extLst>
      <p:ext uri="{BB962C8B-B14F-4D97-AF65-F5344CB8AC3E}">
        <p14:creationId xmlns:p14="http://schemas.microsoft.com/office/powerpoint/2010/main" val="37466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14E6-7AAC-4A95-929C-26ECE4EFF4C0}"/>
              </a:ext>
            </a:extLst>
          </p:cNvPr>
          <p:cNvSpPr>
            <a:spLocks noGrp="1"/>
          </p:cNvSpPr>
          <p:nvPr>
            <p:ph type="title"/>
          </p:nvPr>
        </p:nvSpPr>
        <p:spPr>
          <a:xfrm>
            <a:off x="457200" y="74847"/>
            <a:ext cx="8229600" cy="352822"/>
          </a:xfrm>
        </p:spPr>
        <p:txBody>
          <a:bodyPr>
            <a:normAutofit fontScale="90000"/>
          </a:bodyPr>
          <a:lstStyle/>
          <a:p>
            <a:r>
              <a:rPr lang="en-GB"/>
              <a:t>Vaccine Advisory</a:t>
            </a:r>
          </a:p>
        </p:txBody>
      </p:sp>
      <p:sp>
        <p:nvSpPr>
          <p:cNvPr id="4" name="Slide Number Placeholder 3">
            <a:extLst>
              <a:ext uri="{FF2B5EF4-FFF2-40B4-BE49-F238E27FC236}">
                <a16:creationId xmlns:a16="http://schemas.microsoft.com/office/drawing/2014/main" id="{E4EDB224-8D78-4D86-9E9E-65182D4DAF4F}"/>
              </a:ext>
            </a:extLst>
          </p:cNvPr>
          <p:cNvSpPr>
            <a:spLocks noGrp="1"/>
          </p:cNvSpPr>
          <p:nvPr>
            <p:ph type="sldNum" sz="quarter" idx="4"/>
          </p:nvPr>
        </p:nvSpPr>
        <p:spPr/>
        <p:txBody>
          <a:bodyPr/>
          <a:lstStyle/>
          <a:p>
            <a:r>
              <a:rPr lang="en-GB"/>
              <a:t>PAGE </a:t>
            </a:r>
            <a:fld id="{45A89BE1-5792-4ACB-BF4C-7FAB88C6C5B7}" type="slidenum">
              <a:rPr lang="en-GB" smtClean="0"/>
              <a:pPr/>
              <a:t>3</a:t>
            </a:fld>
            <a:endParaRPr lang="en-GB"/>
          </a:p>
        </p:txBody>
      </p:sp>
      <p:sp>
        <p:nvSpPr>
          <p:cNvPr id="5" name="Rectangle 4">
            <a:extLst>
              <a:ext uri="{FF2B5EF4-FFF2-40B4-BE49-F238E27FC236}">
                <a16:creationId xmlns:a16="http://schemas.microsoft.com/office/drawing/2014/main" id="{36EF25B5-C89E-4378-923E-D505644B2378}"/>
              </a:ext>
            </a:extLst>
          </p:cNvPr>
          <p:cNvSpPr/>
          <p:nvPr/>
        </p:nvSpPr>
        <p:spPr>
          <a:xfrm>
            <a:off x="4538489" y="543044"/>
            <a:ext cx="4482647" cy="3600986"/>
          </a:xfrm>
          <a:prstGeom prst="rect">
            <a:avLst/>
          </a:prstGeom>
          <a:ln>
            <a:solidFill>
              <a:schemeClr val="accent1"/>
            </a:solidFill>
          </a:ln>
        </p:spPr>
        <p:txBody>
          <a:bodyPr wrap="square" lIns="91440" tIns="45720" rIns="91440" bIns="45720" anchor="t">
            <a:spAutoFit/>
          </a:bodyPr>
          <a:lstStyle/>
          <a:p>
            <a:r>
              <a:rPr lang="en-GB" sz="1200" b="1"/>
              <a:t>Chief Medical Officers (CMOs) 13</a:t>
            </a:r>
            <a:r>
              <a:rPr lang="en-GB" sz="1200" b="1" baseline="30000"/>
              <a:t>th</a:t>
            </a:r>
            <a:r>
              <a:rPr lang="en-GB" sz="1200" b="1"/>
              <a:t> September 2021</a:t>
            </a:r>
          </a:p>
          <a:p>
            <a:endParaRPr lang="en-GB" sz="1200"/>
          </a:p>
          <a:p>
            <a:r>
              <a:rPr lang="en-GB" sz="1200">
                <a:hlinkClick r:id="rId3"/>
              </a:rPr>
              <a:t>Decision from 4 UK CMOs </a:t>
            </a:r>
            <a:r>
              <a:rPr lang="en-GB" sz="1200"/>
              <a:t>to advise all 12-15 year olds to receive a COVID-19 vaccine for its short and long term benefits.</a:t>
            </a:r>
            <a:endParaRPr lang="en-GB"/>
          </a:p>
          <a:p>
            <a:endParaRPr lang="en-GB" sz="1200"/>
          </a:p>
          <a:p>
            <a:r>
              <a:rPr lang="en-GB" sz="1200" b="1"/>
              <a:t>Rationale</a:t>
            </a:r>
          </a:p>
          <a:p>
            <a:pPr marL="171450" indent="-171450">
              <a:buFont typeface="Arial" panose="020B0604020202020204" pitchFamily="34" charset="0"/>
              <a:buChar char="•"/>
            </a:pPr>
            <a:r>
              <a:rPr lang="en-GB" sz="1200"/>
              <a:t>Effects of Covid-19</a:t>
            </a:r>
          </a:p>
          <a:p>
            <a:pPr marL="171450" indent="-171450">
              <a:buFont typeface="Arial" panose="020B0604020202020204" pitchFamily="34" charset="0"/>
              <a:buChar char="•"/>
            </a:pPr>
            <a:r>
              <a:rPr lang="en-GB" sz="1200"/>
              <a:t>Impacts on mental health and disruption to education</a:t>
            </a:r>
          </a:p>
          <a:p>
            <a:pPr marL="171450" indent="-171450">
              <a:buFont typeface="Arial,Sans-Serif"/>
              <a:buChar char="•"/>
            </a:pPr>
            <a:r>
              <a:rPr lang="en-GB" sz="1200"/>
              <a:t>JCVI have noted that this decision is not in conflict with their previous advice. </a:t>
            </a:r>
            <a:r>
              <a:rPr lang="en-GB" sz="1200">
                <a:ea typeface="+mn-lt"/>
                <a:cs typeface="+mn-lt"/>
              </a:rPr>
              <a:t> rollout to 12-15 year olds would provide both short and long term benefits. </a:t>
            </a:r>
            <a:endParaRPr lang="en-US" sz="1200">
              <a:ea typeface="+mn-lt"/>
              <a:cs typeface="+mn-lt"/>
            </a:endParaRPr>
          </a:p>
          <a:p>
            <a:pPr marL="171450" indent="-171450">
              <a:buFont typeface="Arial,Sans-Serif"/>
              <a:buChar char="•"/>
            </a:pPr>
            <a:endParaRPr lang="en-GB" sz="1200">
              <a:ea typeface="+mn-lt"/>
              <a:cs typeface="+mn-lt"/>
            </a:endParaRPr>
          </a:p>
          <a:p>
            <a:pPr algn="ctr"/>
            <a:r>
              <a:rPr lang="en-GB" sz="1200" i="1">
                <a:ea typeface="+mn-lt"/>
                <a:cs typeface="+mn-lt"/>
              </a:rPr>
              <a:t>“Additionally to effects of COVID, CMOs considered impacts on mental health and disruption to education as reasoning for their decision. most important in this age group was impact on education. UK CMOs also considered impact on mental health and operational issues. The reduction in public health harm from educational disrupt, on balance provides sufficient extra advantage in addition to that identified by the JVCI.</a:t>
            </a:r>
            <a:endParaRPr lang="en-US" sz="1200">
              <a:ea typeface="+mn-lt"/>
              <a:cs typeface="+mn-lt"/>
            </a:endParaRPr>
          </a:p>
        </p:txBody>
      </p:sp>
      <p:sp>
        <p:nvSpPr>
          <p:cNvPr id="7" name="Rectangle 6">
            <a:extLst>
              <a:ext uri="{FF2B5EF4-FFF2-40B4-BE49-F238E27FC236}">
                <a16:creationId xmlns:a16="http://schemas.microsoft.com/office/drawing/2014/main" id="{C833713A-8930-4FC7-A74F-6AEFA1DC2CB3}"/>
              </a:ext>
            </a:extLst>
          </p:cNvPr>
          <p:cNvSpPr/>
          <p:nvPr/>
        </p:nvSpPr>
        <p:spPr>
          <a:xfrm>
            <a:off x="129667" y="544991"/>
            <a:ext cx="4355378" cy="3600986"/>
          </a:xfrm>
          <a:prstGeom prst="rect">
            <a:avLst/>
          </a:prstGeom>
          <a:solidFill>
            <a:schemeClr val="bg2"/>
          </a:solidFill>
          <a:ln>
            <a:solidFill>
              <a:schemeClr val="accent1"/>
            </a:solidFill>
          </a:ln>
        </p:spPr>
        <p:txBody>
          <a:bodyPr wrap="square" lIns="91440" tIns="45720" rIns="91440" bIns="45720" anchor="t">
            <a:spAutoFit/>
          </a:bodyPr>
          <a:lstStyle/>
          <a:p>
            <a:r>
              <a:rPr lang="en-GB" sz="1200" b="1"/>
              <a:t>Joint Committee on Vaccination and Immunisation (JCVI) </a:t>
            </a:r>
            <a:r>
              <a:rPr lang="en-GB" sz="1200">
                <a:ea typeface="+mn-lt"/>
                <a:cs typeface="+mn-lt"/>
              </a:rPr>
              <a:t>released a </a:t>
            </a:r>
            <a:r>
              <a:rPr lang="en-GB" sz="1200">
                <a:ea typeface="+mn-lt"/>
                <a:cs typeface="+mn-lt"/>
                <a:hlinkClick r:id="rId4"/>
              </a:rPr>
              <a:t>statement</a:t>
            </a:r>
            <a:r>
              <a:rPr lang="en-GB" sz="1200">
                <a:ea typeface="+mn-lt"/>
                <a:cs typeface="+mn-lt"/>
              </a:rPr>
              <a:t> regarding full vaccine rollout for this age group following the approval of the Pfizer/BioNTech COVID-19 vaccine for 12-15 year olds by the Medicines and Healthcare products Regulatory Agency (MHRA) on the 4th June 2021</a:t>
            </a:r>
            <a:endParaRPr lang="en-GB"/>
          </a:p>
          <a:p>
            <a:endParaRPr lang="en-GB" sz="1200" i="1"/>
          </a:p>
          <a:p>
            <a:r>
              <a:rPr lang="en-GB" sz="1200" b="1"/>
              <a:t>3</a:t>
            </a:r>
            <a:r>
              <a:rPr lang="en-GB" sz="1200" b="1" baseline="30000"/>
              <a:t>rd</a:t>
            </a:r>
            <a:r>
              <a:rPr lang="en-GB" sz="1200" b="1"/>
              <a:t> September 2021: </a:t>
            </a:r>
            <a:r>
              <a:rPr lang="en-GB" sz="1200" i="1"/>
              <a:t>The committee is of the opinion that the benefits from vaccination are marginally greater than the potential known harms but acknowledges that there is considerable uncertainty regarding the magnitude of the potential harms. JCVI is constituted with expertise to allow consideration of the health benefits and risks of vaccination and it is not within its remit to incorporate in-depth considerations on wider societal impacts, including educational benefits. The government may wish to seek further views on the wider societal and educational impacts from the Chief Medical Officers of the 4 nations, with representation from JCVI in these subsequent discussions.”</a:t>
            </a:r>
            <a:endParaRPr lang="en-GB" sz="1200"/>
          </a:p>
        </p:txBody>
      </p:sp>
    </p:spTree>
    <p:extLst>
      <p:ext uri="{BB962C8B-B14F-4D97-AF65-F5344CB8AC3E}">
        <p14:creationId xmlns:p14="http://schemas.microsoft.com/office/powerpoint/2010/main" val="30130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7863" y="104203"/>
            <a:ext cx="8531470" cy="379049"/>
          </a:xfrm>
        </p:spPr>
        <p:txBody>
          <a:bodyPr>
            <a:normAutofit fontScale="90000"/>
          </a:bodyPr>
          <a:lstStyle/>
          <a:p>
            <a:r>
              <a:rPr lang="en-GB" dirty="0"/>
              <a:t>Global examples and 12-15 years COVID-19 Vaccine studies</a:t>
            </a:r>
          </a:p>
        </p:txBody>
      </p:sp>
      <p:sp>
        <p:nvSpPr>
          <p:cNvPr id="4" name="Slide Number Placeholder 3"/>
          <p:cNvSpPr>
            <a:spLocks noGrp="1"/>
          </p:cNvSpPr>
          <p:nvPr>
            <p:ph type="sldNum" sz="quarter" idx="4"/>
          </p:nvPr>
        </p:nvSpPr>
        <p:spPr/>
        <p:txBody>
          <a:bodyPr/>
          <a:lstStyle/>
          <a:p>
            <a:r>
              <a:rPr lang="en-GB"/>
              <a:t>PAGE </a:t>
            </a:r>
            <a:fld id="{45A89BE1-5792-4ACB-BF4C-7FAB88C6C5B7}" type="slidenum">
              <a:rPr lang="en-GB" dirty="0" smtClean="0"/>
              <a:pPr/>
              <a:t>4</a:t>
            </a:fld>
            <a:endParaRPr lang="en-GB"/>
          </a:p>
        </p:txBody>
      </p:sp>
      <p:sp>
        <p:nvSpPr>
          <p:cNvPr id="5" name="Content Placeholder 2">
            <a:extLst>
              <a:ext uri="{FF2B5EF4-FFF2-40B4-BE49-F238E27FC236}">
                <a16:creationId xmlns:a16="http://schemas.microsoft.com/office/drawing/2014/main" id="{7CDDE7A2-2C15-41D9-9E10-BB29EE6159F8}"/>
              </a:ext>
            </a:extLst>
          </p:cNvPr>
          <p:cNvSpPr txBox="1">
            <a:spLocks/>
          </p:cNvSpPr>
          <p:nvPr/>
        </p:nvSpPr>
        <p:spPr>
          <a:xfrm>
            <a:off x="377863" y="563466"/>
            <a:ext cx="8531470" cy="3415359"/>
          </a:xfrm>
          <a:prstGeom prst="rect">
            <a:avLst/>
          </a:prstGeom>
          <a:ln w="9525">
            <a:noFill/>
          </a:ln>
        </p:spPr>
        <p:style>
          <a:lnRef idx="2">
            <a:schemeClr val="accent1"/>
          </a:lnRef>
          <a:fillRef idx="1">
            <a:schemeClr val="lt1"/>
          </a:fillRef>
          <a:effectRef idx="0">
            <a:schemeClr val="accent1"/>
          </a:effectRef>
          <a:fontRef idx="minor">
            <a:schemeClr val="dk1"/>
          </a:fontRef>
        </p:style>
        <p:txBody>
          <a:bodyPr vert="horz" lIns="77925" tIns="38963" rIns="77925" bIns="38963" rtlCol="0" anchor="t">
            <a:no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292100" indent="-292100"/>
            <a:r>
              <a:rPr lang="en-GB" sz="1400" dirty="0">
                <a:latin typeface="+mn-lt"/>
              </a:rPr>
              <a:t>Pfizer vaccination - widely used on children and young people aged 12-15 in the </a:t>
            </a:r>
            <a:r>
              <a:rPr lang="en-GB" sz="1400" b="1" dirty="0">
                <a:latin typeface="+mn-lt"/>
              </a:rPr>
              <a:t>USA, Canada and Israel </a:t>
            </a:r>
            <a:r>
              <a:rPr lang="en-GB" sz="1400" dirty="0">
                <a:latin typeface="+mn-lt"/>
              </a:rPr>
              <a:t>and information from these countries has been used has contributed to the decisions in the UK.</a:t>
            </a:r>
          </a:p>
          <a:p>
            <a:pPr marL="292100" indent="-292100"/>
            <a:r>
              <a:rPr lang="en-GB" sz="1400" dirty="0">
                <a:latin typeface="+mn-lt"/>
              </a:rPr>
              <a:t>Global research indicated that</a:t>
            </a:r>
          </a:p>
          <a:p>
            <a:pPr marL="633095" lvl="1" indent="-243205"/>
            <a:r>
              <a:rPr lang="en-GB" sz="1200" dirty="0">
                <a:latin typeface="+mn-lt"/>
              </a:rPr>
              <a:t> </a:t>
            </a:r>
            <a:r>
              <a:rPr lang="en-GB" sz="1300" dirty="0">
                <a:latin typeface="+mn-lt"/>
                <a:hlinkClick r:id="rId3"/>
              </a:rPr>
              <a:t>Pfizer vaccine is safe and highly effective </a:t>
            </a:r>
            <a:r>
              <a:rPr lang="en-GB" sz="1300" dirty="0">
                <a:latin typeface="+mn-lt"/>
              </a:rPr>
              <a:t>at preventing COVID-19 cases, </a:t>
            </a:r>
            <a:r>
              <a:rPr lang="en-GB" sz="1300" dirty="0">
                <a:latin typeface="+mn-lt"/>
                <a:hlinkClick r:id="rId4"/>
              </a:rPr>
              <a:t>hospitalizations and deaths</a:t>
            </a:r>
            <a:r>
              <a:rPr lang="en-GB" sz="1300" dirty="0">
                <a:latin typeface="+mn-lt"/>
              </a:rPr>
              <a:t> in children aged 12-15 years  </a:t>
            </a:r>
          </a:p>
          <a:p>
            <a:pPr marL="633095" lvl="1" indent="-243205"/>
            <a:r>
              <a:rPr lang="en-GB" sz="1300" dirty="0">
                <a:latin typeface="+mn-lt"/>
                <a:hlinkClick r:id="rId3"/>
              </a:rPr>
              <a:t>Side effects are mild</a:t>
            </a:r>
            <a:r>
              <a:rPr lang="en-GB" sz="1300" dirty="0">
                <a:latin typeface="+mn-lt"/>
              </a:rPr>
              <a:t>, including pain at the injection site, headaches and fatigue</a:t>
            </a:r>
          </a:p>
          <a:p>
            <a:pPr marL="292100" indent="-292100"/>
            <a:r>
              <a:rPr lang="en-GB" sz="1400" dirty="0">
                <a:solidFill>
                  <a:schemeClr val="accent1"/>
                </a:solidFill>
                <a:latin typeface="+mn-lt"/>
                <a:hlinkClick r:id="rId5">
                  <a:extLst>
                    <a:ext uri="{A12FA001-AC4F-418D-AE19-62706E023703}">
                      <ahyp:hlinkClr xmlns:ahyp="http://schemas.microsoft.com/office/drawing/2018/hyperlinkcolor" val="tx"/>
                    </a:ext>
                  </a:extLst>
                </a:hlinkClick>
              </a:rPr>
              <a:t>Myocarditis</a:t>
            </a:r>
            <a:r>
              <a:rPr lang="en-GB" sz="1400" dirty="0">
                <a:latin typeface="+mn-lt"/>
              </a:rPr>
              <a:t> has been reported as a </a:t>
            </a:r>
            <a:r>
              <a:rPr lang="en-GB" sz="1400" b="1" dirty="0">
                <a:latin typeface="+mn-lt"/>
              </a:rPr>
              <a:t>rare</a:t>
            </a:r>
            <a:r>
              <a:rPr lang="en-GB" sz="1400" dirty="0">
                <a:latin typeface="+mn-lt"/>
              </a:rPr>
              <a:t> adverse side effect.</a:t>
            </a:r>
          </a:p>
          <a:p>
            <a:pPr marL="292100" indent="-292100"/>
            <a:r>
              <a:rPr lang="en-GB" sz="1400" dirty="0">
                <a:latin typeface="+mn-lt"/>
              </a:rPr>
              <a:t>Findings from studies:	</a:t>
            </a:r>
            <a:r>
              <a:rPr lang="en-GB" sz="1300" b="1" u="sng" dirty="0">
                <a:latin typeface="+mn-lt"/>
              </a:rPr>
              <a:t>Myocarditis cases per million in adolescents</a:t>
            </a:r>
            <a:r>
              <a:rPr lang="en-GB" sz="1100" i="1" dirty="0">
                <a:latin typeface="Arial Nova Light"/>
              </a:rPr>
              <a:t> (12-17)</a:t>
            </a:r>
            <a:endParaRPr lang="en-GB" sz="1100" i="1" dirty="0">
              <a:latin typeface="+mn-lt"/>
            </a:endParaRPr>
          </a:p>
          <a:p>
            <a:pPr marL="633095" lvl="1" indent="-243205"/>
            <a:endParaRPr lang="en-GB" sz="1400" dirty="0">
              <a:latin typeface="+mn-lt"/>
            </a:endParaRPr>
          </a:p>
          <a:p>
            <a:pPr marL="633095" lvl="1" indent="-243205"/>
            <a:endParaRPr lang="en-GB" sz="1400" dirty="0">
              <a:latin typeface="+mn-lt"/>
            </a:endParaRPr>
          </a:p>
          <a:p>
            <a:pPr marL="633095" lvl="1" indent="-243205"/>
            <a:endParaRPr lang="en-GB" sz="1400" dirty="0">
              <a:latin typeface="+mn-lt"/>
            </a:endParaRPr>
          </a:p>
          <a:p>
            <a:pPr marL="389255" lvl="1" indent="0">
              <a:buNone/>
            </a:pPr>
            <a:endParaRPr lang="en-GB" sz="1400" dirty="0">
              <a:latin typeface="+mn-lt"/>
            </a:endParaRPr>
          </a:p>
        </p:txBody>
      </p:sp>
      <p:graphicFrame>
        <p:nvGraphicFramePr>
          <p:cNvPr id="6" name="Table 2" descr="Myocarditis cases per million in adolescents &#10;">
            <a:extLst>
              <a:ext uri="{FF2B5EF4-FFF2-40B4-BE49-F238E27FC236}">
                <a16:creationId xmlns:a16="http://schemas.microsoft.com/office/drawing/2014/main" id="{4D5D1480-CD71-4CEF-A60C-67EFCF1A46DD}"/>
              </a:ext>
            </a:extLst>
          </p:cNvPr>
          <p:cNvGraphicFramePr>
            <a:graphicFrameLocks noGrp="1"/>
          </p:cNvGraphicFramePr>
          <p:nvPr>
            <p:extLst>
              <p:ext uri="{D42A27DB-BD31-4B8C-83A1-F6EECF244321}">
                <p14:modId xmlns:p14="http://schemas.microsoft.com/office/powerpoint/2010/main" val="2410114610"/>
              </p:ext>
            </p:extLst>
          </p:nvPr>
        </p:nvGraphicFramePr>
        <p:xfrm>
          <a:off x="1129955" y="2710261"/>
          <a:ext cx="6753952" cy="1159748"/>
        </p:xfrm>
        <a:graphic>
          <a:graphicData uri="http://schemas.openxmlformats.org/drawingml/2006/table">
            <a:tbl>
              <a:tblPr firstRow="1" bandRow="1">
                <a:tableStyleId>{5C22544A-7EE6-4342-B048-85BDC9FD1C3A}</a:tableStyleId>
              </a:tblPr>
              <a:tblGrid>
                <a:gridCol w="3577361">
                  <a:extLst>
                    <a:ext uri="{9D8B030D-6E8A-4147-A177-3AD203B41FA5}">
                      <a16:colId xmlns:a16="http://schemas.microsoft.com/office/drawing/2014/main" val="1470777428"/>
                    </a:ext>
                  </a:extLst>
                </a:gridCol>
                <a:gridCol w="795655">
                  <a:extLst>
                    <a:ext uri="{9D8B030D-6E8A-4147-A177-3AD203B41FA5}">
                      <a16:colId xmlns:a16="http://schemas.microsoft.com/office/drawing/2014/main" val="781820248"/>
                    </a:ext>
                  </a:extLst>
                </a:gridCol>
                <a:gridCol w="808011">
                  <a:extLst>
                    <a:ext uri="{9D8B030D-6E8A-4147-A177-3AD203B41FA5}">
                      <a16:colId xmlns:a16="http://schemas.microsoft.com/office/drawing/2014/main" val="1214159830"/>
                    </a:ext>
                  </a:extLst>
                </a:gridCol>
                <a:gridCol w="745650">
                  <a:extLst>
                    <a:ext uri="{9D8B030D-6E8A-4147-A177-3AD203B41FA5}">
                      <a16:colId xmlns:a16="http://schemas.microsoft.com/office/drawing/2014/main" val="4183519994"/>
                    </a:ext>
                  </a:extLst>
                </a:gridCol>
                <a:gridCol w="827275">
                  <a:extLst>
                    <a:ext uri="{9D8B030D-6E8A-4147-A177-3AD203B41FA5}">
                      <a16:colId xmlns:a16="http://schemas.microsoft.com/office/drawing/2014/main" val="3100090645"/>
                    </a:ext>
                  </a:extLst>
                </a:gridCol>
              </a:tblGrid>
              <a:tr h="291438">
                <a:tc>
                  <a:txBody>
                    <a:bodyPr/>
                    <a:lstStyle/>
                    <a:p>
                      <a:endParaRPr lang="en-GB" sz="1300" b="1" kern="1200" dirty="0">
                        <a:solidFill>
                          <a:schemeClr val="lt1"/>
                        </a:solidFill>
                        <a:latin typeface="+mn-lt"/>
                        <a:ea typeface="+mn-ea"/>
                        <a:cs typeface="+mn-cs"/>
                      </a:endParaRPr>
                    </a:p>
                  </a:txBody>
                  <a:tcPr/>
                </a:tc>
                <a:tc gridSpan="2">
                  <a:txBody>
                    <a:bodyPr/>
                    <a:lstStyle/>
                    <a:p>
                      <a:pPr algn="ctr"/>
                      <a:r>
                        <a:rPr lang="en-GB" sz="1300" dirty="0"/>
                        <a:t>Males</a:t>
                      </a:r>
                    </a:p>
                  </a:txBody>
                  <a:tcPr/>
                </a:tc>
                <a:tc hMerge="1">
                  <a:txBody>
                    <a:bodyPr/>
                    <a:lstStyle/>
                    <a:p>
                      <a:endParaRPr lang="en-GB" sz="1300" dirty="0"/>
                    </a:p>
                  </a:txBody>
                  <a:tcPr/>
                </a:tc>
                <a:tc gridSpan="2">
                  <a:txBody>
                    <a:bodyPr/>
                    <a:lstStyle/>
                    <a:p>
                      <a:pPr algn="ctr"/>
                      <a:r>
                        <a:rPr lang="en-GB" sz="1300" dirty="0"/>
                        <a:t>Females</a:t>
                      </a:r>
                    </a:p>
                  </a:txBody>
                  <a:tcPr/>
                </a:tc>
                <a:tc hMerge="1">
                  <a:txBody>
                    <a:bodyPr/>
                    <a:lstStyle/>
                    <a:p>
                      <a:endParaRPr lang="en-GB" sz="1300" dirty="0"/>
                    </a:p>
                  </a:txBody>
                  <a:tcPr/>
                </a:tc>
                <a:extLst>
                  <a:ext uri="{0D108BD9-81ED-4DB2-BD59-A6C34878D82A}">
                    <a16:rowId xmlns:a16="http://schemas.microsoft.com/office/drawing/2014/main" val="2252891257"/>
                  </a:ext>
                </a:extLst>
              </a:tr>
              <a:tr h="249804">
                <a:tc>
                  <a:txBody>
                    <a:bodyPr/>
                    <a:lstStyle/>
                    <a:p>
                      <a:r>
                        <a:rPr lang="en-GB" sz="1200" dirty="0"/>
                        <a:t>Covid-19 (</a:t>
                      </a:r>
                      <a:r>
                        <a:rPr lang="de-DE" sz="1200" b="0" i="0" kern="1200" dirty="0">
                          <a:solidFill>
                            <a:schemeClr val="dk1"/>
                          </a:solidFill>
                          <a:effectLst/>
                          <a:latin typeface="+mn-lt"/>
                          <a:ea typeface="+mn-ea"/>
                          <a:cs typeface="+mn-cs"/>
                          <a:hlinkClick r:id="rId6"/>
                        </a:rPr>
                        <a:t>Singer, Taub and Kaelber, 2021</a:t>
                      </a:r>
                      <a:r>
                        <a:rPr lang="en-GB" sz="1200" dirty="0"/>
                        <a:t>)</a:t>
                      </a:r>
                    </a:p>
                  </a:txBody>
                  <a:tcPr/>
                </a:tc>
                <a:tc gridSpan="2">
                  <a:txBody>
                    <a:bodyPr/>
                    <a:lstStyle/>
                    <a:p>
                      <a:pPr algn="ctr"/>
                      <a:r>
                        <a:rPr lang="en-GB" sz="1000" dirty="0"/>
                        <a:t>876</a:t>
                      </a:r>
                    </a:p>
                  </a:txBody>
                  <a:tcPr/>
                </a:tc>
                <a:tc hMerge="1">
                  <a:txBody>
                    <a:bodyPr/>
                    <a:lstStyle/>
                    <a:p>
                      <a:endParaRPr lang="en-GB" sz="1200" dirty="0"/>
                    </a:p>
                  </a:txBody>
                  <a:tcPr/>
                </a:tc>
                <a:tc gridSpan="2">
                  <a:txBody>
                    <a:bodyPr/>
                    <a:lstStyle/>
                    <a:p>
                      <a:pPr algn="ctr"/>
                      <a:r>
                        <a:rPr lang="en-GB" sz="1000" dirty="0"/>
                        <a:t>213</a:t>
                      </a:r>
                    </a:p>
                  </a:txBody>
                  <a:tcPr/>
                </a:tc>
                <a:tc hMerge="1">
                  <a:txBody>
                    <a:bodyPr/>
                    <a:lstStyle/>
                    <a:p>
                      <a:endParaRPr lang="en-GB" sz="1200" dirty="0"/>
                    </a:p>
                  </a:txBody>
                  <a:tcPr/>
                </a:tc>
                <a:extLst>
                  <a:ext uri="{0D108BD9-81ED-4DB2-BD59-A6C34878D82A}">
                    <a16:rowId xmlns:a16="http://schemas.microsoft.com/office/drawing/2014/main" val="67288406"/>
                  </a:ext>
                </a:extLst>
              </a:tr>
              <a:tr h="232679">
                <a:tc rowSpan="2">
                  <a:txBody>
                    <a:bodyPr/>
                    <a:lstStyle/>
                    <a:p>
                      <a:pPr algn="ctr"/>
                      <a:endParaRPr lang="en-GB" sz="1200" dirty="0"/>
                    </a:p>
                    <a:p>
                      <a:pPr algn="ctr"/>
                      <a:r>
                        <a:rPr lang="en-GB" sz="1200" dirty="0"/>
                        <a:t>mRNA Vaccines </a:t>
                      </a:r>
                      <a:r>
                        <a:rPr lang="en-GB" sz="1200" b="0" i="0" kern="1200" dirty="0">
                          <a:solidFill>
                            <a:schemeClr val="dk1"/>
                          </a:solidFill>
                          <a:effectLst/>
                          <a:latin typeface="+mn-lt"/>
                          <a:ea typeface="+mn-ea"/>
                          <a:cs typeface="+mn-cs"/>
                        </a:rPr>
                        <a:t>(</a:t>
                      </a:r>
                      <a:r>
                        <a:rPr lang="en-GB" sz="1200" b="0" i="0" kern="1200" dirty="0">
                          <a:solidFill>
                            <a:schemeClr val="dk1"/>
                          </a:solidFill>
                          <a:effectLst/>
                          <a:latin typeface="+mn-lt"/>
                          <a:ea typeface="+mn-ea"/>
                          <a:cs typeface="+mn-cs"/>
                          <a:hlinkClick r:id="rId7"/>
                        </a:rPr>
                        <a:t>Bozkurt, </a:t>
                      </a:r>
                      <a:r>
                        <a:rPr lang="en-GB" sz="1200" b="0" i="0" kern="1200" dirty="0" err="1">
                          <a:solidFill>
                            <a:schemeClr val="dk1"/>
                          </a:solidFill>
                          <a:effectLst/>
                          <a:latin typeface="+mn-lt"/>
                          <a:ea typeface="+mn-ea"/>
                          <a:cs typeface="+mn-cs"/>
                          <a:hlinkClick r:id="rId7"/>
                        </a:rPr>
                        <a:t>Kamat</a:t>
                      </a:r>
                      <a:r>
                        <a:rPr lang="en-GB" sz="1200" b="0" i="0" kern="1200" dirty="0">
                          <a:solidFill>
                            <a:schemeClr val="dk1"/>
                          </a:solidFill>
                          <a:effectLst/>
                          <a:latin typeface="+mn-lt"/>
                          <a:ea typeface="+mn-ea"/>
                          <a:cs typeface="+mn-cs"/>
                          <a:hlinkClick r:id="rId7"/>
                        </a:rPr>
                        <a:t> and </a:t>
                      </a:r>
                      <a:r>
                        <a:rPr lang="en-GB" sz="1200" b="0" i="0" kern="1200" dirty="0" err="1">
                          <a:solidFill>
                            <a:schemeClr val="dk1"/>
                          </a:solidFill>
                          <a:effectLst/>
                          <a:latin typeface="+mn-lt"/>
                          <a:ea typeface="+mn-ea"/>
                          <a:cs typeface="+mn-cs"/>
                          <a:hlinkClick r:id="rId7"/>
                        </a:rPr>
                        <a:t>Hotez</a:t>
                      </a:r>
                      <a:r>
                        <a:rPr lang="en-GB" sz="1200" b="0" i="0" kern="1200" dirty="0">
                          <a:solidFill>
                            <a:schemeClr val="dk1"/>
                          </a:solidFill>
                          <a:effectLst/>
                          <a:latin typeface="+mn-lt"/>
                          <a:ea typeface="+mn-ea"/>
                          <a:cs typeface="+mn-cs"/>
                          <a:hlinkClick r:id="rId7"/>
                        </a:rPr>
                        <a:t>, 2021</a:t>
                      </a:r>
                      <a:r>
                        <a:rPr lang="en-GB" sz="1200" b="0" i="0" kern="1200" dirty="0">
                          <a:solidFill>
                            <a:schemeClr val="dk1"/>
                          </a:solidFill>
                          <a:effectLst/>
                          <a:latin typeface="+mn-lt"/>
                          <a:ea typeface="+mn-ea"/>
                          <a:cs typeface="+mn-cs"/>
                        </a:rPr>
                        <a:t>)</a:t>
                      </a:r>
                      <a:endParaRPr lang="en-GB" sz="1200" dirty="0"/>
                    </a:p>
                  </a:txBody>
                  <a:tcPr/>
                </a:tc>
                <a:tc>
                  <a:txBody>
                    <a:bodyPr/>
                    <a:lstStyle/>
                    <a:p>
                      <a:pPr algn="ctr"/>
                      <a:r>
                        <a:rPr lang="en-GB" sz="1000" dirty="0"/>
                        <a:t>1st dose</a:t>
                      </a:r>
                    </a:p>
                  </a:txBody>
                  <a:tcPr/>
                </a:tc>
                <a:tc>
                  <a:txBody>
                    <a:bodyPr/>
                    <a:lstStyle/>
                    <a:p>
                      <a:pPr algn="ctr"/>
                      <a:r>
                        <a:rPr lang="en-GB" sz="1000" dirty="0"/>
                        <a:t>2</a:t>
                      </a:r>
                      <a:r>
                        <a:rPr lang="en-GB" sz="1000" baseline="30000" dirty="0"/>
                        <a:t>nd</a:t>
                      </a:r>
                      <a:r>
                        <a:rPr lang="en-GB" sz="1000" dirty="0"/>
                        <a:t> dose</a:t>
                      </a:r>
                    </a:p>
                  </a:txBody>
                  <a:tcPr/>
                </a:tc>
                <a:tc>
                  <a:txBody>
                    <a:bodyPr/>
                    <a:lstStyle/>
                    <a:p>
                      <a:pPr algn="ctr"/>
                      <a:r>
                        <a:rPr lang="en-GB" sz="1000" dirty="0"/>
                        <a:t>1</a:t>
                      </a:r>
                      <a:r>
                        <a:rPr lang="en-GB" sz="1000" baseline="30000" dirty="0"/>
                        <a:t>st</a:t>
                      </a:r>
                      <a:r>
                        <a:rPr lang="en-GB" sz="1000" dirty="0"/>
                        <a:t> dose</a:t>
                      </a:r>
                    </a:p>
                  </a:txBody>
                  <a:tcPr/>
                </a:tc>
                <a:tc>
                  <a:txBody>
                    <a:bodyPr/>
                    <a:lstStyle/>
                    <a:p>
                      <a:pPr algn="ctr"/>
                      <a:r>
                        <a:rPr lang="en-GB" sz="1000" dirty="0"/>
                        <a:t>2</a:t>
                      </a:r>
                      <a:r>
                        <a:rPr lang="en-GB" sz="1000" baseline="30000" dirty="0"/>
                        <a:t>nd</a:t>
                      </a:r>
                      <a:r>
                        <a:rPr lang="en-GB" sz="1000" dirty="0"/>
                        <a:t> dose</a:t>
                      </a:r>
                    </a:p>
                  </a:txBody>
                  <a:tcPr/>
                </a:tc>
                <a:extLst>
                  <a:ext uri="{0D108BD9-81ED-4DB2-BD59-A6C34878D82A}">
                    <a16:rowId xmlns:a16="http://schemas.microsoft.com/office/drawing/2014/main" val="2892724251"/>
                  </a:ext>
                </a:extLst>
              </a:tr>
              <a:tr h="350150">
                <a:tc vMerge="1">
                  <a:txBody>
                    <a:bodyPr/>
                    <a:lstStyle/>
                    <a:p>
                      <a:endParaRPr lang="en-GB" sz="1200" dirty="0"/>
                    </a:p>
                  </a:txBody>
                  <a:tcPr/>
                </a:tc>
                <a:tc>
                  <a:txBody>
                    <a:bodyPr/>
                    <a:lstStyle/>
                    <a:p>
                      <a:pPr algn="ctr"/>
                      <a:r>
                        <a:rPr lang="en-GB" sz="1000" dirty="0"/>
                        <a:t>9.8</a:t>
                      </a:r>
                    </a:p>
                  </a:txBody>
                  <a:tcPr/>
                </a:tc>
                <a:tc>
                  <a:txBody>
                    <a:bodyPr/>
                    <a:lstStyle/>
                    <a:p>
                      <a:pPr algn="ctr"/>
                      <a:r>
                        <a:rPr lang="en-GB" sz="1000" dirty="0"/>
                        <a:t>66.7</a:t>
                      </a:r>
                    </a:p>
                  </a:txBody>
                  <a:tcPr/>
                </a:tc>
                <a:tc>
                  <a:txBody>
                    <a:bodyPr/>
                    <a:lstStyle/>
                    <a:p>
                      <a:pPr algn="ctr"/>
                      <a:r>
                        <a:rPr lang="en-GB" sz="1000" dirty="0"/>
                        <a:t>1.1</a:t>
                      </a:r>
                    </a:p>
                  </a:txBody>
                  <a:tcPr/>
                </a:tc>
                <a:tc>
                  <a:txBody>
                    <a:bodyPr/>
                    <a:lstStyle/>
                    <a:p>
                      <a:pPr algn="ctr"/>
                      <a:r>
                        <a:rPr lang="en-GB" sz="1000" dirty="0"/>
                        <a:t>9.1</a:t>
                      </a:r>
                    </a:p>
                  </a:txBody>
                  <a:tcPr/>
                </a:tc>
                <a:extLst>
                  <a:ext uri="{0D108BD9-81ED-4DB2-BD59-A6C34878D82A}">
                    <a16:rowId xmlns:a16="http://schemas.microsoft.com/office/drawing/2014/main" val="1515586272"/>
                  </a:ext>
                </a:extLst>
              </a:tr>
            </a:tbl>
          </a:graphicData>
        </a:graphic>
      </p:graphicFrame>
    </p:spTree>
    <p:extLst>
      <p:ext uri="{BB962C8B-B14F-4D97-AF65-F5344CB8AC3E}">
        <p14:creationId xmlns:p14="http://schemas.microsoft.com/office/powerpoint/2010/main" val="6935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D2C49-DE08-4E0E-AE71-6D9552239B58}"/>
              </a:ext>
            </a:extLst>
          </p:cNvPr>
          <p:cNvSpPr>
            <a:spLocks noGrp="1"/>
          </p:cNvSpPr>
          <p:nvPr>
            <p:ph type="title"/>
          </p:nvPr>
        </p:nvSpPr>
        <p:spPr>
          <a:xfrm>
            <a:off x="457200" y="205978"/>
            <a:ext cx="8229600" cy="414724"/>
          </a:xfrm>
        </p:spPr>
        <p:txBody>
          <a:bodyPr>
            <a:noAutofit/>
          </a:bodyPr>
          <a:lstStyle/>
          <a:p>
            <a:r>
              <a:rPr lang="en-US" sz="1600">
                <a:latin typeface="Arial Nova"/>
              </a:rPr>
              <a:t>Predicted benefits of reduction in COVID-19–related hospitalizations and death and risks of myocarditis after second dose of mRNA COVID-19 vaccination by age group</a:t>
            </a:r>
          </a:p>
        </p:txBody>
      </p:sp>
      <p:pic>
        <p:nvPicPr>
          <p:cNvPr id="5" name="Picture 5" descr="A picture showing potential risk of myocarditis with COVID-19 vaccination and potential prevention of COVID-19, hospitilisation, ICU admissions and death with COVID-19 vaccination. Source https://www.ahajournals.org/doi/10.1161/CIRCULATIONAHA.121.056135">
            <a:extLst>
              <a:ext uri="{FF2B5EF4-FFF2-40B4-BE49-F238E27FC236}">
                <a16:creationId xmlns:a16="http://schemas.microsoft.com/office/drawing/2014/main" id="{9D0550BC-92E0-488E-AFD5-70BB108F1A9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67183" y="688608"/>
            <a:ext cx="8609635" cy="3394040"/>
          </a:xfrm>
          <a:prstGeom prst="rect">
            <a:avLst/>
          </a:prstGeom>
          <a:noFill/>
        </p:spPr>
      </p:pic>
      <p:sp>
        <p:nvSpPr>
          <p:cNvPr id="4" name="Slide Number Placeholder 3">
            <a:extLst>
              <a:ext uri="{FF2B5EF4-FFF2-40B4-BE49-F238E27FC236}">
                <a16:creationId xmlns:a16="http://schemas.microsoft.com/office/drawing/2014/main" id="{A63C8EEC-794A-4092-B466-5896C2955029}"/>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5</a:t>
            </a:fld>
            <a:endParaRPr lang="en-GB"/>
          </a:p>
        </p:txBody>
      </p:sp>
      <p:sp>
        <p:nvSpPr>
          <p:cNvPr id="6" name="TextBox 5">
            <a:extLst>
              <a:ext uri="{FF2B5EF4-FFF2-40B4-BE49-F238E27FC236}">
                <a16:creationId xmlns:a16="http://schemas.microsoft.com/office/drawing/2014/main" id="{BC3FD6D7-EC6F-4E49-BC26-4668608561F0}"/>
              </a:ext>
            </a:extLst>
          </p:cNvPr>
          <p:cNvSpPr txBox="1"/>
          <p:nvPr/>
        </p:nvSpPr>
        <p:spPr>
          <a:xfrm>
            <a:off x="2005" y="4017544"/>
            <a:ext cx="3294647"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 </a:t>
            </a:r>
            <a:r>
              <a:rPr lang="en-GB" b="1" dirty="0">
                <a:solidFill>
                  <a:srgbClr val="0000FF"/>
                </a:solidFill>
                <a:cs typeface="Segoe UI"/>
                <a:hlinkClick r:id="rId3"/>
              </a:rPr>
              <a:t>Bozkurt, </a:t>
            </a:r>
            <a:r>
              <a:rPr lang="en-GB" b="1" dirty="0" err="1">
                <a:solidFill>
                  <a:srgbClr val="0000FF"/>
                </a:solidFill>
                <a:cs typeface="Segoe UI"/>
                <a:hlinkClick r:id="rId3"/>
              </a:rPr>
              <a:t>Kamat</a:t>
            </a:r>
            <a:r>
              <a:rPr lang="en-GB" b="1" dirty="0">
                <a:solidFill>
                  <a:srgbClr val="0000FF"/>
                </a:solidFill>
                <a:cs typeface="Segoe UI"/>
                <a:hlinkClick r:id="rId3"/>
              </a:rPr>
              <a:t> and </a:t>
            </a:r>
            <a:r>
              <a:rPr lang="en-GB" b="1" dirty="0" err="1">
                <a:solidFill>
                  <a:srgbClr val="0000FF"/>
                </a:solidFill>
                <a:cs typeface="Segoe UI"/>
                <a:hlinkClick r:id="rId3"/>
              </a:rPr>
              <a:t>Hotez</a:t>
            </a:r>
            <a:r>
              <a:rPr lang="en-GB" b="1" dirty="0">
                <a:solidFill>
                  <a:srgbClr val="0000FF"/>
                </a:solidFill>
                <a:cs typeface="Segoe UI"/>
                <a:hlinkClick r:id="rId3"/>
              </a:rPr>
              <a:t>, 2021</a:t>
            </a:r>
            <a:endParaRPr lang="en-GB" b="1" dirty="0"/>
          </a:p>
        </p:txBody>
      </p:sp>
    </p:spTree>
    <p:extLst>
      <p:ext uri="{BB962C8B-B14F-4D97-AF65-F5344CB8AC3E}">
        <p14:creationId xmlns:p14="http://schemas.microsoft.com/office/powerpoint/2010/main" val="30131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EC3-7817-4A9F-B952-F6C2E9FE7EC3}"/>
              </a:ext>
            </a:extLst>
          </p:cNvPr>
          <p:cNvSpPr>
            <a:spLocks noGrp="1"/>
          </p:cNvSpPr>
          <p:nvPr>
            <p:ph type="title"/>
          </p:nvPr>
        </p:nvSpPr>
        <p:spPr>
          <a:xfrm>
            <a:off x="429251" y="76129"/>
            <a:ext cx="8229600" cy="346153"/>
          </a:xfrm>
        </p:spPr>
        <p:txBody>
          <a:bodyPr>
            <a:normAutofit fontScale="90000"/>
          </a:bodyPr>
          <a:lstStyle/>
          <a:p>
            <a:pPr algn="ctr"/>
            <a:r>
              <a:rPr lang="en-GB"/>
              <a:t>Next steps and Local support </a:t>
            </a:r>
          </a:p>
        </p:txBody>
      </p:sp>
      <p:sp>
        <p:nvSpPr>
          <p:cNvPr id="3" name="Content Placeholder 2">
            <a:extLst>
              <a:ext uri="{FF2B5EF4-FFF2-40B4-BE49-F238E27FC236}">
                <a16:creationId xmlns:a16="http://schemas.microsoft.com/office/drawing/2014/main" id="{3A82D0E3-5384-43FF-8D90-F216E1CC3EE8}"/>
              </a:ext>
            </a:extLst>
          </p:cNvPr>
          <p:cNvSpPr>
            <a:spLocks noGrp="1"/>
          </p:cNvSpPr>
          <p:nvPr>
            <p:ph idx="1"/>
          </p:nvPr>
        </p:nvSpPr>
        <p:spPr>
          <a:xfrm>
            <a:off x="3997464" y="452402"/>
            <a:ext cx="3134207" cy="3852185"/>
          </a:xfrm>
          <a:ln w="6350"/>
        </p:spPr>
        <p:style>
          <a:lnRef idx="2">
            <a:schemeClr val="accent1"/>
          </a:lnRef>
          <a:fillRef idx="1">
            <a:schemeClr val="lt1"/>
          </a:fillRef>
          <a:effectRef idx="0">
            <a:schemeClr val="accent1"/>
          </a:effectRef>
          <a:fontRef idx="minor">
            <a:schemeClr val="dk1"/>
          </a:fontRef>
        </p:style>
        <p:txBody>
          <a:bodyPr vert="horz" lIns="77925" tIns="38963" rIns="77925" bIns="38963" rtlCol="0" anchor="t">
            <a:normAutofit fontScale="92500"/>
          </a:bodyPr>
          <a:lstStyle/>
          <a:p>
            <a:pPr marL="0" indent="0">
              <a:lnSpc>
                <a:spcPct val="110000"/>
              </a:lnSpc>
              <a:buNone/>
            </a:pPr>
            <a:r>
              <a:rPr lang="en-GB" sz="1400" b="1" dirty="0"/>
              <a:t>Local Plans</a:t>
            </a:r>
          </a:p>
          <a:p>
            <a:pPr marL="292100" indent="-292100">
              <a:lnSpc>
                <a:spcPct val="110000"/>
              </a:lnSpc>
              <a:buFont typeface="Arial" panose="020B0604020202020204" pitchFamily="34" charset="0"/>
              <a:buChar char="•"/>
            </a:pPr>
            <a:r>
              <a:rPr lang="en-GB" sz="1400" dirty="0"/>
              <a:t>Joint BSOL letter for parents. </a:t>
            </a:r>
          </a:p>
          <a:p>
            <a:pPr marL="292100" indent="-292100">
              <a:lnSpc>
                <a:spcPct val="110000"/>
              </a:lnSpc>
              <a:buFont typeface="Arial" panose="020B0604020202020204" pitchFamily="34" charset="0"/>
              <a:buChar char="•"/>
            </a:pPr>
            <a:r>
              <a:rPr lang="en-GB" sz="1400" dirty="0"/>
              <a:t>Continue targeted local engagement and communication via </a:t>
            </a:r>
            <a:r>
              <a:rPr lang="en-GB" sz="1400" b="1" dirty="0"/>
              <a:t>Youth and Community champions </a:t>
            </a:r>
            <a:r>
              <a:rPr lang="en-GB" sz="1400" dirty="0"/>
              <a:t>and other key stakeholders.</a:t>
            </a:r>
          </a:p>
          <a:p>
            <a:pPr marL="292100" indent="-292100">
              <a:lnSpc>
                <a:spcPct val="110000"/>
              </a:lnSpc>
              <a:buFont typeface="Arial" panose="020B0604020202020204" pitchFamily="34" charset="0"/>
              <a:buChar char="•"/>
            </a:pPr>
            <a:r>
              <a:rPr lang="en-GB" sz="1400" dirty="0"/>
              <a:t>Public Health England and NHS co-created advice pack shared with schools on </a:t>
            </a:r>
            <a:r>
              <a:rPr lang="en-GB" sz="1400" dirty="0">
                <a:hlinkClick r:id="rId2"/>
              </a:rPr>
              <a:t>COVID-19 vaccination: A guide for children a young people </a:t>
            </a:r>
            <a:endParaRPr lang="en-GB" sz="1400" dirty="0"/>
          </a:p>
          <a:p>
            <a:pPr marL="292100" indent="-292100">
              <a:lnSpc>
                <a:spcPct val="110000"/>
              </a:lnSpc>
              <a:buFont typeface="Arial" panose="020B0604020202020204" pitchFamily="34" charset="0"/>
              <a:buChar char="•"/>
            </a:pPr>
            <a:r>
              <a:rPr lang="en-GB" sz="1400" dirty="0"/>
              <a:t>Provide evidence and credible facts to support informed decision making. </a:t>
            </a:r>
          </a:p>
          <a:p>
            <a:pPr marL="292100" indent="-292100">
              <a:lnSpc>
                <a:spcPct val="110000"/>
              </a:lnSpc>
              <a:buFont typeface="Arial" panose="020B0604020202020204" pitchFamily="34" charset="0"/>
              <a:buChar char="•"/>
            </a:pPr>
            <a:r>
              <a:rPr lang="en-GB" sz="1400" dirty="0"/>
              <a:t>To read more about vaccine safety, please see other statements by </a:t>
            </a:r>
            <a:r>
              <a:rPr lang="en-GB" sz="1400" dirty="0">
                <a:hlinkClick r:id="rId3"/>
              </a:rPr>
              <a:t>JCVI</a:t>
            </a:r>
            <a:r>
              <a:rPr lang="en-GB" sz="1400" dirty="0"/>
              <a:t> and </a:t>
            </a:r>
            <a:r>
              <a:rPr lang="en-GB" sz="1400" dirty="0">
                <a:hlinkClick r:id="rId4"/>
              </a:rPr>
              <a:t>WHO</a:t>
            </a:r>
            <a:r>
              <a:rPr lang="en-GB" sz="1400" dirty="0"/>
              <a:t>. </a:t>
            </a:r>
            <a:endParaRPr lang="en-GB" dirty="0"/>
          </a:p>
          <a:p>
            <a:pPr marL="292100" indent="-292100">
              <a:lnSpc>
                <a:spcPct val="110000"/>
              </a:lnSpc>
              <a:buFont typeface="Arial" panose="020B0604020202020204" pitchFamily="34" charset="0"/>
              <a:buChar char="•"/>
            </a:pPr>
            <a:endParaRPr lang="en-GB" sz="1400" dirty="0"/>
          </a:p>
          <a:p>
            <a:pPr marL="292100" indent="-292100">
              <a:lnSpc>
                <a:spcPct val="110000"/>
              </a:lnSpc>
              <a:buFont typeface="Arial" panose="020B0604020202020204" pitchFamily="34" charset="0"/>
              <a:buChar char="•"/>
            </a:pPr>
            <a:endParaRPr lang="en-GB" sz="1400" dirty="0"/>
          </a:p>
          <a:p>
            <a:pPr marL="292100" indent="-292100"/>
            <a:endParaRPr lang="en-GB" dirty="0"/>
          </a:p>
        </p:txBody>
      </p:sp>
      <p:sp>
        <p:nvSpPr>
          <p:cNvPr id="4" name="Slide Number Placeholder 3">
            <a:extLst>
              <a:ext uri="{FF2B5EF4-FFF2-40B4-BE49-F238E27FC236}">
                <a16:creationId xmlns:a16="http://schemas.microsoft.com/office/drawing/2014/main" id="{DE7E7761-53FE-4755-9C7C-C3C36D861EDF}"/>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a:p>
        </p:txBody>
      </p:sp>
      <p:pic>
        <p:nvPicPr>
          <p:cNvPr id="6" name="Picture 5" descr="UK CMOs Advisory recommends&#10;issues with consent taking into account the more balanced risk-benefit.&#10;Royal Colleges and other professional groups are consulted to advise on how best to present the risk-benefit decisions in an accessible way to children and young people and their parents. &#10;Priority: A child-centred approach to communication and deployment of the vaccine.&#10;Importance of children and young people aged 12 to 15 and their parents being supported in their decisions, whatever decisions they take, and are not stigmatised either for accepting, or not accepting, the vaccination offer. &#10;Individual choice should be respected.&#10;">
            <a:extLst>
              <a:ext uri="{FF2B5EF4-FFF2-40B4-BE49-F238E27FC236}">
                <a16:creationId xmlns:a16="http://schemas.microsoft.com/office/drawing/2014/main" id="{06746030-2890-4979-A011-61A98DA8D23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189000" y="272545"/>
            <a:ext cx="1795740" cy="2106513"/>
          </a:xfrm>
          <a:prstGeom prst="rect">
            <a:avLst/>
          </a:prstGeom>
        </p:spPr>
      </p:pic>
      <p:pic>
        <p:nvPicPr>
          <p:cNvPr id="7" name="Picture 6" descr="Local Plans&#10;Joint BSOL letter for parents. &#10;Continue targeted local engagement and communication via Youth and Community champions and other key stakeholders.&#10;Public Health England and NHS co-created advice pack shared with schools on COVID-19 vaccination: A guide for children a young people &#10;Provide evidence and credible facts to support informed decision making. &#10;To read more about vaccine safety, please see other statements by JCVI and WHO. &#10;">
            <a:extLst>
              <a:ext uri="{FF2B5EF4-FFF2-40B4-BE49-F238E27FC236}">
                <a16:creationId xmlns:a16="http://schemas.microsoft.com/office/drawing/2014/main" id="{735CBE6F-2084-4E1E-905E-7B6FCB56D86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221741" y="2038791"/>
            <a:ext cx="1762999" cy="2265796"/>
          </a:xfrm>
          <a:prstGeom prst="rect">
            <a:avLst/>
          </a:prstGeom>
        </p:spPr>
      </p:pic>
      <p:sp>
        <p:nvSpPr>
          <p:cNvPr id="8" name="Rectangle 7">
            <a:extLst>
              <a:ext uri="{FF2B5EF4-FFF2-40B4-BE49-F238E27FC236}">
                <a16:creationId xmlns:a16="http://schemas.microsoft.com/office/drawing/2014/main" id="{CD01E2CF-9FE2-4B51-87B2-9DA8966ECF49}"/>
              </a:ext>
            </a:extLst>
          </p:cNvPr>
          <p:cNvSpPr/>
          <p:nvPr/>
        </p:nvSpPr>
        <p:spPr>
          <a:xfrm>
            <a:off x="159259" y="422282"/>
            <a:ext cx="3780875" cy="3970318"/>
          </a:xfrm>
          <a:prstGeom prst="rect">
            <a:avLst/>
          </a:prstGeom>
          <a:ln w="9525">
            <a:solidFill>
              <a:schemeClr val="accent1"/>
            </a:solidFill>
          </a:ln>
        </p:spPr>
        <p:txBody>
          <a:bodyPr wrap="square">
            <a:spAutoFit/>
          </a:bodyPr>
          <a:lstStyle/>
          <a:p>
            <a:r>
              <a:rPr lang="en-GB" sz="1400" b="1" dirty="0"/>
              <a:t>UK CMOs Advisory recommends</a:t>
            </a:r>
          </a:p>
          <a:p>
            <a:pPr marL="285750" indent="-285750">
              <a:buFont typeface="Arial" panose="020B0604020202020204" pitchFamily="34" charset="0"/>
              <a:buChar char="•"/>
            </a:pPr>
            <a:r>
              <a:rPr lang="en-GB" sz="1400" dirty="0"/>
              <a:t>issues with consent taking into account the more balanced risk-benefit.</a:t>
            </a:r>
          </a:p>
          <a:p>
            <a:pPr marL="285750" indent="-285750">
              <a:buFont typeface="Arial" panose="020B0604020202020204" pitchFamily="34" charset="0"/>
              <a:buChar char="•"/>
            </a:pPr>
            <a:r>
              <a:rPr lang="en-GB" sz="1400" dirty="0"/>
              <a:t>Royal Colleges and other professional groups are consulted to advise on how best to present the risk-benefit decisions in an accessible way to children and young people and their parents. </a:t>
            </a:r>
          </a:p>
          <a:p>
            <a:pPr marL="285750" indent="-285750">
              <a:buFont typeface="Arial" panose="020B0604020202020204" pitchFamily="34" charset="0"/>
              <a:buChar char="•"/>
            </a:pPr>
            <a:r>
              <a:rPr lang="en-GB" sz="1400" b="1" dirty="0"/>
              <a:t>Priority: </a:t>
            </a:r>
            <a:r>
              <a:rPr lang="en-GB" sz="1400" i="1" dirty="0"/>
              <a:t>A child-centred approach to communication and deployment of the vaccine.</a:t>
            </a:r>
          </a:p>
          <a:p>
            <a:pPr marL="285750" indent="-285750">
              <a:buFont typeface="Arial" panose="020B0604020202020204" pitchFamily="34" charset="0"/>
              <a:buChar char="•"/>
            </a:pPr>
            <a:r>
              <a:rPr lang="en-GB" sz="1400" dirty="0"/>
              <a:t>Importance of children and young people aged 12 to 15 and their parents being supported in their decisions, whatever decisions they take, and are not stigmatised either for accepting, or not accepting, the vaccination offer. </a:t>
            </a:r>
          </a:p>
          <a:p>
            <a:pPr marL="285750" indent="-285750">
              <a:buFont typeface="Arial" panose="020B0604020202020204" pitchFamily="34" charset="0"/>
              <a:buChar char="•"/>
            </a:pPr>
            <a:r>
              <a:rPr lang="en-GB" sz="1400" dirty="0"/>
              <a:t>Individual choice should be respected.</a:t>
            </a:r>
          </a:p>
        </p:txBody>
      </p:sp>
    </p:spTree>
    <p:extLst>
      <p:ext uri="{BB962C8B-B14F-4D97-AF65-F5344CB8AC3E}">
        <p14:creationId xmlns:p14="http://schemas.microsoft.com/office/powerpoint/2010/main" val="18845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9E6E8F-53CF-4094-848E-53600B850E81}"/>
              </a:ext>
            </a:extLst>
          </p:cNvPr>
          <p:cNvSpPr>
            <a:spLocks noGrp="1"/>
          </p:cNvSpPr>
          <p:nvPr>
            <p:ph type="sldNum" sz="quarter" idx="4"/>
          </p:nvPr>
        </p:nvSpPr>
        <p:spPr/>
        <p:txBody>
          <a:bodyPr/>
          <a:lstStyle/>
          <a:p>
            <a:r>
              <a:rPr lang="en-GB"/>
              <a:t>PAGE </a:t>
            </a:r>
            <a:fld id="{45A89BE1-5792-4ACB-BF4C-7FAB88C6C5B7}" type="slidenum">
              <a:rPr lang="en-GB" smtClean="0"/>
              <a:pPr/>
              <a:t>7</a:t>
            </a:fld>
            <a:endParaRPr lang="en-GB"/>
          </a:p>
        </p:txBody>
      </p:sp>
      <p:sp>
        <p:nvSpPr>
          <p:cNvPr id="5" name="TextBox 4">
            <a:extLst>
              <a:ext uri="{FF2B5EF4-FFF2-40B4-BE49-F238E27FC236}">
                <a16:creationId xmlns:a16="http://schemas.microsoft.com/office/drawing/2014/main" id="{C5912B57-776D-44C6-8FBB-B42ED3033B6B}"/>
              </a:ext>
            </a:extLst>
          </p:cNvPr>
          <p:cNvSpPr txBox="1"/>
          <p:nvPr/>
        </p:nvSpPr>
        <p:spPr>
          <a:xfrm>
            <a:off x="292813" y="1590205"/>
            <a:ext cx="5293568" cy="2416046"/>
          </a:xfrm>
          <a:prstGeom prst="rect">
            <a:avLst/>
          </a:prstGeom>
          <a:noFill/>
          <a:ln>
            <a:solidFill>
              <a:srgbClr val="C00000"/>
            </a:solidFill>
          </a:ln>
        </p:spPr>
        <p:txBody>
          <a:bodyPr wrap="square" lIns="91440" tIns="45720" rIns="91440" bIns="45720" rtlCol="0" anchor="t">
            <a:spAutoFit/>
          </a:bodyPr>
          <a:lstStyle/>
          <a:p>
            <a:r>
              <a:rPr lang="en-GB" sz="1600" b="1"/>
              <a:t>Vaccine Acceptance</a:t>
            </a:r>
          </a:p>
          <a:p>
            <a:r>
              <a:rPr lang="en-GB" sz="1400"/>
              <a:t>All 30 young people agreed that they would take the vaccine if offered. </a:t>
            </a:r>
            <a:endParaRPr lang="en-GB" sz="900" b="1"/>
          </a:p>
          <a:p>
            <a:endParaRPr lang="en-GB" sz="1400"/>
          </a:p>
          <a:p>
            <a:r>
              <a:rPr lang="en-GB" sz="1400" b="1">
                <a:ea typeface="+mn-lt"/>
                <a:cs typeface="+mn-lt"/>
              </a:rPr>
              <a:t>Possible barriers to vaccination </a:t>
            </a:r>
            <a:endParaRPr lang="en-US" sz="1400">
              <a:ea typeface="+mn-lt"/>
              <a:cs typeface="+mn-lt"/>
            </a:endParaRPr>
          </a:p>
          <a:p>
            <a:pPr marL="285750" indent="-285750">
              <a:buFont typeface="Arial,Sans-Serif"/>
              <a:buChar char="•"/>
            </a:pPr>
            <a:r>
              <a:rPr lang="en-GB" sz="1400">
                <a:ea typeface="+mn-lt"/>
                <a:cs typeface="+mn-lt"/>
              </a:rPr>
              <a:t>Access as not yet approved.</a:t>
            </a:r>
            <a:endParaRPr lang="en-US" sz="1400">
              <a:ea typeface="+mn-lt"/>
              <a:cs typeface="+mn-lt"/>
            </a:endParaRPr>
          </a:p>
          <a:p>
            <a:pPr marL="285750" indent="-285750">
              <a:buFont typeface="Arial,Sans-Serif"/>
              <a:buChar char="•"/>
            </a:pPr>
            <a:r>
              <a:rPr lang="en-GB" sz="1400">
                <a:ea typeface="+mn-lt"/>
                <a:cs typeface="+mn-lt"/>
              </a:rPr>
              <a:t>Parental approval</a:t>
            </a:r>
            <a:endParaRPr lang="en-US" sz="1400">
              <a:ea typeface="+mn-lt"/>
              <a:cs typeface="+mn-lt"/>
            </a:endParaRPr>
          </a:p>
          <a:p>
            <a:endParaRPr lang="en-GB" sz="1400">
              <a:ea typeface="+mn-lt"/>
              <a:cs typeface="+mn-lt"/>
            </a:endParaRPr>
          </a:p>
          <a:p>
            <a:r>
              <a:rPr lang="en-GB" sz="1400">
                <a:ea typeface="+mn-lt"/>
                <a:cs typeface="+mn-lt"/>
              </a:rPr>
              <a:t>One champion doesn’t want parental permission to be required to get the vaccine.</a:t>
            </a:r>
            <a:endParaRPr lang="en-GB"/>
          </a:p>
          <a:p>
            <a:endParaRPr lang="en-GB" sz="900" b="1"/>
          </a:p>
        </p:txBody>
      </p:sp>
      <p:graphicFrame>
        <p:nvGraphicFramePr>
          <p:cNvPr id="11" name="Diagram 10">
            <a:extLst>
              <a:ext uri="{FF2B5EF4-FFF2-40B4-BE49-F238E27FC236}">
                <a16:creationId xmlns:a16="http://schemas.microsoft.com/office/drawing/2014/main" id="{0797CE94-4D5C-426D-8521-32ED457D4A27}"/>
              </a:ext>
            </a:extLst>
          </p:cNvPr>
          <p:cNvGraphicFramePr/>
          <p:nvPr>
            <p:extLst>
              <p:ext uri="{D42A27DB-BD31-4B8C-83A1-F6EECF244321}">
                <p14:modId xmlns:p14="http://schemas.microsoft.com/office/powerpoint/2010/main" val="1922452192"/>
              </p:ext>
            </p:extLst>
          </p:nvPr>
        </p:nvGraphicFramePr>
        <p:xfrm>
          <a:off x="5647645" y="814925"/>
          <a:ext cx="3425324" cy="32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6CF93BB-A228-47A6-9A02-CE2E61ECC020}"/>
              </a:ext>
            </a:extLst>
          </p:cNvPr>
          <p:cNvSpPr txBox="1"/>
          <p:nvPr/>
        </p:nvSpPr>
        <p:spPr>
          <a:xfrm>
            <a:off x="5909817" y="280348"/>
            <a:ext cx="2890953" cy="430887"/>
          </a:xfrm>
          <a:prstGeom prst="rect">
            <a:avLst/>
          </a:prstGeom>
          <a:solidFill>
            <a:schemeClr val="bg1"/>
          </a:solidFill>
          <a:ln>
            <a:solidFill>
              <a:srgbClr val="C00000"/>
            </a:solidFill>
          </a:ln>
        </p:spPr>
        <p:txBody>
          <a:bodyPr wrap="square" rtlCol="0">
            <a:spAutoFit/>
          </a:bodyPr>
          <a:lstStyle/>
          <a:p>
            <a:r>
              <a:rPr lang="en-GB" sz="1100"/>
              <a:t>Consent process for COVID-19 vaccine shared by </a:t>
            </a:r>
            <a:r>
              <a:rPr lang="en-GB" sz="1100">
                <a:hlinkClick r:id="rId8"/>
              </a:rPr>
              <a:t>vaccine Minister Nadhim Zahawi</a:t>
            </a:r>
            <a:endParaRPr lang="en-GB" sz="1100"/>
          </a:p>
        </p:txBody>
      </p:sp>
      <p:sp>
        <p:nvSpPr>
          <p:cNvPr id="2" name="Title 1">
            <a:extLst>
              <a:ext uri="{FF2B5EF4-FFF2-40B4-BE49-F238E27FC236}">
                <a16:creationId xmlns:a16="http://schemas.microsoft.com/office/drawing/2014/main" id="{E623434B-8269-4773-AF53-5D0D9622A6F3}"/>
              </a:ext>
            </a:extLst>
          </p:cNvPr>
          <p:cNvSpPr>
            <a:spLocks noGrp="1"/>
          </p:cNvSpPr>
          <p:nvPr>
            <p:ph type="title"/>
          </p:nvPr>
        </p:nvSpPr>
        <p:spPr>
          <a:xfrm>
            <a:off x="290109" y="283543"/>
            <a:ext cx="5365368" cy="830997"/>
          </a:xfrm>
        </p:spPr>
        <p:txBody>
          <a:bodyPr vert="horz" wrap="square" lIns="91440" tIns="45720" rIns="91440" bIns="45720" anchor="t" anchorCtr="0">
            <a:normAutofit/>
          </a:bodyPr>
          <a:lstStyle/>
          <a:p>
            <a:r>
              <a:rPr lang="en-GB">
                <a:solidFill>
                  <a:srgbClr val="000000"/>
                </a:solidFill>
              </a:rPr>
              <a:t>Feedback from a Youth Champions </a:t>
            </a:r>
            <a:br>
              <a:rPr lang="en-GB">
                <a:solidFill>
                  <a:srgbClr val="000000"/>
                </a:solidFill>
              </a:rPr>
            </a:br>
            <a:r>
              <a:rPr lang="en-GB">
                <a:solidFill>
                  <a:srgbClr val="000000"/>
                </a:solidFill>
              </a:rPr>
              <a:t>Vaccine Discussion (held in school) </a:t>
            </a:r>
          </a:p>
        </p:txBody>
      </p:sp>
    </p:spTree>
    <p:extLst>
      <p:ext uri="{BB962C8B-B14F-4D97-AF65-F5344CB8AC3E}">
        <p14:creationId xmlns:p14="http://schemas.microsoft.com/office/powerpoint/2010/main" val="32863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LDREN’S COVID VACCINATION DELIVERY MODEL">
            <a:extLst>
              <a:ext uri="{FF2B5EF4-FFF2-40B4-BE49-F238E27FC236}">
                <a16:creationId xmlns:a16="http://schemas.microsoft.com/office/drawing/2014/main" id="{C4BF9144-FCD1-7E4B-96DF-2A5F883A0AE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941" y="0"/>
            <a:ext cx="9144000" cy="5143500"/>
          </a:xfrm>
          <a:prstGeom prst="rect">
            <a:avLst/>
          </a:prstGeom>
        </p:spPr>
      </p:pic>
      <p:sp>
        <p:nvSpPr>
          <p:cNvPr id="6" name="TextBox 5">
            <a:extLst>
              <a:ext uri="{FF2B5EF4-FFF2-40B4-BE49-F238E27FC236}">
                <a16:creationId xmlns:a16="http://schemas.microsoft.com/office/drawing/2014/main" id="{3846A49E-8DFE-7F45-8D52-65A9EFD159BA}"/>
              </a:ext>
            </a:extLst>
          </p:cNvPr>
          <p:cNvSpPr txBox="1"/>
          <p:nvPr/>
        </p:nvSpPr>
        <p:spPr>
          <a:xfrm>
            <a:off x="1039305" y="1265549"/>
            <a:ext cx="6327743" cy="265457"/>
          </a:xfrm>
          <a:prstGeom prst="rect">
            <a:avLst/>
          </a:prstGeom>
          <a:noFill/>
        </p:spPr>
        <p:txBody>
          <a:bodyPr wrap="square" rtlCol="0">
            <a:spAutoFit/>
          </a:bodyPr>
          <a:lstStyle/>
          <a:p>
            <a:endParaRPr lang="en-US" sz="1125" dirty="0">
              <a:solidFill>
                <a:schemeClr val="bg1"/>
              </a:solidFill>
            </a:endParaRPr>
          </a:p>
        </p:txBody>
      </p:sp>
      <p:sp>
        <p:nvSpPr>
          <p:cNvPr id="7" name="TextBox 6"/>
          <p:cNvSpPr txBox="1"/>
          <p:nvPr/>
        </p:nvSpPr>
        <p:spPr>
          <a:xfrm>
            <a:off x="3049461" y="3595350"/>
            <a:ext cx="2307431" cy="265457"/>
          </a:xfrm>
          <a:prstGeom prst="rect">
            <a:avLst/>
          </a:prstGeom>
          <a:noFill/>
        </p:spPr>
        <p:txBody>
          <a:bodyPr wrap="square" rtlCol="0">
            <a:spAutoFit/>
          </a:bodyPr>
          <a:lstStyle/>
          <a:p>
            <a:pPr algn="ctr"/>
            <a:r>
              <a:rPr lang="en-GB" sz="1125" dirty="0">
                <a:solidFill>
                  <a:schemeClr val="bg1"/>
                </a:solidFill>
                <a:latin typeface="Calibri" panose="020F0502020204030204" pitchFamily="34" charset="0"/>
                <a:cs typeface="Calibri" panose="020F0502020204030204" pitchFamily="34" charset="0"/>
              </a:rPr>
              <a:t>15</a:t>
            </a:r>
            <a:r>
              <a:rPr lang="en-GB" sz="1125" baseline="30000" dirty="0">
                <a:solidFill>
                  <a:schemeClr val="bg1"/>
                </a:solidFill>
                <a:latin typeface="Calibri" panose="020F0502020204030204" pitchFamily="34" charset="0"/>
                <a:cs typeface="Calibri" panose="020F0502020204030204" pitchFamily="34" charset="0"/>
              </a:rPr>
              <a:t>th</a:t>
            </a:r>
            <a:r>
              <a:rPr lang="en-GB" sz="1125" dirty="0">
                <a:solidFill>
                  <a:schemeClr val="bg1"/>
                </a:solidFill>
                <a:latin typeface="Calibri" panose="020F0502020204030204" pitchFamily="34" charset="0"/>
                <a:cs typeface="Calibri" panose="020F0502020204030204" pitchFamily="34" charset="0"/>
              </a:rPr>
              <a:t> Sept 2021</a:t>
            </a:r>
          </a:p>
        </p:txBody>
      </p:sp>
      <p:sp>
        <p:nvSpPr>
          <p:cNvPr id="2" name="Title 1">
            <a:extLst>
              <a:ext uri="{FF2B5EF4-FFF2-40B4-BE49-F238E27FC236}">
                <a16:creationId xmlns:a16="http://schemas.microsoft.com/office/drawing/2014/main" id="{7CBB0E7B-5447-4056-8BFF-7783134806EE}"/>
              </a:ext>
            </a:extLst>
          </p:cNvPr>
          <p:cNvSpPr>
            <a:spLocks noGrp="1"/>
          </p:cNvSpPr>
          <p:nvPr>
            <p:ph type="ctrTitle"/>
          </p:nvPr>
        </p:nvSpPr>
        <p:spPr>
          <a:xfrm>
            <a:off x="721743" y="1564429"/>
            <a:ext cx="7119668" cy="2169825"/>
          </a:xfrm>
        </p:spPr>
        <p:txBody>
          <a:bodyPr vert="horz" wrap="square" lIns="91440" tIns="45720" rIns="91440" bIns="45720" anchor="t" anchorCtr="0">
            <a:normAutofit/>
          </a:bodyPr>
          <a:lstStyle>
            <a:lvl1pPr algn="ctr">
              <a:defRPr sz="6000"/>
            </a:lvl1pPr>
          </a:lstStyle>
          <a:p>
            <a:r>
              <a:rPr lang="en-GB" sz="4500" dirty="0">
                <a:solidFill>
                  <a:srgbClr val="FFFFFF"/>
                </a:solidFill>
                <a:latin typeface="Calibri" panose="020F0502020204030204" pitchFamily="34" charset="0"/>
              </a:rPr>
              <a:t>CHILDREN’S COVID VACCINATION DELIVERY MODEL</a:t>
            </a:r>
          </a:p>
        </p:txBody>
      </p:sp>
    </p:spTree>
    <p:extLst>
      <p:ext uri="{BB962C8B-B14F-4D97-AF65-F5344CB8AC3E}">
        <p14:creationId xmlns:p14="http://schemas.microsoft.com/office/powerpoint/2010/main" val="325563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ivery with SAIS experienced in running sessions in schools&#10;&#10;School based model planned to start on 29th September&#10;&#10;Consent forms and information leaflets for parents and children will be sent to school one week prior to the visit&#10;&#10;Schools will be contacted by the provider to book the sessions in&#10;&#10;Support will be needed in terms of set up of venues prior to attendance and this will be communicated at the time of booking&#10;&#10;Further information will be shared when confirmed&#10;">
            <a:extLst>
              <a:ext uri="{FF2B5EF4-FFF2-40B4-BE49-F238E27FC236}">
                <a16:creationId xmlns:a16="http://schemas.microsoft.com/office/drawing/2014/main" id="{95847AC2-0B90-A247-80D8-356B80D04FA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0"/>
            <a:ext cx="9039225" cy="5143500"/>
          </a:xfrm>
          <a:prstGeom prst="rect">
            <a:avLst/>
          </a:prstGeom>
        </p:spPr>
      </p:pic>
      <p:sp>
        <p:nvSpPr>
          <p:cNvPr id="6" name="TextBox 5"/>
          <p:cNvSpPr txBox="1"/>
          <p:nvPr/>
        </p:nvSpPr>
        <p:spPr>
          <a:xfrm>
            <a:off x="374960" y="979006"/>
            <a:ext cx="8564163" cy="2342949"/>
          </a:xfrm>
          <a:prstGeom prst="rect">
            <a:avLst/>
          </a:prstGeom>
          <a:noFill/>
        </p:spPr>
        <p:txBody>
          <a:bodyPr wrap="square" rtlCol="0">
            <a:spAutoFit/>
          </a:bodyPr>
          <a:lstStyle/>
          <a:p>
            <a:endParaRPr lang="en-GB" sz="1125" dirty="0"/>
          </a:p>
          <a:p>
            <a:pPr marL="214313" indent="-214313">
              <a:buFont typeface="Arial" panose="020B0604020202020204" pitchFamily="34" charset="0"/>
              <a:buChar char="•"/>
            </a:pPr>
            <a:r>
              <a:rPr lang="en-GB" sz="1125" dirty="0"/>
              <a:t>Delivery with SAIS experienced in running sessions in schools</a:t>
            </a:r>
          </a:p>
          <a:p>
            <a:pPr marL="214313" indent="-214313">
              <a:buFont typeface="Arial" panose="020B0604020202020204" pitchFamily="34" charset="0"/>
              <a:buChar char="•"/>
            </a:pPr>
            <a:endParaRPr lang="en-GB" sz="1125" dirty="0"/>
          </a:p>
          <a:p>
            <a:pPr marL="214313" indent="-214313">
              <a:buFont typeface="Arial" panose="020B0604020202020204" pitchFamily="34" charset="0"/>
              <a:buChar char="•"/>
            </a:pPr>
            <a:r>
              <a:rPr lang="en-GB" sz="1125" dirty="0"/>
              <a:t>School based model planned to start on 29</a:t>
            </a:r>
            <a:r>
              <a:rPr lang="en-GB" sz="1125" baseline="30000" dirty="0"/>
              <a:t>th</a:t>
            </a:r>
            <a:r>
              <a:rPr lang="en-GB" sz="1125" dirty="0"/>
              <a:t> September</a:t>
            </a:r>
          </a:p>
          <a:p>
            <a:pPr marL="214313" indent="-214313">
              <a:buFont typeface="Arial" panose="020B0604020202020204" pitchFamily="34" charset="0"/>
              <a:buChar char="•"/>
            </a:pPr>
            <a:endParaRPr lang="en-GB" sz="1125" dirty="0"/>
          </a:p>
          <a:p>
            <a:pPr marL="214313" indent="-214313">
              <a:buFont typeface="Arial" panose="020B0604020202020204" pitchFamily="34" charset="0"/>
              <a:buChar char="•"/>
            </a:pPr>
            <a:r>
              <a:rPr lang="en-GB" sz="1125" dirty="0"/>
              <a:t>Consent forms and information leaflets for parents and children will be sent to school one week prior to the visit</a:t>
            </a:r>
          </a:p>
          <a:p>
            <a:pPr marL="214313" indent="-214313">
              <a:buFont typeface="Arial" panose="020B0604020202020204" pitchFamily="34" charset="0"/>
              <a:buChar char="•"/>
            </a:pPr>
            <a:endParaRPr lang="en-GB" sz="1125" dirty="0"/>
          </a:p>
          <a:p>
            <a:pPr marL="214313" indent="-214313">
              <a:buFont typeface="Arial" panose="020B0604020202020204" pitchFamily="34" charset="0"/>
              <a:buChar char="•"/>
            </a:pPr>
            <a:r>
              <a:rPr lang="en-GB" sz="1125" dirty="0"/>
              <a:t>Schools will be contacted by the provider to book the sessions in</a:t>
            </a:r>
          </a:p>
          <a:p>
            <a:pPr marL="214313" indent="-214313">
              <a:buFont typeface="Arial" panose="020B0604020202020204" pitchFamily="34" charset="0"/>
              <a:buChar char="•"/>
            </a:pPr>
            <a:endParaRPr lang="en-GB" sz="1125" dirty="0"/>
          </a:p>
          <a:p>
            <a:pPr marL="214313" indent="-214313">
              <a:buFont typeface="Arial" panose="020B0604020202020204" pitchFamily="34" charset="0"/>
              <a:buChar char="•"/>
            </a:pPr>
            <a:r>
              <a:rPr lang="en-GB" sz="1125" dirty="0"/>
              <a:t>Support will be needed in terms of set up of venues prior to attendance and this will be communicated at the time of booking</a:t>
            </a:r>
          </a:p>
          <a:p>
            <a:pPr marL="214313" indent="-214313">
              <a:buFont typeface="Arial" panose="020B0604020202020204" pitchFamily="34" charset="0"/>
              <a:buChar char="•"/>
            </a:pPr>
            <a:endParaRPr lang="en-GB" sz="1125" dirty="0"/>
          </a:p>
          <a:p>
            <a:pPr marL="214313" indent="-214313">
              <a:buFont typeface="Arial" panose="020B0604020202020204" pitchFamily="34" charset="0"/>
              <a:buChar char="•"/>
            </a:pPr>
            <a:r>
              <a:rPr lang="en-GB" sz="1125" dirty="0"/>
              <a:t>Further information will be shared when confirmed</a:t>
            </a:r>
          </a:p>
          <a:p>
            <a:endParaRPr lang="en-GB" sz="1125" dirty="0"/>
          </a:p>
        </p:txBody>
      </p:sp>
      <p:sp>
        <p:nvSpPr>
          <p:cNvPr id="2" name="Title 1">
            <a:extLst>
              <a:ext uri="{FF2B5EF4-FFF2-40B4-BE49-F238E27FC236}">
                <a16:creationId xmlns:a16="http://schemas.microsoft.com/office/drawing/2014/main" id="{22C294EB-D945-4342-AACB-051B0918A952}"/>
              </a:ext>
            </a:extLst>
          </p:cNvPr>
          <p:cNvSpPr>
            <a:spLocks noGrp="1"/>
          </p:cNvSpPr>
          <p:nvPr>
            <p:ph type="title"/>
          </p:nvPr>
        </p:nvSpPr>
        <p:spPr>
          <a:xfrm>
            <a:off x="368490" y="170740"/>
            <a:ext cx="5384042" cy="461665"/>
          </a:xfrm>
        </p:spPr>
        <p:txBody>
          <a:bodyPr vert="horz" wrap="square" lIns="91440" tIns="45720" rIns="91440" bIns="45720" anchor="t" anchorCtr="0">
            <a:normAutofit/>
          </a:bodyPr>
          <a:lstStyle/>
          <a:p>
            <a:r>
              <a:rPr lang="en-GB">
                <a:solidFill>
                  <a:srgbClr val="000000"/>
                </a:solidFill>
                <a:latin typeface="Calibri" panose="020F0502020204030204" pitchFamily="34" charset="0"/>
              </a:rPr>
              <a:t>NHS Plan</a:t>
            </a:r>
          </a:p>
        </p:txBody>
      </p:sp>
    </p:spTree>
    <p:extLst>
      <p:ext uri="{BB962C8B-B14F-4D97-AF65-F5344CB8AC3E}">
        <p14:creationId xmlns:p14="http://schemas.microsoft.com/office/powerpoint/2010/main" val="262563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a93be7a7-87bb-4e0c-a250-96692e49c501"/>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13" ma:contentTypeDescription="Create a new document." ma:contentTypeScope="" ma:versionID="238689ba506de5f3fc5b8ef42f3cc196">
  <xsd:schema xmlns:xsd="http://www.w3.org/2001/XMLSchema" xmlns:xs="http://www.w3.org/2001/XMLSchema" xmlns:p="http://schemas.microsoft.com/office/2006/metadata/properties" xmlns:ns3="18d52200-c0d3-49d1-aefb-8e4a6e87486a" xmlns:ns4="a142b80d-944f-44f2-a3ac-74f5a99804bb" targetNamespace="http://schemas.microsoft.com/office/2006/metadata/properties" ma:root="true" ma:fieldsID="e204e4332e281308a6951223b82e2fad" ns3:_="" ns4:_="">
    <xsd:import namespace="18d52200-c0d3-49d1-aefb-8e4a6e87486a"/>
    <xsd:import namespace="a142b80d-944f-44f2-a3ac-74f5a99804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42b80d-944f-44f2-a3ac-74f5a99804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6A6E03D2-F375-46B2-A89A-B3E83DF0526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a142b80d-944f-44f2-a3ac-74f5a99804bb"/>
    <ds:schemaRef ds:uri="http://www.w3.org/XML/1998/namespace"/>
    <ds:schemaRef ds:uri="http://purl.org/dc/dcmitype/"/>
  </ds:schemaRefs>
</ds:datastoreItem>
</file>

<file path=customXml/itemProps3.xml><?xml version="1.0" encoding="utf-8"?>
<ds:datastoreItem xmlns:ds="http://schemas.openxmlformats.org/officeDocument/2006/customXml" ds:itemID="{719EA1A5-0A42-425B-A0C9-67499239F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52200-c0d3-49d1-aefb-8e4a6e87486a"/>
    <ds:schemaRef ds:uri="a142b80d-944f-44f2-a3ac-74f5a99804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151</TotalTime>
  <Words>608</Words>
  <Application>Microsoft Office PowerPoint</Application>
  <PresentationFormat>On-screen Show (16:9)</PresentationFormat>
  <Paragraphs>106</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Nova</vt:lpstr>
      <vt:lpstr>Arial Nova Light</vt:lpstr>
      <vt:lpstr>Arial,Sans-Serif</vt:lpstr>
      <vt:lpstr>Calibri</vt:lpstr>
      <vt:lpstr>Wingdings</vt:lpstr>
      <vt:lpstr>Birmingham_City_Council___corp_template_updated_Jan_2018 16x9</vt:lpstr>
      <vt:lpstr>12-15 years COVID-19 Vaccines Webinar for Birmingham schools  15th September 2021</vt:lpstr>
      <vt:lpstr>Introduction </vt:lpstr>
      <vt:lpstr>Vaccine Advisory</vt:lpstr>
      <vt:lpstr>Global examples and 12-15 years COVID-19 Vaccine studies</vt:lpstr>
      <vt:lpstr>Predicted benefits of reduction in COVID-19–related hospitalizations and death and risks of myocarditis after second dose of mRNA COVID-19 vaccination by age group</vt:lpstr>
      <vt:lpstr>Next steps and Local support </vt:lpstr>
      <vt:lpstr>Feedback from a Youth Champions  Vaccine Discussion (held in school) </vt:lpstr>
      <vt:lpstr>CHILDREN’S COVID VACCINATION DELIVERY MODEL</vt:lpstr>
      <vt:lpstr>NHS Plan</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Becky Shergill</cp:lastModifiedBy>
  <cp:revision>16</cp:revision>
  <dcterms:created xsi:type="dcterms:W3CDTF">2021-03-24T14:08:26Z</dcterms:created>
  <dcterms:modified xsi:type="dcterms:W3CDTF">2021-09-16T09:53:24Z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ies>
</file>