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6"/>
  </p:notesMasterIdLst>
  <p:sldIdLst>
    <p:sldId id="263" r:id="rId7"/>
    <p:sldId id="264" r:id="rId8"/>
    <p:sldId id="267" r:id="rId9"/>
    <p:sldId id="275" r:id="rId10"/>
    <p:sldId id="266" r:id="rId11"/>
    <p:sldId id="265" r:id="rId12"/>
    <p:sldId id="270" r:id="rId13"/>
    <p:sldId id="268" r:id="rId14"/>
    <p:sldId id="282" r:id="rId15"/>
    <p:sldId id="269" r:id="rId16"/>
    <p:sldId id="274" r:id="rId17"/>
    <p:sldId id="273" r:id="rId18"/>
    <p:sldId id="272" r:id="rId19"/>
    <p:sldId id="271" r:id="rId20"/>
    <p:sldId id="281" r:id="rId21"/>
    <p:sldId id="280" r:id="rId22"/>
    <p:sldId id="279" r:id="rId23"/>
    <p:sldId id="278" r:id="rId24"/>
    <p:sldId id="277" r:id="rId25"/>
    <p:sldId id="276" r:id="rId26"/>
    <p:sldId id="283" r:id="rId27"/>
    <p:sldId id="342" r:id="rId28"/>
    <p:sldId id="341" r:id="rId29"/>
    <p:sldId id="340" r:id="rId30"/>
    <p:sldId id="339" r:id="rId31"/>
    <p:sldId id="288" r:id="rId32"/>
    <p:sldId id="287" r:id="rId33"/>
    <p:sldId id="286" r:id="rId34"/>
    <p:sldId id="3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2EDA1-5392-4099-9F8A-0586001DF0DB}" v="74" dt="2020-06-01T12:12:44.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F1EEF-73E0-482E-9B31-7DE66969848E}" type="datetimeFigureOut">
              <a:rPr lang="en-GB" smtClean="0"/>
              <a:t>15/07/2020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BBC4-056A-4477-9FB8-4ECD6FD47E93}" type="slidenum">
              <a:rPr lang="en-GB" smtClean="0"/>
              <a:t>‹#›</a:t>
            </a:fld>
            <a:endParaRPr lang="en-GB"/>
          </a:p>
        </p:txBody>
      </p:sp>
    </p:spTree>
    <p:extLst>
      <p:ext uri="{BB962C8B-B14F-4D97-AF65-F5344CB8AC3E}">
        <p14:creationId xmlns:p14="http://schemas.microsoft.com/office/powerpoint/2010/main" val="44891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D3B06BC-CF60-4965-A3E8-8C35ACAC4C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29EABBF-CE96-4EFB-B557-23DAEA824E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2468" name="Slide Number Placeholder 3">
            <a:extLst>
              <a:ext uri="{FF2B5EF4-FFF2-40B4-BE49-F238E27FC236}">
                <a16:creationId xmlns:a16="http://schemas.microsoft.com/office/drawing/2014/main" id="{27AB240E-27AC-4508-B76D-0AB56DB6F9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ova" panose="020B0504020202020204" pitchFamily="34" charset="0"/>
                <a:cs typeface="Arial" panose="020B0604020202020204" pitchFamily="34" charset="0"/>
              </a:defRPr>
            </a:lvl1pPr>
            <a:lvl2pPr marL="742950" indent="-285750">
              <a:defRPr>
                <a:solidFill>
                  <a:schemeClr val="tx1"/>
                </a:solidFill>
                <a:latin typeface="Arial Nova" panose="020B0504020202020204" pitchFamily="34" charset="0"/>
                <a:cs typeface="Arial" panose="020B0604020202020204" pitchFamily="34" charset="0"/>
              </a:defRPr>
            </a:lvl2pPr>
            <a:lvl3pPr marL="1143000" indent="-228600">
              <a:defRPr>
                <a:solidFill>
                  <a:schemeClr val="tx1"/>
                </a:solidFill>
                <a:latin typeface="Arial Nova" panose="020B0504020202020204" pitchFamily="34" charset="0"/>
                <a:cs typeface="Arial" panose="020B0604020202020204" pitchFamily="34" charset="0"/>
              </a:defRPr>
            </a:lvl3pPr>
            <a:lvl4pPr marL="1600200" indent="-228600">
              <a:defRPr>
                <a:solidFill>
                  <a:schemeClr val="tx1"/>
                </a:solidFill>
                <a:latin typeface="Arial Nova" panose="020B0504020202020204" pitchFamily="34" charset="0"/>
                <a:cs typeface="Arial" panose="020B0604020202020204" pitchFamily="34" charset="0"/>
              </a:defRPr>
            </a:lvl4pPr>
            <a:lvl5pPr marL="2057400" indent="-228600">
              <a:defRPr>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958B10-1A36-4DFB-960C-51CC32FADF06}"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80D6775-647B-466C-8106-3CC25EB5D8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55DF3F9-4A91-4AB9-86AC-70FD327115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4516" name="Slide Number Placeholder 3">
            <a:extLst>
              <a:ext uri="{FF2B5EF4-FFF2-40B4-BE49-F238E27FC236}">
                <a16:creationId xmlns:a16="http://schemas.microsoft.com/office/drawing/2014/main" id="{D9509312-6D14-4C3F-B107-FF3ADE4825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ova" panose="020B0504020202020204" pitchFamily="34" charset="0"/>
                <a:cs typeface="Arial" panose="020B0604020202020204" pitchFamily="34" charset="0"/>
              </a:defRPr>
            </a:lvl1pPr>
            <a:lvl2pPr marL="742950" indent="-285750">
              <a:defRPr>
                <a:solidFill>
                  <a:schemeClr val="tx1"/>
                </a:solidFill>
                <a:latin typeface="Arial Nova" panose="020B0504020202020204" pitchFamily="34" charset="0"/>
                <a:cs typeface="Arial" panose="020B0604020202020204" pitchFamily="34" charset="0"/>
              </a:defRPr>
            </a:lvl2pPr>
            <a:lvl3pPr marL="1143000" indent="-228600">
              <a:defRPr>
                <a:solidFill>
                  <a:schemeClr val="tx1"/>
                </a:solidFill>
                <a:latin typeface="Arial Nova" panose="020B0504020202020204" pitchFamily="34" charset="0"/>
                <a:cs typeface="Arial" panose="020B0604020202020204" pitchFamily="34" charset="0"/>
              </a:defRPr>
            </a:lvl3pPr>
            <a:lvl4pPr marL="1600200" indent="-228600">
              <a:defRPr>
                <a:solidFill>
                  <a:schemeClr val="tx1"/>
                </a:solidFill>
                <a:latin typeface="Arial Nova" panose="020B0504020202020204" pitchFamily="34" charset="0"/>
                <a:cs typeface="Arial" panose="020B0604020202020204" pitchFamily="34" charset="0"/>
              </a:defRPr>
            </a:lvl4pPr>
            <a:lvl5pPr marL="2057400" indent="-228600">
              <a:defRPr>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00736C-5F0D-466B-AAE9-9274B9859117}"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B0DC8BB-045C-4A32-9709-C486414EE7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C69F0BB0-5597-4876-9B5F-D6CFC4D2F7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Arial Nova Light" panose="020B0304020202020204" pitchFamily="34" charset="0"/>
            </a:endParaRPr>
          </a:p>
        </p:txBody>
      </p:sp>
      <p:sp>
        <p:nvSpPr>
          <p:cNvPr id="134148" name="Slide Number Placeholder 3">
            <a:extLst>
              <a:ext uri="{FF2B5EF4-FFF2-40B4-BE49-F238E27FC236}">
                <a16:creationId xmlns:a16="http://schemas.microsoft.com/office/drawing/2014/main" id="{CF9F9C7B-A924-4BD6-A9B7-1BCC69EE33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ova" panose="020B0504020202020204" pitchFamily="34" charset="0"/>
                <a:cs typeface="Arial" panose="020B0604020202020204" pitchFamily="34" charset="0"/>
              </a:defRPr>
            </a:lvl1pPr>
            <a:lvl2pPr marL="742950" indent="-285750">
              <a:defRPr>
                <a:solidFill>
                  <a:schemeClr val="tx1"/>
                </a:solidFill>
                <a:latin typeface="Arial Nova" panose="020B0504020202020204" pitchFamily="34" charset="0"/>
                <a:cs typeface="Arial" panose="020B0604020202020204" pitchFamily="34" charset="0"/>
              </a:defRPr>
            </a:lvl2pPr>
            <a:lvl3pPr marL="1143000" indent="-228600">
              <a:defRPr>
                <a:solidFill>
                  <a:schemeClr val="tx1"/>
                </a:solidFill>
                <a:latin typeface="Arial Nova" panose="020B0504020202020204" pitchFamily="34" charset="0"/>
                <a:cs typeface="Arial" panose="020B0604020202020204" pitchFamily="34" charset="0"/>
              </a:defRPr>
            </a:lvl3pPr>
            <a:lvl4pPr marL="1600200" indent="-228600">
              <a:defRPr>
                <a:solidFill>
                  <a:schemeClr val="tx1"/>
                </a:solidFill>
                <a:latin typeface="Arial Nova" panose="020B0504020202020204" pitchFamily="34" charset="0"/>
                <a:cs typeface="Arial" panose="020B0604020202020204" pitchFamily="34" charset="0"/>
              </a:defRPr>
            </a:lvl4pPr>
            <a:lvl5pPr marL="2057400" indent="-228600">
              <a:defRPr>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BAF778-B7A5-45B2-85F3-9D0DF1B9450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89ED0ED-14A8-4879-95D1-ADE16E101B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6162" y="1748409"/>
            <a:ext cx="6995441" cy="1470025"/>
          </a:xfrm>
        </p:spPr>
        <p:txBody>
          <a:bodyPr>
            <a:normAutofit/>
          </a:bodyPr>
          <a:lstStyle>
            <a:lvl1pPr algn="l">
              <a:defRPr sz="36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tint val="75000"/>
                  </a:schemeClr>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916095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BE3172-EA9D-4E1B-975D-6224628BC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49"/>
            <a:ext cx="4011084" cy="1162051"/>
          </a:xfrm>
        </p:spPr>
        <p:txBody>
          <a:bodyPr anchor="t"/>
          <a:lstStyle>
            <a:lvl1pPr algn="l">
              <a:defRPr sz="2267" b="1"/>
            </a:lvl1pPr>
          </a:lstStyle>
          <a:p>
            <a:r>
              <a:rPr lang="en-US"/>
              <a:t>Click to edit Master title style</a:t>
            </a:r>
            <a:endParaRPr lang="en-GB"/>
          </a:p>
        </p:txBody>
      </p:sp>
      <p:sp>
        <p:nvSpPr>
          <p:cNvPr id="3" name="Content Placeholder 2"/>
          <p:cNvSpPr>
            <a:spLocks noGrp="1"/>
          </p:cNvSpPr>
          <p:nvPr>
            <p:ph idx="1"/>
          </p:nvPr>
        </p:nvSpPr>
        <p:spPr>
          <a:xfrm>
            <a:off x="4766735" y="273052"/>
            <a:ext cx="6815667" cy="5606963"/>
          </a:xfrm>
        </p:spPr>
        <p:txBody>
          <a:bodyPr>
            <a:normAutofit/>
          </a:bodyPr>
          <a:lstStyle>
            <a:lvl1pPr>
              <a:defRPr sz="2667"/>
            </a:lvl1pPr>
            <a:lvl2pPr>
              <a:defRPr sz="2267"/>
            </a:lvl2pPr>
            <a:lvl3pPr>
              <a:defRPr sz="2000"/>
            </a:lvl3pPr>
            <a:lvl4pPr>
              <a:defRPr sz="1867"/>
            </a:lvl4pPr>
            <a:lvl5pPr>
              <a:defRPr sz="18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2"/>
            <a:ext cx="4011084" cy="449378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a:t>Click to edit Master text styles</a:t>
            </a:r>
          </a:p>
        </p:txBody>
      </p:sp>
      <p:sp>
        <p:nvSpPr>
          <p:cNvPr id="6" name="Slide Number Placeholder 5">
            <a:extLst>
              <a:ext uri="{FF2B5EF4-FFF2-40B4-BE49-F238E27FC236}">
                <a16:creationId xmlns:a16="http://schemas.microsoft.com/office/drawing/2014/main" id="{C54B064D-7D15-4756-B5A0-96293DDB0DD6}"/>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915A6234-C508-4451-86DA-034404BD30FD}" type="slidenum">
              <a:rPr lang="en-GB" altLang="en-US"/>
              <a:pPr/>
              <a:t>‹#›</a:t>
            </a:fld>
            <a:endParaRPr lang="en-GB" altLang="en-US"/>
          </a:p>
        </p:txBody>
      </p:sp>
    </p:spTree>
    <p:extLst>
      <p:ext uri="{BB962C8B-B14F-4D97-AF65-F5344CB8AC3E}">
        <p14:creationId xmlns:p14="http://schemas.microsoft.com/office/powerpoint/2010/main" val="315295561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FC427D7-6760-4F2C-9FDA-6EB2BC1AA1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E05E14F8-95CF-4836-A3CF-5ED41E812093}"/>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55D289BD-5864-4165-9645-C448E8D40210}" type="slidenum">
              <a:rPr lang="en-GB" altLang="en-US"/>
              <a:pPr/>
              <a:t>‹#›</a:t>
            </a:fld>
            <a:endParaRPr lang="en-GB" altLang="en-US"/>
          </a:p>
        </p:txBody>
      </p:sp>
    </p:spTree>
    <p:extLst>
      <p:ext uri="{BB962C8B-B14F-4D97-AF65-F5344CB8AC3E}">
        <p14:creationId xmlns:p14="http://schemas.microsoft.com/office/powerpoint/2010/main" val="348207500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76F86E4-D810-472E-A267-BBA199E271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701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26161" y="1748409"/>
            <a:ext cx="6995441" cy="1470025"/>
          </a:xfrm>
        </p:spPr>
        <p:txBody>
          <a:bodyPr>
            <a:normAutofit/>
          </a:bodyPr>
          <a:lstStyle>
            <a:lvl1pPr algn="l">
              <a:defRPr sz="32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2" y="3260576"/>
            <a:ext cx="6958927" cy="1752600"/>
          </a:xfrm>
        </p:spPr>
        <p:txBody>
          <a:bodyPr>
            <a:normAutofit/>
          </a:bodyPr>
          <a:lstStyle>
            <a:lvl1pPr marL="0" indent="0" algn="l">
              <a:buNone/>
              <a:defRPr sz="1800">
                <a:solidFill>
                  <a:schemeClr val="tx1">
                    <a:tint val="75000"/>
                  </a:schemeClr>
                </a:solidFill>
                <a:latin typeface="Arial Nov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2365599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D3D2ABD-E3BC-41F6-8DF6-038F47C490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38"/>
          <a:stretch>
            <a:fillRect/>
          </a:stretch>
        </p:blipFill>
        <p:spPr bwMode="auto">
          <a:xfrm>
            <a:off x="-21493" y="0"/>
            <a:ext cx="122330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dirty="0"/>
          </a:p>
        </p:txBody>
      </p:sp>
      <p:sp>
        <p:nvSpPr>
          <p:cNvPr id="3"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a:extLst>
              <a:ext uri="{FF2B5EF4-FFF2-40B4-BE49-F238E27FC236}">
                <a16:creationId xmlns:a16="http://schemas.microsoft.com/office/drawing/2014/main" id="{8E1AEEFD-E5C2-4CCE-B1B5-3D8D4E237684}"/>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2898759E-A2B4-42CF-ABCF-99D0D6875DC2}" type="slidenum">
              <a:rPr lang="en-GB" altLang="en-US" smtClean="0"/>
              <a:pPr>
                <a:defRPr/>
              </a:pPr>
              <a:t>‹#›</a:t>
            </a:fld>
            <a:endParaRPr lang="en-GB" altLang="en-US"/>
          </a:p>
        </p:txBody>
      </p:sp>
    </p:spTree>
    <p:extLst>
      <p:ext uri="{BB962C8B-B14F-4D97-AF65-F5344CB8AC3E}">
        <p14:creationId xmlns:p14="http://schemas.microsoft.com/office/powerpoint/2010/main" val="296378093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EF7884-CA57-4951-9F69-7020B53E006B}"/>
              </a:ext>
            </a:extLst>
          </p:cNvPr>
          <p:cNvSpPr txBox="1">
            <a:spLocks/>
          </p:cNvSpPr>
          <p:nvPr userDrawn="1"/>
        </p:nvSpPr>
        <p:spPr>
          <a:xfrm>
            <a:off x="455247" y="6411914"/>
            <a:ext cx="2844800" cy="365125"/>
          </a:xfrm>
          <a:prstGeom prst="rect">
            <a:avLst/>
          </a:prstGeom>
        </p:spPr>
        <p:txBody>
          <a:bodyPr anchor="ctr"/>
          <a:lstStyle>
            <a:lvl1pPr eaLnBrk="0" hangingPunct="0">
              <a:defRPr>
                <a:solidFill>
                  <a:schemeClr val="tx1"/>
                </a:solidFill>
                <a:latin typeface="Arial Nova" panose="020B0504020202020204" pitchFamily="34" charset="0"/>
                <a:cs typeface="Arial" panose="020B0604020202020204" pitchFamily="34" charset="0"/>
              </a:defRPr>
            </a:lvl1pPr>
            <a:lvl2pPr marL="742950" indent="-285750" eaLnBrk="0" hangingPunct="0">
              <a:defRPr>
                <a:solidFill>
                  <a:schemeClr val="tx1"/>
                </a:solidFill>
                <a:latin typeface="Arial Nova" panose="020B0504020202020204" pitchFamily="34" charset="0"/>
                <a:cs typeface="Arial" panose="020B0604020202020204" pitchFamily="34" charset="0"/>
              </a:defRPr>
            </a:lvl2pPr>
            <a:lvl3pPr marL="1143000" indent="-228600" eaLnBrk="0" hangingPunct="0">
              <a:defRPr>
                <a:solidFill>
                  <a:schemeClr val="tx1"/>
                </a:solidFill>
                <a:latin typeface="Arial Nova" panose="020B0504020202020204" pitchFamily="34" charset="0"/>
                <a:cs typeface="Arial" panose="020B0604020202020204" pitchFamily="34" charset="0"/>
              </a:defRPr>
            </a:lvl3pPr>
            <a:lvl4pPr marL="1600200" indent="-228600" eaLnBrk="0" hangingPunct="0">
              <a:defRPr>
                <a:solidFill>
                  <a:schemeClr val="tx1"/>
                </a:solidFill>
                <a:latin typeface="Arial Nova" panose="020B0504020202020204" pitchFamily="34" charset="0"/>
                <a:cs typeface="Arial" panose="020B0604020202020204" pitchFamily="34" charset="0"/>
              </a:defRPr>
            </a:lvl4pPr>
            <a:lvl5pPr marL="2057400" indent="-228600" eaLnBrk="0" hangingPunct="0">
              <a:defRPr>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9pPr>
          </a:lstStyle>
          <a:p>
            <a:pPr eaLnBrk="1" hangingPunct="1">
              <a:defRPr/>
            </a:pPr>
            <a:r>
              <a:rPr lang="en-GB" altLang="en-US" sz="1000" b="1">
                <a:solidFill>
                  <a:schemeClr val="bg1"/>
                </a:solidFill>
              </a:rPr>
              <a:t>PAGE </a:t>
            </a:r>
            <a:fld id="{EFD1AC82-C355-46EB-ACC7-965926018ECF}" type="slidenum">
              <a:rPr lang="en-GB" altLang="en-US" sz="1000" b="1" smtClean="0">
                <a:solidFill>
                  <a:schemeClr val="bg1"/>
                </a:solidFill>
              </a:rPr>
              <a:pPr eaLnBrk="1" hangingPunct="1">
                <a:defRPr/>
              </a:pPr>
              <a:t>‹#›</a:t>
            </a:fld>
            <a:endParaRPr lang="en-GB" altLang="en-US" sz="1000" b="1">
              <a:solidFill>
                <a:schemeClr val="bg1"/>
              </a:solidFill>
            </a:endParaRPr>
          </a:p>
        </p:txBody>
      </p:sp>
      <p:sp>
        <p:nvSpPr>
          <p:cNvPr id="9"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dirty="0"/>
          </a:p>
        </p:txBody>
      </p:sp>
      <p:sp>
        <p:nvSpPr>
          <p:cNvPr id="10"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5C3ED957-0307-45DA-B0F6-2CB4B785085D}"/>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63343503-33C8-4B7C-A25A-0EBD1923B46C}" type="slidenum">
              <a:rPr lang="en-GB" altLang="en-US" smtClean="0"/>
              <a:pPr>
                <a:defRPr/>
              </a:pPr>
              <a:t>‹#›</a:t>
            </a:fld>
            <a:endParaRPr lang="en-GB" altLang="en-US"/>
          </a:p>
        </p:txBody>
      </p:sp>
    </p:spTree>
    <p:extLst>
      <p:ext uri="{BB962C8B-B14F-4D97-AF65-F5344CB8AC3E}">
        <p14:creationId xmlns:p14="http://schemas.microsoft.com/office/powerpoint/2010/main" val="149316250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24349DB-305C-4C64-89FF-C742672C45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875"/>
          <a:stretch>
            <a:fillRect/>
          </a:stretch>
        </p:blipFill>
        <p:spPr bwMode="auto">
          <a:xfrm>
            <a:off x="1" y="0"/>
            <a:ext cx="12211538" cy="68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5082" y="3705053"/>
            <a:ext cx="10363200" cy="1362075"/>
          </a:xfrm>
        </p:spPr>
        <p:txBody>
          <a:bodyPr anchor="t">
            <a:normAutofit/>
          </a:bodyPr>
          <a:lstStyle>
            <a:lvl1pPr algn="l">
              <a:defRPr sz="32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2" y="2204865"/>
            <a:ext cx="10363200" cy="1500187"/>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983695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BB0A88B-DFFA-45EA-8F56-8F551EA75E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0135"/>
          <a:stretch>
            <a:fillRect/>
          </a:stretch>
        </p:blipFill>
        <p:spPr bwMode="auto">
          <a:xfrm>
            <a:off x="1" y="0"/>
            <a:ext cx="12211538"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5082" y="3705053"/>
            <a:ext cx="10363200" cy="1362075"/>
          </a:xfrm>
        </p:spPr>
        <p:txBody>
          <a:bodyPr anchor="t">
            <a:normAutofit/>
          </a:bodyPr>
          <a:lstStyle>
            <a:lvl1pPr algn="l">
              <a:defRPr sz="3200" b="1" cap="all">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2" y="2204865"/>
            <a:ext cx="10363200" cy="1500187"/>
          </a:xfrm>
        </p:spPr>
        <p:txBody>
          <a:bodyPr anchor="b">
            <a:normAutofit/>
          </a:bodyPr>
          <a:lstStyle>
            <a:lvl1pPr marL="0" indent="0">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52846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53A48-D5A3-4CD2-BC07-8132B11ADB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1235" y="1412776"/>
            <a:ext cx="531091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1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8"/>
            <a:ext cx="10972800" cy="994122"/>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57A641B3-350A-439F-909E-D790086237CC}"/>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778F4415-5989-4A63-9D60-15201E94869B}" type="slidenum">
              <a:rPr lang="en-GB" altLang="en-US" smtClean="0"/>
              <a:pPr>
                <a:defRPr/>
              </a:pPr>
              <a:t>‹#›</a:t>
            </a:fld>
            <a:endParaRPr lang="en-GB" altLang="en-US"/>
          </a:p>
        </p:txBody>
      </p:sp>
    </p:spTree>
    <p:extLst>
      <p:ext uri="{BB962C8B-B14F-4D97-AF65-F5344CB8AC3E}">
        <p14:creationId xmlns:p14="http://schemas.microsoft.com/office/powerpoint/2010/main" val="425369534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B32A2E7-A591-42E3-9AD6-47258AEF37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356988"/>
            <a:ext cx="5386917"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96750"/>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356988"/>
            <a:ext cx="5389034"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996750"/>
            <a:ext cx="538903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8"/>
            <a:ext cx="10972800" cy="994122"/>
          </a:xfrm>
        </p:spPr>
        <p:txBody>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FE193F06-625D-4680-8BF2-2293CC518B8A}"/>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49879439-58B8-437F-8F8A-549DEAA31492}" type="slidenum">
              <a:rPr lang="en-GB" altLang="en-US" smtClean="0"/>
              <a:pPr>
                <a:defRPr/>
              </a:pPr>
              <a:t>‹#›</a:t>
            </a:fld>
            <a:endParaRPr lang="en-GB" altLang="en-US"/>
          </a:p>
        </p:txBody>
      </p:sp>
    </p:spTree>
    <p:extLst>
      <p:ext uri="{BB962C8B-B14F-4D97-AF65-F5344CB8AC3E}">
        <p14:creationId xmlns:p14="http://schemas.microsoft.com/office/powerpoint/2010/main" val="250367298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FD9FA4B2-6EF9-4F46-B399-74A1CFAF5B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09600" y="274638"/>
            <a:ext cx="10972800" cy="994122"/>
          </a:xfrm>
        </p:spPr>
        <p:txBody>
          <a:bodyPr/>
          <a:lstStyle/>
          <a:p>
            <a:r>
              <a:rPr lang="en-US"/>
              <a:t>Click to edit Master title style</a:t>
            </a:r>
            <a:endParaRPr lang="en-GB" dirty="0"/>
          </a:p>
        </p:txBody>
      </p:sp>
      <p:sp>
        <p:nvSpPr>
          <p:cNvPr id="4" name="Slide Number Placeholder 5">
            <a:extLst>
              <a:ext uri="{FF2B5EF4-FFF2-40B4-BE49-F238E27FC236}">
                <a16:creationId xmlns:a16="http://schemas.microsoft.com/office/drawing/2014/main" id="{FCEED25A-C561-4999-886D-9CC45CA7BC63}"/>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9BDE829B-ADAF-490D-8085-E1ABCBA2E396}" type="slidenum">
              <a:rPr lang="en-GB" altLang="en-US" smtClean="0"/>
              <a:pPr>
                <a:defRPr/>
              </a:pPr>
              <a:t>‹#›</a:t>
            </a:fld>
            <a:endParaRPr lang="en-GB" altLang="en-US"/>
          </a:p>
        </p:txBody>
      </p:sp>
    </p:spTree>
    <p:extLst>
      <p:ext uri="{BB962C8B-B14F-4D97-AF65-F5344CB8AC3E}">
        <p14:creationId xmlns:p14="http://schemas.microsoft.com/office/powerpoint/2010/main" val="31196355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4EE474-DFA5-4492-A0E2-CF00352367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F606AD9D-E8E0-4495-8D69-C7C2B35C7557}"/>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0AD42992-6473-45C0-8507-2A799AC33C4E}" type="slidenum">
              <a:rPr lang="en-GB" altLang="en-US"/>
              <a:pPr/>
              <a:t>‹#›</a:t>
            </a:fld>
            <a:endParaRPr lang="en-GB" altLang="en-US"/>
          </a:p>
        </p:txBody>
      </p:sp>
    </p:spTree>
    <p:extLst>
      <p:ext uri="{BB962C8B-B14F-4D97-AF65-F5344CB8AC3E}">
        <p14:creationId xmlns:p14="http://schemas.microsoft.com/office/powerpoint/2010/main" val="94074570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0F2F16D-EC9A-48F9-9DB3-DB801C0DF2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6271D3A5-D861-4114-B9DC-AD52E26D377E}"/>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1884EBB7-C800-4CF6-B7C8-BF5639CC786A}" type="slidenum">
              <a:rPr lang="en-GB" altLang="en-US" smtClean="0"/>
              <a:pPr>
                <a:defRPr/>
              </a:pPr>
              <a:t>‹#›</a:t>
            </a:fld>
            <a:endParaRPr lang="en-GB" altLang="en-US"/>
          </a:p>
        </p:txBody>
      </p:sp>
    </p:spTree>
    <p:extLst>
      <p:ext uri="{BB962C8B-B14F-4D97-AF65-F5344CB8AC3E}">
        <p14:creationId xmlns:p14="http://schemas.microsoft.com/office/powerpoint/2010/main" val="68221688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6C34B-FF80-4B41-A841-A343331F2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3050"/>
            <a:ext cx="4011084" cy="1162050"/>
          </a:xfrm>
        </p:spPr>
        <p:txBody>
          <a:bodyPr anchor="t"/>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66734" y="273052"/>
            <a:ext cx="6815666" cy="560696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0" y="1435102"/>
            <a:ext cx="4011084" cy="44937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9493D0E7-C20F-40C5-83E2-B07BA73F9448}"/>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867E7936-FB71-4D89-BF3F-71AEF868F494}" type="slidenum">
              <a:rPr lang="en-GB" altLang="en-US" smtClean="0"/>
              <a:pPr>
                <a:defRPr/>
              </a:pPr>
              <a:t>‹#›</a:t>
            </a:fld>
            <a:endParaRPr lang="en-GB" altLang="en-US"/>
          </a:p>
        </p:txBody>
      </p:sp>
    </p:spTree>
    <p:extLst>
      <p:ext uri="{BB962C8B-B14F-4D97-AF65-F5344CB8AC3E}">
        <p14:creationId xmlns:p14="http://schemas.microsoft.com/office/powerpoint/2010/main" val="17733173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A636FD8-D57C-4A94-B0A3-5435A5ED1D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6584"/>
          <a:stretch>
            <a:fillRect/>
          </a:stretch>
        </p:blipFill>
        <p:spPr bwMode="auto">
          <a:xfrm>
            <a:off x="1" y="1733550"/>
            <a:ext cx="12211538"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5">
            <a:extLst>
              <a:ext uri="{FF2B5EF4-FFF2-40B4-BE49-F238E27FC236}">
                <a16:creationId xmlns:a16="http://schemas.microsoft.com/office/drawing/2014/main" id="{4967BDB2-33D8-46F2-9BBF-007E142F32C3}"/>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8D2F9427-1872-48BA-AE6E-68A45D2FCDD4}" type="slidenum">
              <a:rPr lang="en-GB" altLang="en-US" smtClean="0"/>
              <a:pPr>
                <a:defRPr/>
              </a:pPr>
              <a:t>‹#›</a:t>
            </a:fld>
            <a:endParaRPr lang="en-GB" altLang="en-US"/>
          </a:p>
        </p:txBody>
      </p:sp>
    </p:spTree>
    <p:extLst>
      <p:ext uri="{BB962C8B-B14F-4D97-AF65-F5344CB8AC3E}">
        <p14:creationId xmlns:p14="http://schemas.microsoft.com/office/powerpoint/2010/main" val="257575274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BFF979B-3B92-45AF-88FC-542EE94E6E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701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26161" y="1748409"/>
            <a:ext cx="6995441" cy="1470025"/>
          </a:xfrm>
        </p:spPr>
        <p:txBody>
          <a:bodyPr>
            <a:normAutofit/>
          </a:bodyPr>
          <a:lstStyle>
            <a:lvl1pPr algn="l">
              <a:defRPr sz="32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2" y="3260576"/>
            <a:ext cx="6958927" cy="1752600"/>
          </a:xfrm>
        </p:spPr>
        <p:txBody>
          <a:bodyPr>
            <a:normAutofit/>
          </a:bodyPr>
          <a:lstStyle>
            <a:lvl1pPr marL="0" indent="0" algn="l">
              <a:buNone/>
              <a:defRPr sz="1800">
                <a:solidFill>
                  <a:schemeClr val="tx1">
                    <a:tint val="75000"/>
                  </a:schemeClr>
                </a:solidFill>
                <a:latin typeface="Arial Nov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2270847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53EFB14-CF38-4C5D-AC66-A81ECB687B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38"/>
          <a:stretch>
            <a:fillRect/>
          </a:stretch>
        </p:blipFill>
        <p:spPr bwMode="auto">
          <a:xfrm>
            <a:off x="-21493" y="0"/>
            <a:ext cx="122330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dirty="0"/>
          </a:p>
        </p:txBody>
      </p:sp>
      <p:sp>
        <p:nvSpPr>
          <p:cNvPr id="3"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a:extLst>
              <a:ext uri="{FF2B5EF4-FFF2-40B4-BE49-F238E27FC236}">
                <a16:creationId xmlns:a16="http://schemas.microsoft.com/office/drawing/2014/main" id="{915504CF-AEE2-488A-AF3E-6A61F51660C8}"/>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BE2FE03E-E575-4BB1-A2C0-33C73B978AC7}" type="slidenum">
              <a:rPr lang="en-GB" altLang="en-US" smtClean="0"/>
              <a:pPr>
                <a:defRPr/>
              </a:pPr>
              <a:t>‹#›</a:t>
            </a:fld>
            <a:endParaRPr lang="en-GB" altLang="en-US"/>
          </a:p>
        </p:txBody>
      </p:sp>
    </p:spTree>
    <p:extLst>
      <p:ext uri="{BB962C8B-B14F-4D97-AF65-F5344CB8AC3E}">
        <p14:creationId xmlns:p14="http://schemas.microsoft.com/office/powerpoint/2010/main" val="159390079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336CA37-8FF5-4C5E-8CD7-A053BFDA88DA}"/>
              </a:ext>
            </a:extLst>
          </p:cNvPr>
          <p:cNvSpPr txBox="1">
            <a:spLocks/>
          </p:cNvSpPr>
          <p:nvPr userDrawn="1"/>
        </p:nvSpPr>
        <p:spPr>
          <a:xfrm>
            <a:off x="455247" y="6411914"/>
            <a:ext cx="2844800" cy="365125"/>
          </a:xfrm>
          <a:prstGeom prst="rect">
            <a:avLst/>
          </a:prstGeom>
        </p:spPr>
        <p:txBody>
          <a:bodyPr anchor="ctr"/>
          <a:lstStyle>
            <a:lvl1pPr eaLnBrk="0" hangingPunct="0">
              <a:defRPr>
                <a:solidFill>
                  <a:schemeClr val="tx1"/>
                </a:solidFill>
                <a:latin typeface="Arial Nova" panose="020B0504020202020204" pitchFamily="34" charset="0"/>
                <a:cs typeface="Arial" panose="020B0604020202020204" pitchFamily="34" charset="0"/>
              </a:defRPr>
            </a:lvl1pPr>
            <a:lvl2pPr marL="742950" indent="-285750" eaLnBrk="0" hangingPunct="0">
              <a:defRPr>
                <a:solidFill>
                  <a:schemeClr val="tx1"/>
                </a:solidFill>
                <a:latin typeface="Arial Nova" panose="020B0504020202020204" pitchFamily="34" charset="0"/>
                <a:cs typeface="Arial" panose="020B0604020202020204" pitchFamily="34" charset="0"/>
              </a:defRPr>
            </a:lvl2pPr>
            <a:lvl3pPr marL="1143000" indent="-228600" eaLnBrk="0" hangingPunct="0">
              <a:defRPr>
                <a:solidFill>
                  <a:schemeClr val="tx1"/>
                </a:solidFill>
                <a:latin typeface="Arial Nova" panose="020B0504020202020204" pitchFamily="34" charset="0"/>
                <a:cs typeface="Arial" panose="020B0604020202020204" pitchFamily="34" charset="0"/>
              </a:defRPr>
            </a:lvl3pPr>
            <a:lvl4pPr marL="1600200" indent="-228600" eaLnBrk="0" hangingPunct="0">
              <a:defRPr>
                <a:solidFill>
                  <a:schemeClr val="tx1"/>
                </a:solidFill>
                <a:latin typeface="Arial Nova" panose="020B0504020202020204" pitchFamily="34" charset="0"/>
                <a:cs typeface="Arial" panose="020B0604020202020204" pitchFamily="34" charset="0"/>
              </a:defRPr>
            </a:lvl4pPr>
            <a:lvl5pPr marL="2057400" indent="-228600" eaLnBrk="0" hangingPunct="0">
              <a:defRPr>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9pPr>
          </a:lstStyle>
          <a:p>
            <a:pPr eaLnBrk="1" hangingPunct="1">
              <a:defRPr/>
            </a:pPr>
            <a:r>
              <a:rPr lang="en-GB" altLang="en-US" sz="1000" b="1">
                <a:solidFill>
                  <a:schemeClr val="bg1"/>
                </a:solidFill>
              </a:rPr>
              <a:t>PAGE </a:t>
            </a:r>
            <a:fld id="{121D1579-90E3-4648-9CCB-49D94991253E}" type="slidenum">
              <a:rPr lang="en-GB" altLang="en-US" sz="1000" b="1" smtClean="0">
                <a:solidFill>
                  <a:schemeClr val="bg1"/>
                </a:solidFill>
              </a:rPr>
              <a:pPr eaLnBrk="1" hangingPunct="1">
                <a:defRPr/>
              </a:pPr>
              <a:t>‹#›</a:t>
            </a:fld>
            <a:endParaRPr lang="en-GB" altLang="en-US" sz="1000" b="1">
              <a:solidFill>
                <a:schemeClr val="bg1"/>
              </a:solidFill>
            </a:endParaRPr>
          </a:p>
        </p:txBody>
      </p:sp>
      <p:sp>
        <p:nvSpPr>
          <p:cNvPr id="9"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dirty="0"/>
          </a:p>
        </p:txBody>
      </p:sp>
      <p:sp>
        <p:nvSpPr>
          <p:cNvPr id="10"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59EE1CD9-2739-431D-8B15-77C11444B54F}"/>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08750A8F-86FE-433D-87E0-DC1CB2AFD959}" type="slidenum">
              <a:rPr lang="en-GB" altLang="en-US" smtClean="0"/>
              <a:pPr>
                <a:defRPr/>
              </a:pPr>
              <a:t>‹#›</a:t>
            </a:fld>
            <a:endParaRPr lang="en-GB" altLang="en-US"/>
          </a:p>
        </p:txBody>
      </p:sp>
    </p:spTree>
    <p:extLst>
      <p:ext uri="{BB962C8B-B14F-4D97-AF65-F5344CB8AC3E}">
        <p14:creationId xmlns:p14="http://schemas.microsoft.com/office/powerpoint/2010/main" val="15144764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D51CB41-A0E9-477A-A20D-22B467F6E8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875"/>
          <a:stretch>
            <a:fillRect/>
          </a:stretch>
        </p:blipFill>
        <p:spPr bwMode="auto">
          <a:xfrm>
            <a:off x="1" y="0"/>
            <a:ext cx="12211538" cy="68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5082" y="3705053"/>
            <a:ext cx="10363200" cy="1362075"/>
          </a:xfrm>
        </p:spPr>
        <p:txBody>
          <a:bodyPr anchor="t">
            <a:normAutofit/>
          </a:bodyPr>
          <a:lstStyle>
            <a:lvl1pPr algn="l">
              <a:defRPr sz="32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2" y="2204865"/>
            <a:ext cx="10363200" cy="1500187"/>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690503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9C6E1BF-FC4A-46F7-811A-169D3E9FD8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0135"/>
          <a:stretch>
            <a:fillRect/>
          </a:stretch>
        </p:blipFill>
        <p:spPr bwMode="auto">
          <a:xfrm>
            <a:off x="1" y="0"/>
            <a:ext cx="12211538"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5082" y="3705053"/>
            <a:ext cx="10363200" cy="1362075"/>
          </a:xfrm>
        </p:spPr>
        <p:txBody>
          <a:bodyPr anchor="t">
            <a:normAutofit/>
          </a:bodyPr>
          <a:lstStyle>
            <a:lvl1pPr algn="l">
              <a:defRPr sz="3200" b="1" cap="all">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2" y="2204865"/>
            <a:ext cx="10363200" cy="1500187"/>
          </a:xfrm>
        </p:spPr>
        <p:txBody>
          <a:bodyPr anchor="b">
            <a:normAutofit/>
          </a:bodyPr>
          <a:lstStyle>
            <a:lvl1pPr marL="0" indent="0">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771165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0A498-5228-4432-9038-95652402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1235" y="1412776"/>
            <a:ext cx="531091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1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8"/>
            <a:ext cx="10972800" cy="994122"/>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BF37FA03-8D93-4912-A641-3DE7268ACF68}"/>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E2FC352E-8621-428F-BDDA-76C1DB8072FF}" type="slidenum">
              <a:rPr lang="en-GB" altLang="en-US" smtClean="0"/>
              <a:pPr>
                <a:defRPr/>
              </a:pPr>
              <a:t>‹#›</a:t>
            </a:fld>
            <a:endParaRPr lang="en-GB" altLang="en-US"/>
          </a:p>
        </p:txBody>
      </p:sp>
    </p:spTree>
    <p:extLst>
      <p:ext uri="{BB962C8B-B14F-4D97-AF65-F5344CB8AC3E}">
        <p14:creationId xmlns:p14="http://schemas.microsoft.com/office/powerpoint/2010/main" val="172058436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316B0FE-0BFE-45A4-A460-59502675F2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356988"/>
            <a:ext cx="5386917"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96750"/>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356988"/>
            <a:ext cx="5389034"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996750"/>
            <a:ext cx="538903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8"/>
            <a:ext cx="10972800" cy="994122"/>
          </a:xfrm>
        </p:spPr>
        <p:txBody>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2AEBB56E-083F-4446-AE18-A62A3D99498F}"/>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E5BBA7C3-70EF-4327-906F-8FE5A8BA9A65}" type="slidenum">
              <a:rPr lang="en-GB" altLang="en-US" smtClean="0"/>
              <a:pPr>
                <a:defRPr/>
              </a:pPr>
              <a:t>‹#›</a:t>
            </a:fld>
            <a:endParaRPr lang="en-GB" altLang="en-US"/>
          </a:p>
        </p:txBody>
      </p:sp>
    </p:spTree>
    <p:extLst>
      <p:ext uri="{BB962C8B-B14F-4D97-AF65-F5344CB8AC3E}">
        <p14:creationId xmlns:p14="http://schemas.microsoft.com/office/powerpoint/2010/main" val="16277080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32B7869-8DB9-41E3-8CB7-4409339C6302}"/>
              </a:ext>
            </a:extLst>
          </p:cNvPr>
          <p:cNvSpPr txBox="1">
            <a:spLocks/>
          </p:cNvSpPr>
          <p:nvPr userDrawn="1"/>
        </p:nvSpPr>
        <p:spPr>
          <a:xfrm>
            <a:off x="455084" y="6413500"/>
            <a:ext cx="2844800" cy="364067"/>
          </a:xfrm>
          <a:prstGeom prst="rect">
            <a:avLst/>
          </a:prstGeom>
        </p:spPr>
        <p:txBody>
          <a:bodyPr lIns="103900" tIns="51951" rIns="103900" bIns="51951" anchor="ctr"/>
          <a:lstStyle>
            <a:lvl1pPr>
              <a:defRPr sz="1500">
                <a:solidFill>
                  <a:schemeClr val="tx1"/>
                </a:solidFill>
                <a:latin typeface="Arial Nova" panose="020B0504020202020204" pitchFamily="34" charset="0"/>
              </a:defRPr>
            </a:lvl1pPr>
            <a:lvl2pPr marL="742950" indent="-285750">
              <a:defRPr sz="1500">
                <a:solidFill>
                  <a:schemeClr val="tx1"/>
                </a:solidFill>
                <a:latin typeface="Arial Nova" panose="020B0504020202020204" pitchFamily="34" charset="0"/>
              </a:defRPr>
            </a:lvl2pPr>
            <a:lvl3pPr marL="1143000" indent="-228600">
              <a:defRPr sz="1500">
                <a:solidFill>
                  <a:schemeClr val="tx1"/>
                </a:solidFill>
                <a:latin typeface="Arial Nova" panose="020B0504020202020204" pitchFamily="34" charset="0"/>
              </a:defRPr>
            </a:lvl3pPr>
            <a:lvl4pPr marL="1600200" indent="-228600">
              <a:defRPr sz="1500">
                <a:solidFill>
                  <a:schemeClr val="tx1"/>
                </a:solidFill>
                <a:latin typeface="Arial Nova" panose="020B0504020202020204" pitchFamily="34" charset="0"/>
              </a:defRPr>
            </a:lvl4pPr>
            <a:lvl5pPr marL="2057400" indent="-228600">
              <a:defRPr sz="1500">
                <a:solidFill>
                  <a:schemeClr val="tx1"/>
                </a:solidFill>
                <a:latin typeface="Arial Nova" panose="020B0504020202020204" pitchFamily="34" charset="0"/>
              </a:defRPr>
            </a:lvl5pPr>
            <a:lvl6pPr marL="2514600" indent="-228600" fontAlgn="base">
              <a:spcBef>
                <a:spcPct val="0"/>
              </a:spcBef>
              <a:spcAft>
                <a:spcPct val="0"/>
              </a:spcAft>
              <a:defRPr sz="1500">
                <a:solidFill>
                  <a:schemeClr val="tx1"/>
                </a:solidFill>
                <a:latin typeface="Arial Nova" panose="020B0504020202020204" pitchFamily="34" charset="0"/>
              </a:defRPr>
            </a:lvl6pPr>
            <a:lvl7pPr marL="2971800" indent="-228600" fontAlgn="base">
              <a:spcBef>
                <a:spcPct val="0"/>
              </a:spcBef>
              <a:spcAft>
                <a:spcPct val="0"/>
              </a:spcAft>
              <a:defRPr sz="1500">
                <a:solidFill>
                  <a:schemeClr val="tx1"/>
                </a:solidFill>
                <a:latin typeface="Arial Nova" panose="020B0504020202020204" pitchFamily="34" charset="0"/>
              </a:defRPr>
            </a:lvl7pPr>
            <a:lvl8pPr marL="3429000" indent="-228600" fontAlgn="base">
              <a:spcBef>
                <a:spcPct val="0"/>
              </a:spcBef>
              <a:spcAft>
                <a:spcPct val="0"/>
              </a:spcAft>
              <a:defRPr sz="1500">
                <a:solidFill>
                  <a:schemeClr val="tx1"/>
                </a:solidFill>
                <a:latin typeface="Arial Nova" panose="020B0504020202020204" pitchFamily="34" charset="0"/>
              </a:defRPr>
            </a:lvl8pPr>
            <a:lvl9pPr marL="3886200" indent="-228600" fontAlgn="base">
              <a:spcBef>
                <a:spcPct val="0"/>
              </a:spcBef>
              <a:spcAft>
                <a:spcPct val="0"/>
              </a:spcAft>
              <a:defRPr sz="1500">
                <a:solidFill>
                  <a:schemeClr val="tx1"/>
                </a:solidFill>
                <a:latin typeface="Arial Nova" panose="020B0504020202020204" pitchFamily="34" charset="0"/>
              </a:defRPr>
            </a:lvl9pPr>
          </a:lstStyle>
          <a:p>
            <a:pPr defTabSz="1219170"/>
            <a:r>
              <a:rPr lang="en-GB" altLang="en-US" sz="1333" b="1">
                <a:solidFill>
                  <a:schemeClr val="bg1"/>
                </a:solidFill>
              </a:rPr>
              <a:t>PAGE </a:t>
            </a:r>
            <a:fld id="{D5A6A8AC-473B-4323-B41C-996CE7F092B8}" type="slidenum">
              <a:rPr lang="en-GB" altLang="en-US" sz="1333" b="1">
                <a:solidFill>
                  <a:schemeClr val="bg1"/>
                </a:solidFill>
              </a:rPr>
              <a:pPr defTabSz="1219170"/>
              <a:t>‹#›</a:t>
            </a:fld>
            <a:endParaRPr lang="en-GB" altLang="en-US" sz="1333" b="1">
              <a:solidFill>
                <a:schemeClr val="bg1"/>
              </a:solidFill>
            </a:endParaRPr>
          </a:p>
        </p:txBody>
      </p:sp>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10"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4C18345B-BCB6-48DD-B7FE-C2BE7EDC13C7}"/>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9CA3D7CB-953A-4459-BBFF-FCFC059DB6BB}" type="slidenum">
              <a:rPr lang="en-GB" altLang="en-US"/>
              <a:pPr/>
              <a:t>‹#›</a:t>
            </a:fld>
            <a:endParaRPr lang="en-GB" altLang="en-US"/>
          </a:p>
        </p:txBody>
      </p:sp>
    </p:spTree>
    <p:extLst>
      <p:ext uri="{BB962C8B-B14F-4D97-AF65-F5344CB8AC3E}">
        <p14:creationId xmlns:p14="http://schemas.microsoft.com/office/powerpoint/2010/main" val="194534718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05B38CE-9076-4481-93BD-BB7C604C6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09600" y="274638"/>
            <a:ext cx="10972800" cy="994122"/>
          </a:xfrm>
        </p:spPr>
        <p:txBody>
          <a:bodyPr/>
          <a:lstStyle/>
          <a:p>
            <a:r>
              <a:rPr lang="en-US"/>
              <a:t>Click to edit Master title style</a:t>
            </a:r>
            <a:endParaRPr lang="en-GB" dirty="0"/>
          </a:p>
        </p:txBody>
      </p:sp>
      <p:sp>
        <p:nvSpPr>
          <p:cNvPr id="4" name="Slide Number Placeholder 5">
            <a:extLst>
              <a:ext uri="{FF2B5EF4-FFF2-40B4-BE49-F238E27FC236}">
                <a16:creationId xmlns:a16="http://schemas.microsoft.com/office/drawing/2014/main" id="{EB811480-3673-47E9-844E-1EA17A6E8D42}"/>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A0EAD694-1DED-42E8-AB6D-4B5FD5A1B047}" type="slidenum">
              <a:rPr lang="en-GB" altLang="en-US" smtClean="0"/>
              <a:pPr>
                <a:defRPr/>
              </a:pPr>
              <a:t>‹#›</a:t>
            </a:fld>
            <a:endParaRPr lang="en-GB" altLang="en-US"/>
          </a:p>
        </p:txBody>
      </p:sp>
    </p:spTree>
    <p:extLst>
      <p:ext uri="{BB962C8B-B14F-4D97-AF65-F5344CB8AC3E}">
        <p14:creationId xmlns:p14="http://schemas.microsoft.com/office/powerpoint/2010/main" val="209827250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DB86291-759F-478B-833D-3F8B979024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91D3DD14-041C-4353-98B7-4885E68EBB28}"/>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3E072BED-F37D-4F79-9B86-2E38FF031E6E}" type="slidenum">
              <a:rPr lang="en-GB" altLang="en-US" smtClean="0"/>
              <a:pPr>
                <a:defRPr/>
              </a:pPr>
              <a:t>‹#›</a:t>
            </a:fld>
            <a:endParaRPr lang="en-GB" altLang="en-US"/>
          </a:p>
        </p:txBody>
      </p:sp>
    </p:spTree>
    <p:extLst>
      <p:ext uri="{BB962C8B-B14F-4D97-AF65-F5344CB8AC3E}">
        <p14:creationId xmlns:p14="http://schemas.microsoft.com/office/powerpoint/2010/main" val="375749734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C6F2D-BAD2-4247-9125-97996ADBA4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1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3050"/>
            <a:ext cx="4011084" cy="1162050"/>
          </a:xfrm>
        </p:spPr>
        <p:txBody>
          <a:bodyPr anchor="t"/>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66734" y="273052"/>
            <a:ext cx="6815666" cy="560696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0" y="1435102"/>
            <a:ext cx="4011084" cy="44937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DF7599CF-45D3-445A-9680-FCE59EB5ED1F}"/>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B6BBE734-8A73-45C4-8A34-2CBA4F222527}" type="slidenum">
              <a:rPr lang="en-GB" altLang="en-US" smtClean="0"/>
              <a:pPr>
                <a:defRPr/>
              </a:pPr>
              <a:t>‹#›</a:t>
            </a:fld>
            <a:endParaRPr lang="en-GB" altLang="en-US"/>
          </a:p>
        </p:txBody>
      </p:sp>
    </p:spTree>
    <p:extLst>
      <p:ext uri="{BB962C8B-B14F-4D97-AF65-F5344CB8AC3E}">
        <p14:creationId xmlns:p14="http://schemas.microsoft.com/office/powerpoint/2010/main" val="352083108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4C4346F-880E-481A-B60D-E536EA99FD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6584"/>
          <a:stretch>
            <a:fillRect/>
          </a:stretch>
        </p:blipFill>
        <p:spPr bwMode="auto">
          <a:xfrm>
            <a:off x="1" y="1733550"/>
            <a:ext cx="12211538"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5">
            <a:extLst>
              <a:ext uri="{FF2B5EF4-FFF2-40B4-BE49-F238E27FC236}">
                <a16:creationId xmlns:a16="http://schemas.microsoft.com/office/drawing/2014/main" id="{82D2F384-1AC8-42DF-96F7-1C9DB4597715}"/>
              </a:ext>
            </a:extLst>
          </p:cNvPr>
          <p:cNvSpPr>
            <a:spLocks noGrp="1"/>
          </p:cNvSpPr>
          <p:nvPr>
            <p:ph type="sldNum" sz="quarter" idx="10"/>
          </p:nvPr>
        </p:nvSpPr>
        <p:spPr>
          <a:xfrm>
            <a:off x="504092" y="6448426"/>
            <a:ext cx="2844800" cy="365125"/>
          </a:xfrm>
        </p:spPr>
        <p:txBody>
          <a:bodyPr/>
          <a:lstStyle>
            <a:lvl1pPr>
              <a:defRPr/>
            </a:lvl1pPr>
          </a:lstStyle>
          <a:p>
            <a:pPr>
              <a:defRPr/>
            </a:pPr>
            <a:r>
              <a:rPr lang="en-GB" altLang="en-US"/>
              <a:t>PAGE </a:t>
            </a:r>
            <a:fld id="{1E825BF3-34DB-4E49-9C13-13DAF77AF463}" type="slidenum">
              <a:rPr lang="en-GB" altLang="en-US" smtClean="0"/>
              <a:pPr>
                <a:defRPr/>
              </a:pPr>
              <a:t>‹#›</a:t>
            </a:fld>
            <a:endParaRPr lang="en-GB" altLang="en-US"/>
          </a:p>
        </p:txBody>
      </p:sp>
    </p:spTree>
    <p:extLst>
      <p:ext uri="{BB962C8B-B14F-4D97-AF65-F5344CB8AC3E}">
        <p14:creationId xmlns:p14="http://schemas.microsoft.com/office/powerpoint/2010/main" val="225446034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51FD63E-E408-4803-99FB-368A9CC709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106395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DD9DAEB-9457-4A22-9AB4-A4532CDB6B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accent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10307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5D8A8-9E42-4E20-BAE0-5D3DFF10DA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E814FC91-DEDF-475D-ACFF-0CD69F1FCD0F}"/>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643CBBC3-3762-422F-BCC2-D0267087CD1D}" type="slidenum">
              <a:rPr lang="en-GB" altLang="en-US"/>
              <a:pPr/>
              <a:t>‹#›</a:t>
            </a:fld>
            <a:endParaRPr lang="en-GB" altLang="en-US"/>
          </a:p>
        </p:txBody>
      </p:sp>
    </p:spTree>
    <p:extLst>
      <p:ext uri="{BB962C8B-B14F-4D97-AF65-F5344CB8AC3E}">
        <p14:creationId xmlns:p14="http://schemas.microsoft.com/office/powerpoint/2010/main" val="185900256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83CE3AFF-6DD2-43A4-8F21-5701C993EA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8" name="Slide Number Placeholder 5">
            <a:extLst>
              <a:ext uri="{FF2B5EF4-FFF2-40B4-BE49-F238E27FC236}">
                <a16:creationId xmlns:a16="http://schemas.microsoft.com/office/drawing/2014/main" id="{674D5C97-89F8-4497-A46E-7E7C5031C978}"/>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44B9AD9B-3C00-4330-A5ED-0761FDDBC901}" type="slidenum">
              <a:rPr lang="en-GB" altLang="en-US"/>
              <a:pPr/>
              <a:t>‹#›</a:t>
            </a:fld>
            <a:endParaRPr lang="en-GB" altLang="en-US"/>
          </a:p>
        </p:txBody>
      </p:sp>
    </p:spTree>
    <p:extLst>
      <p:ext uri="{BB962C8B-B14F-4D97-AF65-F5344CB8AC3E}">
        <p14:creationId xmlns:p14="http://schemas.microsoft.com/office/powerpoint/2010/main" val="26937330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20852DC-97A5-406D-8358-63F1A8C04A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685E6DBA-0E1B-42F6-871E-C1B18D242EF7}"/>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B0BC7846-9193-4BF9-8BE8-0C5442944B61}" type="slidenum">
              <a:rPr lang="en-GB" altLang="en-US"/>
              <a:pPr/>
              <a:t>‹#›</a:t>
            </a:fld>
            <a:endParaRPr lang="en-GB" altLang="en-US"/>
          </a:p>
        </p:txBody>
      </p:sp>
    </p:spTree>
    <p:extLst>
      <p:ext uri="{BB962C8B-B14F-4D97-AF65-F5344CB8AC3E}">
        <p14:creationId xmlns:p14="http://schemas.microsoft.com/office/powerpoint/2010/main" val="94691242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C14E0CD-87C8-4752-9620-104D6CB1EB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720BF49F-3197-4C96-9E7F-E51464A29C50}"/>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B7FB4151-5C75-44A5-9AF5-57885B63C205}" type="slidenum">
              <a:rPr lang="en-GB" altLang="en-US"/>
              <a:pPr/>
              <a:t>‹#›</a:t>
            </a:fld>
            <a:endParaRPr lang="en-GB" altLang="en-US"/>
          </a:p>
        </p:txBody>
      </p:sp>
    </p:spTree>
    <p:extLst>
      <p:ext uri="{BB962C8B-B14F-4D97-AF65-F5344CB8AC3E}">
        <p14:creationId xmlns:p14="http://schemas.microsoft.com/office/powerpoint/2010/main" val="386584275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BBAF235-1479-4100-B918-945E071D3516}"/>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D1FED4D-676E-41C1-9A0E-CA64A7A3D533}"/>
              </a:ext>
            </a:extLst>
          </p:cNvPr>
          <p:cNvSpPr>
            <a:spLocks noGrp="1"/>
          </p:cNvSpPr>
          <p:nvPr>
            <p:ph type="body" idx="1"/>
          </p:nvPr>
        </p:nvSpPr>
        <p:spPr bwMode="auto">
          <a:xfrm>
            <a:off x="609600" y="1517651"/>
            <a:ext cx="1097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1E67DC28-5268-44BF-9DDC-5C7B0C562C3A}"/>
              </a:ext>
            </a:extLst>
          </p:cNvPr>
          <p:cNvSpPr>
            <a:spLocks noGrp="1"/>
          </p:cNvSpPr>
          <p:nvPr>
            <p:ph type="sldNum" sz="quarter" idx="4"/>
          </p:nvPr>
        </p:nvSpPr>
        <p:spPr>
          <a:xfrm>
            <a:off x="499533" y="6246285"/>
            <a:ext cx="2844800" cy="366183"/>
          </a:xfrm>
          <a:prstGeom prst="rect">
            <a:avLst/>
          </a:prstGeom>
        </p:spPr>
        <p:txBody>
          <a:bodyPr vert="horz" wrap="square" lIns="77925" tIns="38963" rIns="77925" bIns="38963" numCol="1" anchor="ctr" anchorCtr="0" compatLnSpc="1">
            <a:prstTxWarp prst="textNoShape">
              <a:avLst/>
            </a:prstTxWarp>
          </a:bodyPr>
          <a:lstStyle>
            <a:lvl1pPr>
              <a:defRPr sz="1200" b="1">
                <a:solidFill>
                  <a:srgbClr val="898989"/>
                </a:solidFill>
              </a:defRPr>
            </a:lvl1pPr>
          </a:lstStyle>
          <a:p>
            <a:r>
              <a:rPr lang="en-GB" altLang="en-US"/>
              <a:t>PAGE </a:t>
            </a:r>
            <a:fld id="{124F7118-D03B-4EA8-AE11-7F2F6B6255F7}" type="slidenum">
              <a:rPr lang="en-GB" altLang="en-US"/>
              <a:pPr/>
              <a:t>‹#›</a:t>
            </a:fld>
            <a:endParaRPr lang="en-GB" altLang="en-US"/>
          </a:p>
        </p:txBody>
      </p:sp>
    </p:spTree>
    <p:extLst>
      <p:ext uri="{BB962C8B-B14F-4D97-AF65-F5344CB8AC3E}">
        <p14:creationId xmlns:p14="http://schemas.microsoft.com/office/powerpoint/2010/main" val="1682569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37141" rtl="0" fontAlgn="base">
        <a:spcBef>
          <a:spcPct val="0"/>
        </a:spcBef>
        <a:spcAft>
          <a:spcPct val="0"/>
        </a:spcAft>
        <a:defRPr sz="3200" b="1" kern="1200">
          <a:solidFill>
            <a:schemeClr val="tx1"/>
          </a:solidFill>
          <a:latin typeface="Arial Nova" pitchFamily="34" charset="0"/>
          <a:ea typeface="+mj-ea"/>
          <a:cs typeface="+mj-cs"/>
        </a:defRPr>
      </a:lvl1pPr>
      <a:lvl2pPr algn="l" defTabSz="1037141" rtl="0" fontAlgn="base">
        <a:spcBef>
          <a:spcPct val="0"/>
        </a:spcBef>
        <a:spcAft>
          <a:spcPct val="0"/>
        </a:spcAft>
        <a:defRPr sz="3200" b="1">
          <a:solidFill>
            <a:schemeClr val="tx1"/>
          </a:solidFill>
          <a:latin typeface="Arial Nova" panose="020B0504020202020204" pitchFamily="34" charset="0"/>
        </a:defRPr>
      </a:lvl2pPr>
      <a:lvl3pPr algn="l" defTabSz="1037141" rtl="0" fontAlgn="base">
        <a:spcBef>
          <a:spcPct val="0"/>
        </a:spcBef>
        <a:spcAft>
          <a:spcPct val="0"/>
        </a:spcAft>
        <a:defRPr sz="3200" b="1">
          <a:solidFill>
            <a:schemeClr val="tx1"/>
          </a:solidFill>
          <a:latin typeface="Arial Nova" panose="020B0504020202020204" pitchFamily="34" charset="0"/>
        </a:defRPr>
      </a:lvl3pPr>
      <a:lvl4pPr algn="l" defTabSz="1037141" rtl="0" fontAlgn="base">
        <a:spcBef>
          <a:spcPct val="0"/>
        </a:spcBef>
        <a:spcAft>
          <a:spcPct val="0"/>
        </a:spcAft>
        <a:defRPr sz="3200" b="1">
          <a:solidFill>
            <a:schemeClr val="tx1"/>
          </a:solidFill>
          <a:latin typeface="Arial Nova" panose="020B0504020202020204" pitchFamily="34" charset="0"/>
        </a:defRPr>
      </a:lvl4pPr>
      <a:lvl5pPr algn="l" defTabSz="1037141" rtl="0" fontAlgn="base">
        <a:spcBef>
          <a:spcPct val="0"/>
        </a:spcBef>
        <a:spcAft>
          <a:spcPct val="0"/>
        </a:spcAft>
        <a:defRPr sz="3200" b="1">
          <a:solidFill>
            <a:schemeClr val="tx1"/>
          </a:solidFill>
          <a:latin typeface="Arial Nova" panose="020B0504020202020204" pitchFamily="34" charset="0"/>
        </a:defRPr>
      </a:lvl5pPr>
      <a:lvl6pPr marL="609585" algn="l" defTabSz="1037141" rtl="0" fontAlgn="base">
        <a:spcBef>
          <a:spcPct val="0"/>
        </a:spcBef>
        <a:spcAft>
          <a:spcPct val="0"/>
        </a:spcAft>
        <a:defRPr sz="3200" b="1">
          <a:solidFill>
            <a:schemeClr val="tx1"/>
          </a:solidFill>
          <a:latin typeface="Arial Nova" panose="020B0504020202020204" pitchFamily="34" charset="0"/>
        </a:defRPr>
      </a:lvl6pPr>
      <a:lvl7pPr marL="1219170" algn="l" defTabSz="1037141" rtl="0" fontAlgn="base">
        <a:spcBef>
          <a:spcPct val="0"/>
        </a:spcBef>
        <a:spcAft>
          <a:spcPct val="0"/>
        </a:spcAft>
        <a:defRPr sz="3200" b="1">
          <a:solidFill>
            <a:schemeClr val="tx1"/>
          </a:solidFill>
          <a:latin typeface="Arial Nova" panose="020B0504020202020204" pitchFamily="34" charset="0"/>
        </a:defRPr>
      </a:lvl7pPr>
      <a:lvl8pPr marL="1828754" algn="l" defTabSz="1037141" rtl="0" fontAlgn="base">
        <a:spcBef>
          <a:spcPct val="0"/>
        </a:spcBef>
        <a:spcAft>
          <a:spcPct val="0"/>
        </a:spcAft>
        <a:defRPr sz="3200" b="1">
          <a:solidFill>
            <a:schemeClr val="tx1"/>
          </a:solidFill>
          <a:latin typeface="Arial Nova" panose="020B0504020202020204" pitchFamily="34" charset="0"/>
        </a:defRPr>
      </a:lvl8pPr>
      <a:lvl9pPr marL="2438339" algn="l" defTabSz="1037141" rtl="0" fontAlgn="base">
        <a:spcBef>
          <a:spcPct val="0"/>
        </a:spcBef>
        <a:spcAft>
          <a:spcPct val="0"/>
        </a:spcAft>
        <a:defRPr sz="3200" b="1">
          <a:solidFill>
            <a:schemeClr val="tx1"/>
          </a:solidFill>
          <a:latin typeface="Arial Nova" panose="020B0504020202020204" pitchFamily="34" charset="0"/>
        </a:defRPr>
      </a:lvl9pPr>
    </p:titleStyle>
    <p:bodyStyle>
      <a:lvl1pPr marL="389457" indent="-389457" algn="l" defTabSz="1037141" rtl="0" fontAlgn="base">
        <a:spcBef>
          <a:spcPct val="20000"/>
        </a:spcBef>
        <a:spcAft>
          <a:spcPct val="0"/>
        </a:spcAft>
        <a:buFont typeface="Wingdings" panose="05000000000000000000" pitchFamily="2" charset="2"/>
        <a:buChar char="§"/>
        <a:defRPr sz="2667" kern="1200">
          <a:solidFill>
            <a:schemeClr val="tx1"/>
          </a:solidFill>
          <a:latin typeface="Arial Nova" pitchFamily="34" charset="0"/>
          <a:ea typeface="+mn-ea"/>
          <a:cs typeface="+mn-cs"/>
        </a:defRPr>
      </a:lvl1pPr>
      <a:lvl2pPr marL="842412" indent="-323843" algn="l" defTabSz="1037141" rtl="0" fontAlgn="base">
        <a:spcBef>
          <a:spcPct val="20000"/>
        </a:spcBef>
        <a:spcAft>
          <a:spcPct val="0"/>
        </a:spcAft>
        <a:buFont typeface="Arial" panose="020B0604020202020204" pitchFamily="34" charset="0"/>
        <a:buChar char="•"/>
        <a:defRPr sz="2267" kern="1200">
          <a:solidFill>
            <a:schemeClr val="tx1"/>
          </a:solidFill>
          <a:latin typeface="Arial Nova Light" pitchFamily="34" charset="0"/>
          <a:ea typeface="Arial Nova Light" panose="020B0304020202020204" pitchFamily="34" charset="0"/>
          <a:cs typeface="Arial Nova Light" pitchFamily="34" charset="0"/>
        </a:defRPr>
      </a:lvl2pPr>
      <a:lvl3pPr marL="1297485" indent="-258227" algn="l" defTabSz="1037141" rtl="0" fontAlgn="base">
        <a:spcBef>
          <a:spcPct val="20000"/>
        </a:spcBef>
        <a:spcAft>
          <a:spcPct val="0"/>
        </a:spcAft>
        <a:buFont typeface="Arial Nova Light" panose="020B0304020202020204" pitchFamily="34" charset="0"/>
        <a:buChar char="–"/>
        <a:defRPr sz="2000" kern="1200">
          <a:solidFill>
            <a:schemeClr val="tx1"/>
          </a:solidFill>
          <a:latin typeface="Arial Nova Light" pitchFamily="34" charset="0"/>
          <a:ea typeface="Arial Nova Light" panose="020B0304020202020204" pitchFamily="34" charset="0"/>
          <a:cs typeface="Arial Nova Light" pitchFamily="34" charset="0"/>
        </a:defRPr>
      </a:lvl3pPr>
      <a:lvl4pPr marL="1818172" indent="-258227" algn="l" defTabSz="1037141" rtl="0" fontAlgn="base">
        <a:spcBef>
          <a:spcPct val="20000"/>
        </a:spcBef>
        <a:spcAft>
          <a:spcPct val="0"/>
        </a:spcAft>
        <a:buFont typeface="Arial" panose="020B0604020202020204" pitchFamily="34" charset="0"/>
        <a:buChar char="–"/>
        <a:defRPr sz="1867" kern="1200">
          <a:solidFill>
            <a:schemeClr val="tx1"/>
          </a:solidFill>
          <a:latin typeface="Arial Nova Light" pitchFamily="34" charset="0"/>
          <a:ea typeface="Arial Nova Light" panose="020B0304020202020204" pitchFamily="34" charset="0"/>
          <a:cs typeface="Arial Nova Light" pitchFamily="34" charset="0"/>
        </a:defRPr>
      </a:lvl4pPr>
      <a:lvl5pPr marL="2336742" indent="-258227" algn="l" defTabSz="1037141" rtl="0" fontAlgn="base">
        <a:spcBef>
          <a:spcPct val="20000"/>
        </a:spcBef>
        <a:spcAft>
          <a:spcPct val="0"/>
        </a:spcAft>
        <a:buFont typeface="Arial" panose="020B0604020202020204" pitchFamily="34" charset="0"/>
        <a:buChar char="»"/>
        <a:defRPr sz="1867" kern="1200">
          <a:solidFill>
            <a:schemeClr val="tx1"/>
          </a:solidFill>
          <a:latin typeface="Arial Nova Light" pitchFamily="34" charset="0"/>
          <a:ea typeface="Arial Nova Light" panose="020B0304020202020204" pitchFamily="34" charset="0"/>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601DE5-FA99-45C7-95E0-33989533729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BFA93578-9E56-4C75-B404-012500D03DBB}"/>
              </a:ext>
            </a:extLst>
          </p:cNvPr>
          <p:cNvSpPr>
            <a:spLocks noGrp="1"/>
          </p:cNvSpPr>
          <p:nvPr>
            <p:ph type="body" idx="1"/>
          </p:nvPr>
        </p:nvSpPr>
        <p:spPr bwMode="auto">
          <a:xfrm>
            <a:off x="609600" y="1517650"/>
            <a:ext cx="109728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04A755C9-CC5B-465B-972A-99908B85F76A}"/>
              </a:ext>
            </a:extLst>
          </p:cNvPr>
          <p:cNvSpPr>
            <a:spLocks noGrp="1"/>
          </p:cNvSpPr>
          <p:nvPr>
            <p:ph type="sldNum" sz="quarter" idx="4"/>
          </p:nvPr>
        </p:nvSpPr>
        <p:spPr>
          <a:xfrm>
            <a:off x="498231" y="6246814"/>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1">
                <a:solidFill>
                  <a:srgbClr val="898989"/>
                </a:solidFill>
              </a:defRPr>
            </a:lvl1pPr>
          </a:lstStyle>
          <a:p>
            <a:pPr>
              <a:defRPr/>
            </a:pPr>
            <a:r>
              <a:rPr lang="en-GB" altLang="en-US"/>
              <a:t>PAGE </a:t>
            </a:r>
            <a:fld id="{B40F50F2-187F-4320-A27C-E33E6BD631BF}" type="slidenum">
              <a:rPr lang="en-GB" altLang="en-US" smtClean="0"/>
              <a:pPr>
                <a:defRPr/>
              </a:pPr>
              <a:t>‹#›</a:t>
            </a:fld>
            <a:endParaRPr lang="en-GB" altLang="en-US"/>
          </a:p>
        </p:txBody>
      </p:sp>
    </p:spTree>
    <p:extLst>
      <p:ext uri="{BB962C8B-B14F-4D97-AF65-F5344CB8AC3E}">
        <p14:creationId xmlns:p14="http://schemas.microsoft.com/office/powerpoint/2010/main" val="597999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2800" b="1" kern="1200">
          <a:solidFill>
            <a:schemeClr val="tx1"/>
          </a:solidFill>
          <a:latin typeface="Arial Nova" pitchFamily="34" charset="0"/>
          <a:ea typeface="+mj-ea"/>
          <a:cs typeface="+mj-cs"/>
        </a:defRPr>
      </a:lvl1pPr>
      <a:lvl2pPr algn="l" rtl="0" eaLnBrk="0" fontAlgn="base" hangingPunct="0">
        <a:spcBef>
          <a:spcPct val="0"/>
        </a:spcBef>
        <a:spcAft>
          <a:spcPct val="0"/>
        </a:spcAft>
        <a:defRPr sz="2800" b="1">
          <a:solidFill>
            <a:schemeClr val="tx1"/>
          </a:solidFill>
          <a:latin typeface="Arial Nova"/>
        </a:defRPr>
      </a:lvl2pPr>
      <a:lvl3pPr algn="l" rtl="0" eaLnBrk="0" fontAlgn="base" hangingPunct="0">
        <a:spcBef>
          <a:spcPct val="0"/>
        </a:spcBef>
        <a:spcAft>
          <a:spcPct val="0"/>
        </a:spcAft>
        <a:defRPr sz="2800" b="1">
          <a:solidFill>
            <a:schemeClr val="tx1"/>
          </a:solidFill>
          <a:latin typeface="Arial Nova"/>
        </a:defRPr>
      </a:lvl3pPr>
      <a:lvl4pPr algn="l" rtl="0" eaLnBrk="0" fontAlgn="base" hangingPunct="0">
        <a:spcBef>
          <a:spcPct val="0"/>
        </a:spcBef>
        <a:spcAft>
          <a:spcPct val="0"/>
        </a:spcAft>
        <a:defRPr sz="2800" b="1">
          <a:solidFill>
            <a:schemeClr val="tx1"/>
          </a:solidFill>
          <a:latin typeface="Arial Nova"/>
        </a:defRPr>
      </a:lvl4pPr>
      <a:lvl5pPr algn="l" rtl="0" eaLnBrk="0" fontAlgn="base" hangingPunct="0">
        <a:spcBef>
          <a:spcPct val="0"/>
        </a:spcBef>
        <a:spcAft>
          <a:spcPct val="0"/>
        </a:spcAft>
        <a:defRPr sz="2800" b="1">
          <a:solidFill>
            <a:schemeClr val="tx1"/>
          </a:solidFill>
          <a:latin typeface="Arial Nova"/>
        </a:defRPr>
      </a:lvl5pPr>
      <a:lvl6pPr marL="457200" algn="l" rtl="0" fontAlgn="base">
        <a:spcBef>
          <a:spcPct val="0"/>
        </a:spcBef>
        <a:spcAft>
          <a:spcPct val="0"/>
        </a:spcAft>
        <a:defRPr sz="2800" b="1">
          <a:solidFill>
            <a:schemeClr val="tx1"/>
          </a:solidFill>
          <a:latin typeface="Arial Nova"/>
        </a:defRPr>
      </a:lvl6pPr>
      <a:lvl7pPr marL="914400" algn="l" rtl="0" fontAlgn="base">
        <a:spcBef>
          <a:spcPct val="0"/>
        </a:spcBef>
        <a:spcAft>
          <a:spcPct val="0"/>
        </a:spcAft>
        <a:defRPr sz="2800" b="1">
          <a:solidFill>
            <a:schemeClr val="tx1"/>
          </a:solidFill>
          <a:latin typeface="Arial Nova"/>
        </a:defRPr>
      </a:lvl7pPr>
      <a:lvl8pPr marL="1371600" algn="l" rtl="0" fontAlgn="base">
        <a:spcBef>
          <a:spcPct val="0"/>
        </a:spcBef>
        <a:spcAft>
          <a:spcPct val="0"/>
        </a:spcAft>
        <a:defRPr sz="2800" b="1">
          <a:solidFill>
            <a:schemeClr val="tx1"/>
          </a:solidFill>
          <a:latin typeface="Arial Nova"/>
        </a:defRPr>
      </a:lvl8pPr>
      <a:lvl9pPr marL="1828800" algn="l" rtl="0" fontAlgn="base">
        <a:spcBef>
          <a:spcPct val="0"/>
        </a:spcBef>
        <a:spcAft>
          <a:spcPct val="0"/>
        </a:spcAft>
        <a:defRPr sz="2800" b="1">
          <a:solidFill>
            <a:schemeClr val="tx1"/>
          </a:solidFill>
          <a:latin typeface="Arial Nova"/>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Arial Nova"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Nova Light" pitchFamily="34" charset="0"/>
          <a:ea typeface="Arial Nova Light"/>
          <a:cs typeface="Arial Nova Light" pitchFamily="34" charset="0"/>
        </a:defRPr>
      </a:lvl2pPr>
      <a:lvl3pPr marL="1143000" indent="-228600" algn="l" rtl="0" eaLnBrk="0" fontAlgn="base" hangingPunct="0">
        <a:spcBef>
          <a:spcPct val="20000"/>
        </a:spcBef>
        <a:spcAft>
          <a:spcPct val="0"/>
        </a:spcAft>
        <a:buFont typeface="Arial Nova Light" panose="020B0304020202020204" pitchFamily="34" charset="0"/>
        <a:buChar char="–"/>
        <a:defRPr kern="1200">
          <a:solidFill>
            <a:schemeClr val="tx1"/>
          </a:solidFill>
          <a:latin typeface="Arial Nova Light" pitchFamily="34" charset="0"/>
          <a:ea typeface="Arial Nova Light"/>
          <a:cs typeface="Arial Nova Light"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Nova Light" pitchFamily="34" charset="0"/>
          <a:ea typeface="Arial Nova Light"/>
          <a:cs typeface="Arial Nova Light"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Nova Light" pitchFamily="34" charset="0"/>
          <a:ea typeface="Arial Nova Light"/>
          <a:cs typeface="Arial Nova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597C37B-3CEB-450D-93C7-BD79908DEE7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AA979E4-483D-4BB1-83E6-19C125DFC854}"/>
              </a:ext>
            </a:extLst>
          </p:cNvPr>
          <p:cNvSpPr>
            <a:spLocks noGrp="1"/>
          </p:cNvSpPr>
          <p:nvPr>
            <p:ph type="body" idx="1"/>
          </p:nvPr>
        </p:nvSpPr>
        <p:spPr bwMode="auto">
          <a:xfrm>
            <a:off x="609600" y="1517650"/>
            <a:ext cx="109728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04A755C9-CC5B-465B-972A-99908B85F76A}"/>
              </a:ext>
            </a:extLst>
          </p:cNvPr>
          <p:cNvSpPr>
            <a:spLocks noGrp="1"/>
          </p:cNvSpPr>
          <p:nvPr>
            <p:ph type="sldNum" sz="quarter" idx="4"/>
          </p:nvPr>
        </p:nvSpPr>
        <p:spPr>
          <a:xfrm>
            <a:off x="498231" y="6246814"/>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1">
                <a:solidFill>
                  <a:srgbClr val="898989"/>
                </a:solidFill>
              </a:defRPr>
            </a:lvl1pPr>
          </a:lstStyle>
          <a:p>
            <a:pPr>
              <a:defRPr/>
            </a:pPr>
            <a:r>
              <a:rPr lang="en-GB" altLang="en-US"/>
              <a:t>PAGE </a:t>
            </a:r>
            <a:fld id="{7CEDE655-C17C-40B5-89D3-857395344A03}" type="slidenum">
              <a:rPr lang="en-GB" altLang="en-US" smtClean="0"/>
              <a:pPr>
                <a:defRPr/>
              </a:pPr>
              <a:t>‹#›</a:t>
            </a:fld>
            <a:endParaRPr lang="en-GB" altLang="en-US"/>
          </a:p>
        </p:txBody>
      </p:sp>
    </p:spTree>
    <p:extLst>
      <p:ext uri="{BB962C8B-B14F-4D97-AF65-F5344CB8AC3E}">
        <p14:creationId xmlns:p14="http://schemas.microsoft.com/office/powerpoint/2010/main" val="7568804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2800" b="1" kern="1200">
          <a:solidFill>
            <a:schemeClr val="tx1"/>
          </a:solidFill>
          <a:latin typeface="Arial Nova" pitchFamily="34" charset="0"/>
          <a:ea typeface="+mj-ea"/>
          <a:cs typeface="+mj-cs"/>
        </a:defRPr>
      </a:lvl1pPr>
      <a:lvl2pPr algn="l" rtl="0" eaLnBrk="0" fontAlgn="base" hangingPunct="0">
        <a:spcBef>
          <a:spcPct val="0"/>
        </a:spcBef>
        <a:spcAft>
          <a:spcPct val="0"/>
        </a:spcAft>
        <a:defRPr sz="2800" b="1">
          <a:solidFill>
            <a:schemeClr val="tx1"/>
          </a:solidFill>
          <a:latin typeface="Arial Nova"/>
        </a:defRPr>
      </a:lvl2pPr>
      <a:lvl3pPr algn="l" rtl="0" eaLnBrk="0" fontAlgn="base" hangingPunct="0">
        <a:spcBef>
          <a:spcPct val="0"/>
        </a:spcBef>
        <a:spcAft>
          <a:spcPct val="0"/>
        </a:spcAft>
        <a:defRPr sz="2800" b="1">
          <a:solidFill>
            <a:schemeClr val="tx1"/>
          </a:solidFill>
          <a:latin typeface="Arial Nova"/>
        </a:defRPr>
      </a:lvl3pPr>
      <a:lvl4pPr algn="l" rtl="0" eaLnBrk="0" fontAlgn="base" hangingPunct="0">
        <a:spcBef>
          <a:spcPct val="0"/>
        </a:spcBef>
        <a:spcAft>
          <a:spcPct val="0"/>
        </a:spcAft>
        <a:defRPr sz="2800" b="1">
          <a:solidFill>
            <a:schemeClr val="tx1"/>
          </a:solidFill>
          <a:latin typeface="Arial Nova"/>
        </a:defRPr>
      </a:lvl4pPr>
      <a:lvl5pPr algn="l" rtl="0" eaLnBrk="0" fontAlgn="base" hangingPunct="0">
        <a:spcBef>
          <a:spcPct val="0"/>
        </a:spcBef>
        <a:spcAft>
          <a:spcPct val="0"/>
        </a:spcAft>
        <a:defRPr sz="2800" b="1">
          <a:solidFill>
            <a:schemeClr val="tx1"/>
          </a:solidFill>
          <a:latin typeface="Arial Nova"/>
        </a:defRPr>
      </a:lvl5pPr>
      <a:lvl6pPr marL="457200" algn="l" rtl="0" fontAlgn="base">
        <a:spcBef>
          <a:spcPct val="0"/>
        </a:spcBef>
        <a:spcAft>
          <a:spcPct val="0"/>
        </a:spcAft>
        <a:defRPr sz="2800" b="1">
          <a:solidFill>
            <a:schemeClr val="tx1"/>
          </a:solidFill>
          <a:latin typeface="Arial Nova"/>
        </a:defRPr>
      </a:lvl6pPr>
      <a:lvl7pPr marL="914400" algn="l" rtl="0" fontAlgn="base">
        <a:spcBef>
          <a:spcPct val="0"/>
        </a:spcBef>
        <a:spcAft>
          <a:spcPct val="0"/>
        </a:spcAft>
        <a:defRPr sz="2800" b="1">
          <a:solidFill>
            <a:schemeClr val="tx1"/>
          </a:solidFill>
          <a:latin typeface="Arial Nova"/>
        </a:defRPr>
      </a:lvl7pPr>
      <a:lvl8pPr marL="1371600" algn="l" rtl="0" fontAlgn="base">
        <a:spcBef>
          <a:spcPct val="0"/>
        </a:spcBef>
        <a:spcAft>
          <a:spcPct val="0"/>
        </a:spcAft>
        <a:defRPr sz="2800" b="1">
          <a:solidFill>
            <a:schemeClr val="tx1"/>
          </a:solidFill>
          <a:latin typeface="Arial Nova"/>
        </a:defRPr>
      </a:lvl8pPr>
      <a:lvl9pPr marL="1828800" algn="l" rtl="0" fontAlgn="base">
        <a:spcBef>
          <a:spcPct val="0"/>
        </a:spcBef>
        <a:spcAft>
          <a:spcPct val="0"/>
        </a:spcAft>
        <a:defRPr sz="2800" b="1">
          <a:solidFill>
            <a:schemeClr val="tx1"/>
          </a:solidFill>
          <a:latin typeface="Arial Nova"/>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Arial Nova"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Nova Light" pitchFamily="34" charset="0"/>
          <a:ea typeface="Arial Nova Light"/>
          <a:cs typeface="Arial Nova Light" pitchFamily="34" charset="0"/>
        </a:defRPr>
      </a:lvl2pPr>
      <a:lvl3pPr marL="1143000" indent="-228600" algn="l" rtl="0" eaLnBrk="0" fontAlgn="base" hangingPunct="0">
        <a:spcBef>
          <a:spcPct val="20000"/>
        </a:spcBef>
        <a:spcAft>
          <a:spcPct val="0"/>
        </a:spcAft>
        <a:buFont typeface="Arial Nova Light" panose="020B0304020202020204" pitchFamily="34" charset="0"/>
        <a:buChar char="–"/>
        <a:defRPr kern="1200">
          <a:solidFill>
            <a:schemeClr val="tx1"/>
          </a:solidFill>
          <a:latin typeface="Arial Nova Light" pitchFamily="34" charset="0"/>
          <a:ea typeface="Arial Nova Light"/>
          <a:cs typeface="Arial Nova Light"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Nova Light" pitchFamily="34" charset="0"/>
          <a:ea typeface="Arial Nova Light"/>
          <a:cs typeface="Arial Nova Light"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Nova Light" pitchFamily="34" charset="0"/>
          <a:ea typeface="Arial Nova Light"/>
          <a:cs typeface="Arial Nova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rmingham.gov.uk/downloads/file/15059/voice_of_the_child" TargetMode="External"/><Relationship Id="rId2" Type="http://schemas.openxmlformats.org/officeDocument/2006/relationships/slideLayout" Target="../slideLayouts/slideLayout2.xml"/><Relationship Id="rId1" Type="http://schemas.openxmlformats.org/officeDocument/2006/relationships/video" Target="https://www.youtube.com/embed/Sa9u2KJyhTk?feature=oembed" TargetMode="Externa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bvJ5uBlGYg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rmingham.gov.uk/downloads/file/10516/signs_of_safety_ears_in_educ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irmingham.gov.uk/downloads/file/14221/school_and_beyon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lscpbirmingham.org.uk/delivering-effective-suppor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t2sCtaWHgL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T3Eom0ZmkSA" TargetMode="Externa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XHgLYI9KZ-A"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wc.nhs.uk/professionals-ft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VrAwP79Dmn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CA1F1BD-4B34-4C0D-AFF9-65FD97C8549F}"/>
              </a:ext>
            </a:extLst>
          </p:cNvPr>
          <p:cNvSpPr>
            <a:spLocks noGrp="1"/>
          </p:cNvSpPr>
          <p:nvPr>
            <p:ph type="ctrTitle"/>
          </p:nvPr>
        </p:nvSpPr>
        <p:spPr>
          <a:xfrm>
            <a:off x="626532" y="1748367"/>
            <a:ext cx="9869189" cy="1471084"/>
          </a:xfrm>
        </p:spPr>
        <p:txBody>
          <a:bodyPr/>
          <a:lstStyle/>
          <a:p>
            <a:r>
              <a:rPr lang="en-GB" altLang="en-US" dirty="0"/>
              <a:t>Managing and Responding to Disclosures</a:t>
            </a:r>
          </a:p>
        </p:txBody>
      </p:sp>
      <p:sp>
        <p:nvSpPr>
          <p:cNvPr id="3" name="Subtitle 2">
            <a:extLst>
              <a:ext uri="{FF2B5EF4-FFF2-40B4-BE49-F238E27FC236}">
                <a16:creationId xmlns:a16="http://schemas.microsoft.com/office/drawing/2014/main" id="{D820E9D4-CA23-4865-A9FD-F2C19912AE05}"/>
              </a:ext>
            </a:extLst>
          </p:cNvPr>
          <p:cNvSpPr>
            <a:spLocks noGrp="1"/>
          </p:cNvSpPr>
          <p:nvPr>
            <p:ph type="subTitle" idx="1"/>
          </p:nvPr>
        </p:nvSpPr>
        <p:spPr>
          <a:xfrm>
            <a:off x="626532" y="3269147"/>
            <a:ext cx="6959600" cy="623220"/>
          </a:xfrm>
        </p:spPr>
        <p:txBody>
          <a:bodyPr rtlCol="0">
            <a:normAutofit/>
          </a:bodyPr>
          <a:lstStyle/>
          <a:p>
            <a:pPr defTabSz="1038977" fontAlgn="auto">
              <a:spcAft>
                <a:spcPts val="0"/>
              </a:spcAft>
              <a:defRPr/>
            </a:pPr>
            <a:r>
              <a:rPr lang="en-GB" sz="3200"/>
              <a:t>Summer 2020</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pPr algn="ctr"/>
            <a:r>
              <a:rPr lang="en-GB"/>
              <a:t>Listening to Children</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normAutofit/>
          </a:bodyPr>
          <a:lstStyle/>
          <a:p>
            <a:pPr marL="0" indent="0" algn="ctr">
              <a:buNone/>
            </a:pPr>
            <a:r>
              <a:rPr lang="en-GB" dirty="0"/>
              <a:t>Active listening and giving children a voice </a:t>
            </a:r>
            <a:r>
              <a:rPr lang="en-GB"/>
              <a:t>is paramount</a:t>
            </a:r>
            <a:endParaRPr lang="en-GB" dirty="0"/>
          </a:p>
          <a:p>
            <a:pPr marL="0" indent="0" algn="ctr">
              <a:buNone/>
            </a:pPr>
            <a:endParaRPr lang="en-GB" dirty="0"/>
          </a:p>
          <a:p>
            <a:pPr marL="0" indent="0">
              <a:buNone/>
            </a:pPr>
            <a:r>
              <a:rPr lang="en-GB" dirty="0"/>
              <a:t>Voice of the Child Short video</a:t>
            </a:r>
          </a:p>
          <a:p>
            <a:pPr marL="0" indent="0" algn="ctr">
              <a:buNone/>
            </a:pPr>
            <a:endParaRPr lang="en-GB" dirty="0">
              <a:hlinkClick r:id="rId3"/>
            </a:endParaRPr>
          </a:p>
          <a:p>
            <a:pPr marL="0" indent="0">
              <a:buNone/>
            </a:pPr>
            <a:r>
              <a:rPr lang="en-GB" dirty="0">
                <a:hlinkClick r:id="rId3"/>
              </a:rPr>
              <a:t>Voice of the Child – Resources</a:t>
            </a:r>
            <a:endParaRPr lang="en-GB"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10</a:t>
            </a:fld>
            <a:endParaRPr lang="en-GB" altLang="en-US"/>
          </a:p>
        </p:txBody>
      </p:sp>
      <p:pic>
        <p:nvPicPr>
          <p:cNvPr id="5" name="Online Media 4" title="Voice of the child">
            <a:hlinkClick r:id="" action="ppaction://media"/>
            <a:extLst>
              <a:ext uri="{FF2B5EF4-FFF2-40B4-BE49-F238E27FC236}">
                <a16:creationId xmlns:a16="http://schemas.microsoft.com/office/drawing/2014/main" id="{F0070BF3-B725-4FB1-8A63-AC2C5D29C93A}"/>
              </a:ext>
            </a:extLst>
          </p:cNvPr>
          <p:cNvPicPr>
            <a:picLocks noRot="1" noChangeAspect="1"/>
          </p:cNvPicPr>
          <p:nvPr>
            <a:videoFile r:link="rId1"/>
          </p:nvPr>
        </p:nvPicPr>
        <p:blipFill>
          <a:blip r:embed="rId4"/>
          <a:stretch>
            <a:fillRect/>
          </a:stretch>
        </p:blipFill>
        <p:spPr>
          <a:xfrm>
            <a:off x="6016977" y="2233789"/>
            <a:ext cx="5012267" cy="2819400"/>
          </a:xfrm>
          <a:prstGeom prst="rect">
            <a:avLst/>
          </a:prstGeom>
        </p:spPr>
      </p:pic>
    </p:spTree>
    <p:extLst>
      <p:ext uri="{BB962C8B-B14F-4D97-AF65-F5344CB8AC3E}">
        <p14:creationId xmlns:p14="http://schemas.microsoft.com/office/powerpoint/2010/main" val="956903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Recognising a disclosure</a:t>
            </a:r>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11</a:t>
            </a:fld>
            <a:endParaRPr lang="en-GB" altLang="en-US"/>
          </a:p>
        </p:txBody>
      </p:sp>
      <p:sp>
        <p:nvSpPr>
          <p:cNvPr id="3" name="Content Placeholder 2">
            <a:extLst>
              <a:ext uri="{FF2B5EF4-FFF2-40B4-BE49-F238E27FC236}">
                <a16:creationId xmlns:a16="http://schemas.microsoft.com/office/drawing/2014/main" id="{237B01D1-DA7D-4C84-9ADE-BA912F1CA60E}"/>
              </a:ext>
            </a:extLst>
          </p:cNvPr>
          <p:cNvSpPr>
            <a:spLocks noGrp="1"/>
          </p:cNvSpPr>
          <p:nvPr>
            <p:ph idx="1"/>
          </p:nvPr>
        </p:nvSpPr>
        <p:spPr/>
        <p:txBody>
          <a:bodyPr>
            <a:normAutofit/>
          </a:bodyPr>
          <a:lstStyle/>
          <a:p>
            <a:r>
              <a:rPr lang="en-GB" sz="2000" dirty="0"/>
              <a:t>All staff need to be aware of the signs and indicators of abuse and neglect. What to look out for in terms of behaviour, presentation and communication.  </a:t>
            </a:r>
          </a:p>
          <a:p>
            <a:endParaRPr lang="en-GB" sz="2000" dirty="0"/>
          </a:p>
          <a:p>
            <a:r>
              <a:rPr lang="en-GB" sz="2000" b="1" dirty="0">
                <a:solidFill>
                  <a:srgbClr val="000000"/>
                </a:solidFill>
              </a:rPr>
              <a:t>Professional curiosity</a:t>
            </a:r>
            <a:r>
              <a:rPr lang="en-GB" sz="2000" dirty="0">
                <a:solidFill>
                  <a:srgbClr val="000000"/>
                </a:solidFill>
              </a:rPr>
              <a:t> is a combination of </a:t>
            </a:r>
            <a:r>
              <a:rPr lang="en-GB" sz="2000" dirty="0">
                <a:solidFill>
                  <a:schemeClr val="accent1">
                    <a:lumMod val="60000"/>
                    <a:lumOff val="40000"/>
                  </a:schemeClr>
                </a:solidFill>
              </a:rPr>
              <a:t>looking, listening, asking direct questions, checking out and reflecting on information received</a:t>
            </a:r>
            <a:r>
              <a:rPr lang="en-GB" sz="2000" dirty="0">
                <a:solidFill>
                  <a:srgbClr val="000000"/>
                </a:solidFill>
              </a:rPr>
              <a:t>. It means not taking a single source of information and accepting it at face value. It means testing out your </a:t>
            </a:r>
            <a:r>
              <a:rPr lang="en-GB" sz="2000" b="1" dirty="0">
                <a:solidFill>
                  <a:srgbClr val="000000"/>
                </a:solidFill>
              </a:rPr>
              <a:t>professional</a:t>
            </a:r>
            <a:r>
              <a:rPr lang="en-GB" sz="2000" dirty="0">
                <a:solidFill>
                  <a:srgbClr val="000000"/>
                </a:solidFill>
              </a:rPr>
              <a:t> assumptions about different types of families.</a:t>
            </a:r>
          </a:p>
          <a:p>
            <a:endParaRPr lang="en-GB" sz="2000" dirty="0">
              <a:solidFill>
                <a:srgbClr val="000000"/>
              </a:solidFill>
            </a:endParaRPr>
          </a:p>
          <a:p>
            <a:r>
              <a:rPr lang="en-GB" sz="2000" dirty="0">
                <a:solidFill>
                  <a:srgbClr val="000000"/>
                </a:solidFill>
              </a:rPr>
              <a:t>Recognising when small pieces of information come together to form a bigger picture that may cause concern.</a:t>
            </a:r>
          </a:p>
          <a:p>
            <a:endParaRPr lang="en-GB" sz="2000" dirty="0">
              <a:solidFill>
                <a:srgbClr val="000000"/>
              </a:solidFill>
            </a:endParaRPr>
          </a:p>
          <a:p>
            <a:r>
              <a:rPr lang="en-GB" sz="2000" dirty="0">
                <a:solidFill>
                  <a:srgbClr val="000000"/>
                </a:solidFill>
              </a:rPr>
              <a:t>Discussing with a DSL if a parent or child tells you something that causes you concern. </a:t>
            </a:r>
            <a:endParaRPr lang="en-GB" sz="2000" dirty="0"/>
          </a:p>
        </p:txBody>
      </p:sp>
    </p:spTree>
    <p:extLst>
      <p:ext uri="{BB962C8B-B14F-4D97-AF65-F5344CB8AC3E}">
        <p14:creationId xmlns:p14="http://schemas.microsoft.com/office/powerpoint/2010/main" val="101978106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In the context of  post lockdown…..</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lstStyle/>
          <a:p>
            <a:r>
              <a:rPr lang="en-GB" dirty="0"/>
              <a:t>Be alert to any changes in behaviour and presentation on return to school</a:t>
            </a:r>
          </a:p>
          <a:p>
            <a:r>
              <a:rPr lang="en-GB" dirty="0"/>
              <a:t>Give children opportunities to reflect on their time at home</a:t>
            </a:r>
          </a:p>
          <a:p>
            <a:r>
              <a:rPr lang="en-GB" dirty="0"/>
              <a:t>Listen to what they say</a:t>
            </a:r>
          </a:p>
          <a:p>
            <a:r>
              <a:rPr lang="en-GB" dirty="0"/>
              <a:t>Make them feel safe and supported</a:t>
            </a:r>
          </a:p>
          <a:p>
            <a:r>
              <a:rPr lang="en-GB" dirty="0"/>
              <a:t>Where appropriate, give opportunities for play or self expression</a:t>
            </a:r>
          </a:p>
          <a:p>
            <a:r>
              <a:rPr lang="en-GB" dirty="0"/>
              <a:t>Acknowledge anxiety – its ok to feel worried, scared but  also offer support</a:t>
            </a:r>
          </a:p>
          <a:p>
            <a:r>
              <a:rPr lang="en-GB" dirty="0"/>
              <a:t>Make time for those that you know are especially vulnerable</a:t>
            </a:r>
          </a:p>
          <a:p>
            <a:endParaRPr lang="en-GB"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12</a:t>
            </a:fld>
            <a:endParaRPr lang="en-GB" altLang="en-US"/>
          </a:p>
        </p:txBody>
      </p:sp>
    </p:spTree>
    <p:extLst>
      <p:ext uri="{BB962C8B-B14F-4D97-AF65-F5344CB8AC3E}">
        <p14:creationId xmlns:p14="http://schemas.microsoft.com/office/powerpoint/2010/main" val="367437642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Receiving a Disclosure</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lstStyle/>
          <a:p>
            <a:r>
              <a:rPr lang="en-GB" dirty="0"/>
              <a:t>Always  listen, be calm, remain neutral and accept what the child says.</a:t>
            </a:r>
          </a:p>
          <a:p>
            <a:r>
              <a:rPr lang="en-GB" dirty="0"/>
              <a:t>Reassure the child that they have done the right thing, but do not make promises particularly around confidentiality. </a:t>
            </a:r>
          </a:p>
          <a:p>
            <a:r>
              <a:rPr lang="en-GB" dirty="0"/>
              <a:t>Allow them to go at their own pace, do not rush a child. </a:t>
            </a:r>
          </a:p>
          <a:p>
            <a:endParaRPr lang="en-GB" dirty="0"/>
          </a:p>
          <a:p>
            <a:r>
              <a:rPr lang="en-GB" b="1" dirty="0">
                <a:solidFill>
                  <a:schemeClr val="accent1">
                    <a:lumMod val="60000"/>
                    <a:lumOff val="40000"/>
                  </a:schemeClr>
                </a:solidFill>
              </a:rPr>
              <a:t>Remember the school role is to recognise and refer abuse, not investigate. </a:t>
            </a:r>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13</a:t>
            </a:fld>
            <a:endParaRPr lang="en-GB" altLang="en-US"/>
          </a:p>
        </p:txBody>
      </p:sp>
    </p:spTree>
    <p:extLst>
      <p:ext uri="{BB962C8B-B14F-4D97-AF65-F5344CB8AC3E}">
        <p14:creationId xmlns:p14="http://schemas.microsoft.com/office/powerpoint/2010/main" val="282312920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a:xfrm>
            <a:off x="609600" y="246502"/>
            <a:ext cx="10972800" cy="994123"/>
          </a:xfrm>
        </p:spPr>
        <p:txBody>
          <a:bodyPr>
            <a:normAutofit/>
          </a:bodyPr>
          <a:lstStyle/>
          <a:p>
            <a:pPr algn="ctr"/>
            <a:r>
              <a:rPr lang="en-GB" dirty="0"/>
              <a:t>Responding to a disclosure of abuse</a:t>
            </a:r>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14</a:t>
            </a:fld>
            <a:endParaRPr lang="en-GB" altLang="en-US"/>
          </a:p>
        </p:txBody>
      </p:sp>
      <p:pic>
        <p:nvPicPr>
          <p:cNvPr id="6" name="Online Media 5" title="Responding to a Child&amp;#39;s Disclosure of Abuse | NSPCC Learning">
            <a:hlinkClick r:id="" action="ppaction://media"/>
            <a:extLst>
              <a:ext uri="{FF2B5EF4-FFF2-40B4-BE49-F238E27FC236}">
                <a16:creationId xmlns:a16="http://schemas.microsoft.com/office/drawing/2014/main" id="{E99B8676-2ADA-40C1-9217-227BC9AF6389}"/>
              </a:ext>
            </a:extLst>
          </p:cNvPr>
          <p:cNvPicPr>
            <a:picLocks noGrp="1" noRot="1" noChangeAspect="1"/>
          </p:cNvPicPr>
          <p:nvPr>
            <p:ph idx="1"/>
            <a:videoFile r:link="rId1"/>
          </p:nvPr>
        </p:nvPicPr>
        <p:blipFill>
          <a:blip r:embed="rId3"/>
          <a:stretch>
            <a:fillRect/>
          </a:stretch>
        </p:blipFill>
        <p:spPr>
          <a:xfrm>
            <a:off x="2211680" y="1490133"/>
            <a:ext cx="7237120" cy="4070880"/>
          </a:xfrm>
          <a:prstGeom prst="rect">
            <a:avLst/>
          </a:prstGeom>
        </p:spPr>
      </p:pic>
    </p:spTree>
    <p:extLst>
      <p:ext uri="{BB962C8B-B14F-4D97-AF65-F5344CB8AC3E}">
        <p14:creationId xmlns:p14="http://schemas.microsoft.com/office/powerpoint/2010/main" val="162681663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Asking Questions.</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normAutofit fontScale="85000" lnSpcReduction="20000"/>
          </a:bodyPr>
          <a:lstStyle/>
          <a:p>
            <a:pPr marL="0" indent="0">
              <a:buNone/>
            </a:pPr>
            <a:r>
              <a:rPr lang="en-GB" dirty="0"/>
              <a:t>Often people are worried about asking any questions.</a:t>
            </a:r>
          </a:p>
          <a:p>
            <a:pPr marL="0" indent="0">
              <a:buNone/>
            </a:pPr>
            <a:endParaRPr lang="en-GB" dirty="0"/>
          </a:p>
          <a:p>
            <a:pPr marL="0" lvl="0" indent="0" defTabSz="914400">
              <a:spcBef>
                <a:spcPct val="30000"/>
              </a:spcBef>
              <a:buNone/>
            </a:pPr>
            <a:r>
              <a:rPr lang="en-US" altLang="en-US" sz="2600" dirty="0">
                <a:solidFill>
                  <a:srgbClr val="000000"/>
                </a:solidFill>
                <a:latin typeface="Arial" panose="020B0604020202020204" pitchFamily="34" charset="0"/>
                <a:ea typeface="ＭＳ Ｐゴシック" pitchFamily="34" charset="-128"/>
              </a:rPr>
              <a:t>As education professionals you are often best placed in understanding a child's communication style and linguistic ability. It should never be a case of </a:t>
            </a:r>
          </a:p>
          <a:p>
            <a:pPr marL="0" lvl="0" indent="0" defTabSz="914400">
              <a:spcBef>
                <a:spcPct val="30000"/>
              </a:spcBef>
              <a:buNone/>
            </a:pPr>
            <a:r>
              <a:rPr lang="en-US" altLang="en-US" sz="2600" b="1" dirty="0">
                <a:solidFill>
                  <a:srgbClr val="000000"/>
                </a:solidFill>
                <a:latin typeface="Arial" panose="020B0604020202020204" pitchFamily="34" charset="0"/>
                <a:ea typeface="ＭＳ Ｐゴシック" pitchFamily="34" charset="-128"/>
              </a:rPr>
              <a:t>	‘I can’t ask a child questions if I assume this is a safeguarding matter.’  </a:t>
            </a:r>
          </a:p>
          <a:p>
            <a:pPr marL="0" lvl="0" indent="0" defTabSz="914400">
              <a:spcBef>
                <a:spcPct val="30000"/>
              </a:spcBef>
              <a:buNone/>
            </a:pPr>
            <a:r>
              <a:rPr lang="en-US" altLang="en-US" sz="2600" dirty="0">
                <a:solidFill>
                  <a:srgbClr val="000000"/>
                </a:solidFill>
                <a:latin typeface="Arial" panose="020B0604020202020204" pitchFamily="34" charset="0"/>
                <a:ea typeface="ＭＳ Ｐゴシック" pitchFamily="34" charset="-128"/>
              </a:rPr>
              <a:t>There will be occasions where you need to establish the context of a situation in order to accurately assess a safeguarding referral.</a:t>
            </a:r>
          </a:p>
          <a:p>
            <a:pPr marL="0" lvl="0" indent="0" defTabSz="914400">
              <a:spcBef>
                <a:spcPct val="30000"/>
              </a:spcBef>
              <a:buNone/>
            </a:pPr>
            <a:endParaRPr lang="en-US" altLang="en-US" sz="1200" dirty="0">
              <a:solidFill>
                <a:srgbClr val="000000"/>
              </a:solidFill>
              <a:latin typeface="Arial" panose="020B0604020202020204" pitchFamily="34" charset="0"/>
              <a:ea typeface="ＭＳ Ｐゴシック" pitchFamily="34" charset="-128"/>
            </a:endParaRPr>
          </a:p>
          <a:p>
            <a:pPr marL="0" indent="0">
              <a:buNone/>
            </a:pPr>
            <a:endParaRPr lang="en-GB" dirty="0"/>
          </a:p>
          <a:p>
            <a:pPr marL="0" indent="0">
              <a:buNone/>
            </a:pPr>
            <a:r>
              <a:rPr lang="en-GB" dirty="0"/>
              <a:t>You often need to ask questions to clarify and establish the concern to be sure that you understand what you are hearing.</a:t>
            </a:r>
          </a:p>
          <a:p>
            <a:pPr marL="0" indent="0">
              <a:buNone/>
            </a:pPr>
            <a:r>
              <a:rPr lang="en-GB" dirty="0"/>
              <a:t>Remember to keep these within limits – you are not investigating. Once you have established that there is something to be concerned about, then you should gently bring the conversation to a close.</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15</a:t>
            </a:fld>
            <a:endParaRPr lang="en-GB" altLang="en-US"/>
          </a:p>
        </p:txBody>
      </p:sp>
    </p:spTree>
    <p:extLst>
      <p:ext uri="{BB962C8B-B14F-4D97-AF65-F5344CB8AC3E}">
        <p14:creationId xmlns:p14="http://schemas.microsoft.com/office/powerpoint/2010/main" val="425761242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Asking questions</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normAutofit/>
          </a:bodyPr>
          <a:lstStyle/>
          <a:p>
            <a:r>
              <a:rPr lang="en-GB" dirty="0"/>
              <a:t>Always use open questions &amp; avoid closed choices.</a:t>
            </a:r>
          </a:p>
          <a:p>
            <a:endParaRPr lang="en-GB" dirty="0"/>
          </a:p>
          <a:p>
            <a:pPr marL="0" indent="0">
              <a:buNone/>
            </a:pPr>
            <a:r>
              <a:rPr lang="en-GB" dirty="0"/>
              <a:t>Tell me what happened? </a:t>
            </a:r>
            <a:r>
              <a:rPr lang="en-GB" dirty="0">
                <a:latin typeface="Wingdings 2" panose="05020102010507070707" pitchFamily="18" charset="2"/>
              </a:rPr>
              <a:t> </a:t>
            </a:r>
            <a:r>
              <a:rPr lang="en-GB" dirty="0">
                <a:highlight>
                  <a:srgbClr val="00FF00"/>
                </a:highlight>
                <a:latin typeface="Wingdings 2" panose="05020102010507070707" pitchFamily="18" charset="2"/>
              </a:rPr>
              <a:t>P </a:t>
            </a:r>
            <a:r>
              <a:rPr lang="en-GB" dirty="0">
                <a:highlight>
                  <a:srgbClr val="00FF00"/>
                </a:highlight>
              </a:rPr>
              <a:t>Open</a:t>
            </a:r>
          </a:p>
          <a:p>
            <a:pPr marL="0" indent="0">
              <a:buNone/>
            </a:pPr>
            <a:r>
              <a:rPr lang="en-GB" dirty="0"/>
              <a:t>Did he hit you on the back or the arm? </a:t>
            </a:r>
            <a:r>
              <a:rPr lang="en-GB" dirty="0">
                <a:highlight>
                  <a:srgbClr val="FF0000"/>
                </a:highlight>
              </a:rPr>
              <a:t>X Closed choice</a:t>
            </a:r>
            <a:endParaRPr lang="en-GB" dirty="0"/>
          </a:p>
          <a:p>
            <a:pPr marL="0" indent="0">
              <a:buNone/>
            </a:pPr>
            <a:r>
              <a:rPr lang="en-GB" dirty="0"/>
              <a:t>Was anyone else there? </a:t>
            </a:r>
            <a:r>
              <a:rPr lang="en-GB" dirty="0">
                <a:highlight>
                  <a:srgbClr val="00FF00"/>
                </a:highlight>
                <a:latin typeface="Wingdings 2" panose="05020102010507070707" pitchFamily="18" charset="2"/>
              </a:rPr>
              <a:t>P</a:t>
            </a:r>
            <a:r>
              <a:rPr lang="en-GB" dirty="0">
                <a:highlight>
                  <a:srgbClr val="00FF00"/>
                </a:highlight>
              </a:rPr>
              <a:t> Open</a:t>
            </a:r>
          </a:p>
          <a:p>
            <a:pPr marL="0" indent="0">
              <a:buNone/>
            </a:pPr>
            <a:r>
              <a:rPr lang="en-GB" dirty="0"/>
              <a:t>Was X there? </a:t>
            </a:r>
            <a:r>
              <a:rPr lang="en-GB" dirty="0">
                <a:highlight>
                  <a:srgbClr val="FF0000"/>
                </a:highlight>
              </a:rPr>
              <a:t>X Closed</a:t>
            </a:r>
          </a:p>
          <a:p>
            <a:endParaRPr lang="en-GB" dirty="0"/>
          </a:p>
          <a:p>
            <a:r>
              <a:rPr lang="en-GB" dirty="0"/>
              <a:t>Use TED – Tell, Explain, Describe</a:t>
            </a:r>
          </a:p>
          <a:p>
            <a:r>
              <a:rPr lang="en-GB" dirty="0"/>
              <a:t>EARS – </a:t>
            </a:r>
            <a:r>
              <a:rPr lang="en-GB" dirty="0" err="1">
                <a:hlinkClick r:id="rId2"/>
              </a:rPr>
              <a:t>Ellicit</a:t>
            </a:r>
            <a:r>
              <a:rPr lang="en-GB" dirty="0">
                <a:hlinkClick r:id="rId2"/>
              </a:rPr>
              <a:t>, Amplify, Reflect, Start Over</a:t>
            </a:r>
            <a:r>
              <a:rPr lang="en-GB" dirty="0"/>
              <a:t>. </a:t>
            </a:r>
            <a:r>
              <a:rPr lang="en-GB" sz="1600" dirty="0"/>
              <a:t>Click  to  see sample questions.</a:t>
            </a:r>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16</a:t>
            </a:fld>
            <a:endParaRPr lang="en-GB" altLang="en-US"/>
          </a:p>
        </p:txBody>
      </p:sp>
    </p:spTree>
    <p:extLst>
      <p:ext uri="{BB962C8B-B14F-4D97-AF65-F5344CB8AC3E}">
        <p14:creationId xmlns:p14="http://schemas.microsoft.com/office/powerpoint/2010/main" val="355085758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normAutofit fontScale="90000"/>
          </a:bodyPr>
          <a:lstStyle/>
          <a:p>
            <a:pPr lvl="0">
              <a:spcBef>
                <a:spcPct val="20000"/>
              </a:spcBef>
            </a:pPr>
            <a:r>
              <a:rPr lang="en-GB" sz="2667" b="0" dirty="0">
                <a:solidFill>
                  <a:prstClr val="black"/>
                </a:solidFill>
                <a:ea typeface="+mn-ea"/>
                <a:cs typeface="+mn-cs"/>
              </a:rPr>
              <a:t>Police investigations can sometimes be harmed by inappropriate questioning.</a:t>
            </a:r>
            <a:br>
              <a:rPr lang="en-GB" sz="2667" b="0" dirty="0">
                <a:solidFill>
                  <a:prstClr val="black"/>
                </a:solidFill>
                <a:ea typeface="+mn-ea"/>
                <a:cs typeface="+mn-cs"/>
              </a:rPr>
            </a:br>
            <a:endParaRPr lang="en-GB" dirty="0"/>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normAutofit/>
          </a:bodyPr>
          <a:lstStyle/>
          <a:p>
            <a:pPr marL="0" indent="0">
              <a:buNone/>
            </a:pPr>
            <a:endParaRPr lang="en-GB" dirty="0"/>
          </a:p>
          <a:p>
            <a:pPr marL="0" lvl="0" indent="0" defTabSz="914400" eaLnBrk="0" hangingPunct="0">
              <a:spcBef>
                <a:spcPct val="0"/>
              </a:spcBef>
              <a:buNone/>
            </a:pPr>
            <a:r>
              <a:rPr lang="en-GB" altLang="en-US" sz="2400" dirty="0">
                <a:solidFill>
                  <a:srgbClr val="000000"/>
                </a:solidFill>
                <a:latin typeface="Arial" panose="020B0604020202020204" pitchFamily="34" charset="0"/>
                <a:ea typeface="ＭＳ Ｐゴシック" panose="020B0600070205080204" pitchFamily="34" charset="-128"/>
              </a:rPr>
              <a:t>This can happen where an adult has  ...</a:t>
            </a:r>
          </a:p>
          <a:p>
            <a:pPr marL="0" lvl="0" indent="0" defTabSz="914400" eaLnBrk="0" hangingPunct="0">
              <a:spcBef>
                <a:spcPct val="0"/>
              </a:spcBef>
              <a:buNone/>
            </a:pPr>
            <a:endParaRPr lang="en-GB" altLang="en-US" sz="2400" dirty="0">
              <a:solidFill>
                <a:srgbClr val="000000"/>
              </a:solidFill>
              <a:latin typeface="Arial" panose="020B0604020202020204" pitchFamily="34" charset="0"/>
              <a:ea typeface="ＭＳ Ｐゴシック" panose="020B0600070205080204" pitchFamily="34" charset="-128"/>
            </a:endParaRPr>
          </a:p>
          <a:p>
            <a:pPr defTabSz="914400" eaLnBrk="0" hangingPunct="0">
              <a:spcBef>
                <a:spcPct val="0"/>
              </a:spcBef>
            </a:pPr>
            <a:r>
              <a:rPr lang="en-GB" altLang="en-US" sz="2400" dirty="0">
                <a:solidFill>
                  <a:srgbClr val="000000"/>
                </a:solidFill>
                <a:latin typeface="Arial" panose="020B0604020202020204" pitchFamily="34" charset="0"/>
                <a:ea typeface="ＭＳ Ｐゴシック" panose="020B0600070205080204" pitchFamily="34" charset="-128"/>
              </a:rPr>
              <a:t> asked  leading or suggestive questions</a:t>
            </a:r>
          </a:p>
          <a:p>
            <a:pPr defTabSz="914400" eaLnBrk="0" hangingPunct="0">
              <a:spcBef>
                <a:spcPct val="0"/>
              </a:spcBef>
            </a:pPr>
            <a:r>
              <a:rPr lang="en-GB" altLang="en-US" sz="2400" dirty="0">
                <a:solidFill>
                  <a:srgbClr val="000000"/>
                </a:solidFill>
                <a:latin typeface="Arial" panose="020B0604020202020204" pitchFamily="34" charset="0"/>
                <a:ea typeface="ＭＳ Ｐゴシック" panose="020B0600070205080204" pitchFamily="34" charset="-128"/>
              </a:rPr>
              <a:t>used emotive words within the questions</a:t>
            </a:r>
          </a:p>
          <a:p>
            <a:pPr defTabSz="914400" eaLnBrk="0" hangingPunct="0">
              <a:spcBef>
                <a:spcPct val="0"/>
              </a:spcBef>
            </a:pPr>
            <a:r>
              <a:rPr lang="en-GB" altLang="en-US" sz="2400" dirty="0">
                <a:solidFill>
                  <a:srgbClr val="000000"/>
                </a:solidFill>
                <a:latin typeface="Arial" panose="020B0604020202020204" pitchFamily="34" charset="0"/>
                <a:ea typeface="ＭＳ Ｐゴシック" panose="020B0600070205080204" pitchFamily="34" charset="-128"/>
              </a:rPr>
              <a:t>changed words used by the child</a:t>
            </a:r>
          </a:p>
          <a:p>
            <a:pPr defTabSz="914400" eaLnBrk="0" hangingPunct="0">
              <a:spcBef>
                <a:spcPct val="0"/>
              </a:spcBef>
            </a:pPr>
            <a:r>
              <a:rPr lang="en-GB" altLang="en-US" sz="2400" dirty="0">
                <a:solidFill>
                  <a:srgbClr val="000000"/>
                </a:solidFill>
                <a:latin typeface="Arial" panose="020B0604020202020204" pitchFamily="34" charset="0"/>
                <a:ea typeface="ＭＳ Ｐゴシック" panose="020B0600070205080204" pitchFamily="34" charset="-128"/>
              </a:rPr>
              <a:t>insinuated an opinion into questioning</a:t>
            </a:r>
          </a:p>
          <a:p>
            <a:pPr defTabSz="914400" eaLnBrk="0" hangingPunct="0">
              <a:spcBef>
                <a:spcPct val="0"/>
              </a:spcBef>
            </a:pPr>
            <a:r>
              <a:rPr lang="en-GB" altLang="en-US" sz="2400" dirty="0">
                <a:solidFill>
                  <a:srgbClr val="000000"/>
                </a:solidFill>
                <a:latin typeface="Arial" panose="020B0604020202020204" pitchFamily="34" charset="0"/>
                <a:ea typeface="ＭＳ Ｐゴシック" panose="020B0600070205080204" pitchFamily="34" charset="-128"/>
              </a:rPr>
              <a:t>used forced choice questions</a:t>
            </a:r>
          </a:p>
          <a:p>
            <a:pPr defTabSz="914400" eaLnBrk="0" hangingPunct="0">
              <a:spcBef>
                <a:spcPct val="0"/>
              </a:spcBef>
            </a:pPr>
            <a:r>
              <a:rPr lang="en-GB" altLang="en-US" sz="2400" dirty="0">
                <a:solidFill>
                  <a:srgbClr val="000000"/>
                </a:solidFill>
                <a:latin typeface="Arial" panose="020B0604020202020204" pitchFamily="34" charset="0"/>
                <a:ea typeface="ＭＳ Ｐゴシック" panose="020B0600070205080204" pitchFamily="34" charset="-128"/>
              </a:rPr>
              <a:t>attached personal meaning to words used by a child (misinterpreted)</a:t>
            </a:r>
          </a:p>
          <a:p>
            <a:pPr defTabSz="914400" eaLnBrk="0" hangingPunct="0">
              <a:spcBef>
                <a:spcPct val="0"/>
              </a:spcBef>
            </a:pPr>
            <a:endParaRPr lang="en-GB" altLang="en-US" sz="2400" dirty="0">
              <a:solidFill>
                <a:srgbClr val="000000"/>
              </a:solidFill>
              <a:latin typeface="Arial" panose="020B0604020202020204" pitchFamily="34" charset="0"/>
              <a:ea typeface="ＭＳ Ｐゴシック" panose="020B0600070205080204" pitchFamily="34" charset="-128"/>
            </a:endParaRPr>
          </a:p>
          <a:p>
            <a:pPr defTabSz="914400" eaLnBrk="0" hangingPunct="0">
              <a:spcBef>
                <a:spcPct val="0"/>
              </a:spcBef>
            </a:pPr>
            <a:endParaRPr lang="en-GB" altLang="en-US" sz="2400" dirty="0">
              <a:solidFill>
                <a:srgbClr val="000000"/>
              </a:solidFill>
              <a:latin typeface="Arial" panose="020B0604020202020204" pitchFamily="34" charset="0"/>
              <a:ea typeface="ＭＳ Ｐゴシック" panose="020B0600070205080204" pitchFamily="34" charset="-128"/>
            </a:endParaRPr>
          </a:p>
          <a:p>
            <a:pPr defTabSz="914400" eaLnBrk="0" hangingPunct="0">
              <a:spcBef>
                <a:spcPct val="0"/>
              </a:spcBef>
            </a:pPr>
            <a:r>
              <a:rPr lang="en-GB" altLang="en-US" sz="2400" dirty="0">
                <a:solidFill>
                  <a:srgbClr val="000000"/>
                </a:solidFill>
                <a:latin typeface="Arial" panose="020B0604020202020204" pitchFamily="34" charset="0"/>
                <a:ea typeface="ＭＳ Ｐゴシック" panose="020B0600070205080204" pitchFamily="34" charset="-128"/>
                <a:hlinkClick r:id="rId2"/>
              </a:rPr>
              <a:t>Click to access Police power point on disclosures</a:t>
            </a:r>
            <a:endParaRPr lang="en-GB" altLang="en-US" sz="2400" dirty="0">
              <a:solidFill>
                <a:srgbClr val="000000"/>
              </a:solidFill>
              <a:latin typeface="Arial" panose="020B0604020202020204" pitchFamily="34" charset="0"/>
              <a:ea typeface="ＭＳ Ｐゴシック" panose="020B0600070205080204" pitchFamily="34" charset="-128"/>
            </a:endParaRPr>
          </a:p>
          <a:p>
            <a:pPr defTabSz="914400" eaLnBrk="0" hangingPunct="0">
              <a:spcBef>
                <a:spcPct val="0"/>
              </a:spcBef>
            </a:pPr>
            <a:endParaRPr lang="en-GB" altLang="en-US" sz="2400" dirty="0">
              <a:solidFill>
                <a:srgbClr val="000000"/>
              </a:solidFill>
              <a:latin typeface="Arial" panose="020B0604020202020204" pitchFamily="34" charset="0"/>
              <a:ea typeface="ＭＳ Ｐゴシック" panose="020B0600070205080204" pitchFamily="34" charset="-128"/>
            </a:endParaRPr>
          </a:p>
          <a:p>
            <a:pPr marL="0" lvl="0" indent="0" defTabSz="914400" eaLnBrk="0" hangingPunct="0">
              <a:spcBef>
                <a:spcPct val="0"/>
              </a:spcBef>
              <a:buNone/>
            </a:pPr>
            <a:endParaRPr lang="en-GB" altLang="en-US" sz="2400" dirty="0">
              <a:solidFill>
                <a:srgbClr val="000000"/>
              </a:solidFill>
              <a:latin typeface="Arial" panose="020B0604020202020204" pitchFamily="34" charset="0"/>
              <a:ea typeface="ＭＳ Ｐゴシック" panose="020B0600070205080204" pitchFamily="34" charset="-128"/>
            </a:endParaRPr>
          </a:p>
          <a:p>
            <a:pPr marL="0" indent="0">
              <a:buNone/>
            </a:pPr>
            <a:endParaRPr lang="en-GB"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17</a:t>
            </a:fld>
            <a:endParaRPr lang="en-GB" altLang="en-US"/>
          </a:p>
        </p:txBody>
      </p:sp>
    </p:spTree>
    <p:extLst>
      <p:ext uri="{BB962C8B-B14F-4D97-AF65-F5344CB8AC3E}">
        <p14:creationId xmlns:p14="http://schemas.microsoft.com/office/powerpoint/2010/main" val="326509378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Recording </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normAutofit/>
          </a:bodyPr>
          <a:lstStyle/>
          <a:p>
            <a:r>
              <a:rPr lang="en-GB" sz="2000" dirty="0"/>
              <a:t>You should record your conversation and concerns  as soon as possible.</a:t>
            </a:r>
          </a:p>
          <a:p>
            <a:r>
              <a:rPr lang="en-GB" sz="2000" dirty="0"/>
              <a:t>Make notes as soon as possible and  use the actual words of the child.</a:t>
            </a:r>
          </a:p>
          <a:p>
            <a:r>
              <a:rPr lang="en-GB" sz="2000" dirty="0"/>
              <a:t>It may  have been  possible to take notes during the conversation or have a silent witness to record what is being said. </a:t>
            </a:r>
          </a:p>
          <a:p>
            <a:r>
              <a:rPr lang="en-GB" sz="2000" dirty="0"/>
              <a:t>You should always talk to a DSL.</a:t>
            </a:r>
          </a:p>
          <a:p>
            <a:r>
              <a:rPr lang="en-GB" sz="2000" dirty="0"/>
              <a:t>Your school will have a recording system and protocol in place.  Make sure you know what it is and understand how to use it!</a:t>
            </a:r>
          </a:p>
          <a:p>
            <a:r>
              <a:rPr lang="en-GB" sz="2000" dirty="0"/>
              <a:t>Make sure your record includes dates, time, who was present, anything factual about the child’s appearance or presentation. </a:t>
            </a:r>
          </a:p>
          <a:p>
            <a:endParaRPr lang="en-GB" sz="2000" dirty="0"/>
          </a:p>
          <a:p>
            <a:endParaRPr lang="en-GB" sz="2000"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18</a:t>
            </a:fld>
            <a:endParaRPr lang="en-GB" altLang="en-US"/>
          </a:p>
        </p:txBody>
      </p:sp>
    </p:spTree>
    <p:extLst>
      <p:ext uri="{BB962C8B-B14F-4D97-AF65-F5344CB8AC3E}">
        <p14:creationId xmlns:p14="http://schemas.microsoft.com/office/powerpoint/2010/main" val="159909390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Recording </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lstStyle/>
          <a:p>
            <a:r>
              <a:rPr lang="en-GB" sz="2400" dirty="0"/>
              <a:t>Fact based recording</a:t>
            </a:r>
          </a:p>
          <a:p>
            <a:r>
              <a:rPr lang="en-GB" sz="2400" dirty="0"/>
              <a:t>Record circumstances of disclosure</a:t>
            </a:r>
          </a:p>
          <a:p>
            <a:r>
              <a:rPr lang="en-GB" sz="2400" dirty="0"/>
              <a:t>Record the catalyst of the disclosure</a:t>
            </a:r>
          </a:p>
          <a:p>
            <a:r>
              <a:rPr lang="en-GB" sz="2400" dirty="0"/>
              <a:t>Record accurately the words used by you</a:t>
            </a:r>
          </a:p>
          <a:p>
            <a:r>
              <a:rPr lang="en-GB" sz="2400" dirty="0"/>
              <a:t>Record accurately the words said by the child</a:t>
            </a:r>
          </a:p>
          <a:p>
            <a:r>
              <a:rPr lang="en-GB" sz="2400" dirty="0"/>
              <a:t>Document any visible injuries, however insignificant</a:t>
            </a:r>
          </a:p>
          <a:p>
            <a:endParaRPr lang="en-GB"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19</a:t>
            </a:fld>
            <a:endParaRPr lang="en-GB" altLang="en-US"/>
          </a:p>
        </p:txBody>
      </p:sp>
      <p:sp>
        <p:nvSpPr>
          <p:cNvPr id="5" name="Rectangle 4">
            <a:extLst>
              <a:ext uri="{FF2B5EF4-FFF2-40B4-BE49-F238E27FC236}">
                <a16:creationId xmlns:a16="http://schemas.microsoft.com/office/drawing/2014/main" id="{6232FDBE-4AB7-44C3-B27E-9CFF491090CA}"/>
              </a:ext>
            </a:extLst>
          </p:cNvPr>
          <p:cNvSpPr/>
          <p:nvPr/>
        </p:nvSpPr>
        <p:spPr>
          <a:xfrm>
            <a:off x="1072444" y="4649380"/>
            <a:ext cx="6096000" cy="923330"/>
          </a:xfrm>
          <a:prstGeom prst="rect">
            <a:avLst/>
          </a:prstGeom>
        </p:spPr>
        <p:txBody>
          <a:bodyPr>
            <a:spAutoFit/>
          </a:bodyPr>
          <a:lstStyle/>
          <a:p>
            <a:r>
              <a:rPr lang="en-GB" dirty="0"/>
              <a:t>‘All concerns, discussions and decisions made, and the reasons for those decisions, should  be recorded in writing.’  KCSIE 2019</a:t>
            </a:r>
          </a:p>
        </p:txBody>
      </p:sp>
    </p:spTree>
    <p:extLst>
      <p:ext uri="{BB962C8B-B14F-4D97-AF65-F5344CB8AC3E}">
        <p14:creationId xmlns:p14="http://schemas.microsoft.com/office/powerpoint/2010/main" val="137778701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a:extLst>
              <a:ext uri="{FF2B5EF4-FFF2-40B4-BE49-F238E27FC236}">
                <a16:creationId xmlns:a16="http://schemas.microsoft.com/office/drawing/2014/main" id="{AFE07394-33DB-4194-B477-76F4DA133615}"/>
              </a:ext>
            </a:extLst>
          </p:cNvPr>
          <p:cNvSpPr>
            <a:spLocks noGrp="1"/>
          </p:cNvSpPr>
          <p:nvPr>
            <p:ph type="title"/>
          </p:nvPr>
        </p:nvSpPr>
        <p:spPr>
          <a:xfrm>
            <a:off x="609600" y="275167"/>
            <a:ext cx="10972800" cy="992717"/>
          </a:xfrm>
        </p:spPr>
        <p:txBody>
          <a:bodyPr/>
          <a:lstStyle/>
          <a:p>
            <a:r>
              <a:rPr lang="en-GB" altLang="en-US" dirty="0"/>
              <a:t>Uncertain Times</a:t>
            </a:r>
          </a:p>
        </p:txBody>
      </p:sp>
      <p:sp>
        <p:nvSpPr>
          <p:cNvPr id="9" name="Content Placeholder 8">
            <a:extLst>
              <a:ext uri="{FF2B5EF4-FFF2-40B4-BE49-F238E27FC236}">
                <a16:creationId xmlns:a16="http://schemas.microsoft.com/office/drawing/2014/main" id="{4114BC80-A5CC-499C-A153-90A6982D00DA}"/>
              </a:ext>
            </a:extLst>
          </p:cNvPr>
          <p:cNvSpPr>
            <a:spLocks noGrp="1"/>
          </p:cNvSpPr>
          <p:nvPr>
            <p:ph idx="1"/>
          </p:nvPr>
        </p:nvSpPr>
        <p:spPr>
          <a:xfrm>
            <a:off x="609600" y="1411818"/>
            <a:ext cx="10972800" cy="4525433"/>
          </a:xfrm>
        </p:spPr>
        <p:txBody>
          <a:bodyPr rtlCol="0"/>
          <a:lstStyle/>
          <a:p>
            <a:pPr defTabSz="1038977" fontAlgn="auto">
              <a:spcAft>
                <a:spcPts val="0"/>
              </a:spcAft>
              <a:defRPr/>
            </a:pPr>
            <a:endParaRPr lang="en-GB" sz="2400" dirty="0"/>
          </a:p>
          <a:p>
            <a:pPr marL="0" indent="0" defTabSz="1038977" fontAlgn="auto">
              <a:spcAft>
                <a:spcPts val="0"/>
              </a:spcAft>
              <a:buNone/>
              <a:defRPr/>
            </a:pPr>
            <a:endParaRPr lang="en-GB" sz="2267" dirty="0"/>
          </a:p>
        </p:txBody>
      </p:sp>
      <p:sp>
        <p:nvSpPr>
          <p:cNvPr id="4" name="Slide Number Placeholder 3">
            <a:extLst>
              <a:ext uri="{FF2B5EF4-FFF2-40B4-BE49-F238E27FC236}">
                <a16:creationId xmlns:a16="http://schemas.microsoft.com/office/drawing/2014/main" id="{2DCC3A0D-AFBA-4A8C-B860-B64F72058FD3}"/>
              </a:ext>
            </a:extLst>
          </p:cNvPr>
          <p:cNvSpPr>
            <a:spLocks noGrp="1"/>
          </p:cNvSpPr>
          <p:nvPr>
            <p:ph type="sldNum" sz="quarter" idx="10"/>
          </p:nvPr>
        </p:nvSpPr>
        <p:spPr/>
        <p:txBody>
          <a:bodyPr/>
          <a:lstStyle>
            <a:lvl1pPr>
              <a:defRPr sz="2000">
                <a:solidFill>
                  <a:schemeClr val="tx1"/>
                </a:solidFill>
                <a:latin typeface="Arial Nova" panose="020B0504020202020204" pitchFamily="34" charset="0"/>
              </a:defRPr>
            </a:lvl1pPr>
            <a:lvl2pPr marL="990575" indent="-380990">
              <a:defRPr sz="2000">
                <a:solidFill>
                  <a:schemeClr val="tx1"/>
                </a:solidFill>
                <a:latin typeface="Arial Nova" panose="020B0504020202020204" pitchFamily="34" charset="0"/>
              </a:defRPr>
            </a:lvl2pPr>
            <a:lvl3pPr marL="1523962" indent="-304792">
              <a:defRPr sz="2000">
                <a:solidFill>
                  <a:schemeClr val="tx1"/>
                </a:solidFill>
                <a:latin typeface="Arial Nova" panose="020B0504020202020204" pitchFamily="34" charset="0"/>
              </a:defRPr>
            </a:lvl3pPr>
            <a:lvl4pPr marL="2133547" indent="-304792">
              <a:defRPr sz="2000">
                <a:solidFill>
                  <a:schemeClr val="tx1"/>
                </a:solidFill>
                <a:latin typeface="Arial Nova" panose="020B0504020202020204" pitchFamily="34" charset="0"/>
              </a:defRPr>
            </a:lvl4pPr>
            <a:lvl5pPr marL="2743131" indent="-304792">
              <a:defRPr sz="2000">
                <a:solidFill>
                  <a:schemeClr val="tx1"/>
                </a:solidFill>
                <a:latin typeface="Arial Nova" panose="020B0504020202020204" pitchFamily="34" charset="0"/>
              </a:defRPr>
            </a:lvl5pPr>
            <a:lvl6pPr marL="3352716" indent="-304792" defTabSz="1037141" fontAlgn="base">
              <a:spcBef>
                <a:spcPct val="0"/>
              </a:spcBef>
              <a:spcAft>
                <a:spcPct val="0"/>
              </a:spcAft>
              <a:defRPr sz="2000">
                <a:solidFill>
                  <a:schemeClr val="tx1"/>
                </a:solidFill>
                <a:latin typeface="Arial Nova" panose="020B0504020202020204" pitchFamily="34" charset="0"/>
              </a:defRPr>
            </a:lvl6pPr>
            <a:lvl7pPr marL="3962301" indent="-304792" defTabSz="1037141" fontAlgn="base">
              <a:spcBef>
                <a:spcPct val="0"/>
              </a:spcBef>
              <a:spcAft>
                <a:spcPct val="0"/>
              </a:spcAft>
              <a:defRPr sz="2000">
                <a:solidFill>
                  <a:schemeClr val="tx1"/>
                </a:solidFill>
                <a:latin typeface="Arial Nova" panose="020B0504020202020204" pitchFamily="34" charset="0"/>
              </a:defRPr>
            </a:lvl7pPr>
            <a:lvl8pPr marL="4571886" indent="-304792" defTabSz="1037141" fontAlgn="base">
              <a:spcBef>
                <a:spcPct val="0"/>
              </a:spcBef>
              <a:spcAft>
                <a:spcPct val="0"/>
              </a:spcAft>
              <a:defRPr sz="2000">
                <a:solidFill>
                  <a:schemeClr val="tx1"/>
                </a:solidFill>
                <a:latin typeface="Arial Nova" panose="020B0504020202020204" pitchFamily="34" charset="0"/>
              </a:defRPr>
            </a:lvl8pPr>
            <a:lvl9pPr marL="5181470" indent="-304792" defTabSz="1037141" fontAlgn="base">
              <a:spcBef>
                <a:spcPct val="0"/>
              </a:spcBef>
              <a:spcAft>
                <a:spcPct val="0"/>
              </a:spcAft>
              <a:defRPr sz="2000">
                <a:solidFill>
                  <a:schemeClr val="tx1"/>
                </a:solidFill>
                <a:latin typeface="Arial Nova" panose="020B0504020202020204" pitchFamily="34" charset="0"/>
              </a:defRPr>
            </a:lvl9pPr>
          </a:lstStyle>
          <a:p>
            <a:pPr marL="0" marR="0" lvl="0" indent="0" algn="l" defTabSz="1037141"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t>PAGE </a:t>
            </a:r>
            <a:fld id="{B83793DF-4633-4FA2-A784-EB32E75C4466}" type="slidenum">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pPr marL="0" marR="0" lvl="0" indent="0" algn="l" defTabSz="1037141" rtl="0" eaLnBrk="1" fontAlgn="base" latinLnBrk="0" hangingPunct="1">
                <a:lnSpc>
                  <a:spcPct val="100000"/>
                </a:lnSpc>
                <a:spcBef>
                  <a:spcPct val="0"/>
                </a:spcBef>
                <a:spcAft>
                  <a:spcPct val="0"/>
                </a:spcAft>
                <a:buClrTx/>
                <a:buSzTx/>
                <a:buFontTx/>
                <a:buNone/>
                <a:tabLst/>
                <a:defRPr/>
              </a:pPr>
              <a:t>2</a:t>
            </a:fld>
            <a:endPar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5284AF6-0AEE-4368-BAC1-ED2009349613}"/>
              </a:ext>
            </a:extLst>
          </p:cNvPr>
          <p:cNvSpPr txBox="1"/>
          <p:nvPr/>
        </p:nvSpPr>
        <p:spPr>
          <a:xfrm>
            <a:off x="5877929" y="3674534"/>
            <a:ext cx="5379793" cy="1569660"/>
          </a:xfrm>
          <a:prstGeom prst="rect">
            <a:avLst/>
          </a:prstGeom>
          <a:noFill/>
        </p:spPr>
        <p:txBody>
          <a:bodyPr wrap="square" rtlCol="0">
            <a:spAutoFit/>
          </a:bodyPr>
          <a:lstStyle/>
          <a:p>
            <a:r>
              <a:rPr lang="en-GB" sz="2400" dirty="0"/>
              <a:t>We have experienced, and continue to experience, an unprecedented event that will have an impact on families all over the country.</a:t>
            </a:r>
          </a:p>
        </p:txBody>
      </p:sp>
      <p:pic>
        <p:nvPicPr>
          <p:cNvPr id="3" name="Picture 2">
            <a:extLst>
              <a:ext uri="{FF2B5EF4-FFF2-40B4-BE49-F238E27FC236}">
                <a16:creationId xmlns:a16="http://schemas.microsoft.com/office/drawing/2014/main" id="{6CF1E540-4488-4C5C-91CA-605FF09FC3B1}"/>
              </a:ext>
            </a:extLst>
          </p:cNvPr>
          <p:cNvPicPr>
            <a:picLocks noChangeAspect="1"/>
          </p:cNvPicPr>
          <p:nvPr/>
        </p:nvPicPr>
        <p:blipFill>
          <a:blip r:embed="rId2"/>
          <a:stretch>
            <a:fillRect/>
          </a:stretch>
        </p:blipFill>
        <p:spPr>
          <a:xfrm>
            <a:off x="252437" y="1267884"/>
            <a:ext cx="5268329" cy="2950264"/>
          </a:xfrm>
          <a:prstGeom prst="rect">
            <a:avLst/>
          </a:prstGeom>
        </p:spPr>
      </p:pic>
      <p:pic>
        <p:nvPicPr>
          <p:cNvPr id="5" name="Picture 4">
            <a:extLst>
              <a:ext uri="{FF2B5EF4-FFF2-40B4-BE49-F238E27FC236}">
                <a16:creationId xmlns:a16="http://schemas.microsoft.com/office/drawing/2014/main" id="{23A74583-28E8-4D71-9E92-6D5950FF272E}"/>
              </a:ext>
            </a:extLst>
          </p:cNvPr>
          <p:cNvPicPr>
            <a:picLocks noChangeAspect="1"/>
          </p:cNvPicPr>
          <p:nvPr/>
        </p:nvPicPr>
        <p:blipFill>
          <a:blip r:embed="rId3"/>
          <a:stretch>
            <a:fillRect/>
          </a:stretch>
        </p:blipFill>
        <p:spPr>
          <a:xfrm>
            <a:off x="6096000" y="379923"/>
            <a:ext cx="5807765" cy="3049077"/>
          </a:xfrm>
          <a:prstGeom prst="rect">
            <a:avLst/>
          </a:prstGeom>
        </p:spPr>
      </p:pic>
      <p:pic>
        <p:nvPicPr>
          <p:cNvPr id="6" name="Picture 5">
            <a:extLst>
              <a:ext uri="{FF2B5EF4-FFF2-40B4-BE49-F238E27FC236}">
                <a16:creationId xmlns:a16="http://schemas.microsoft.com/office/drawing/2014/main" id="{C0D031DB-F014-4978-ADFD-F6442CD981EC}"/>
              </a:ext>
            </a:extLst>
          </p:cNvPr>
          <p:cNvPicPr>
            <a:picLocks noChangeAspect="1"/>
          </p:cNvPicPr>
          <p:nvPr/>
        </p:nvPicPr>
        <p:blipFill>
          <a:blip r:embed="rId4"/>
          <a:stretch>
            <a:fillRect/>
          </a:stretch>
        </p:blipFill>
        <p:spPr>
          <a:xfrm>
            <a:off x="1455430" y="3592538"/>
            <a:ext cx="3358598" cy="1887764"/>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What not to do</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lstStyle/>
          <a:p>
            <a:r>
              <a:rPr lang="en-GB" dirty="0"/>
              <a:t>Do not investigate beyond establishing a concern</a:t>
            </a:r>
          </a:p>
          <a:p>
            <a:r>
              <a:rPr lang="en-GB" dirty="0"/>
              <a:t>Do not take photographs</a:t>
            </a:r>
          </a:p>
          <a:p>
            <a:r>
              <a:rPr lang="en-GB" dirty="0"/>
              <a:t>Do not undertake any kind of examination</a:t>
            </a:r>
          </a:p>
          <a:p>
            <a:r>
              <a:rPr lang="en-GB" dirty="0"/>
              <a:t>Do not remove any clothing</a:t>
            </a:r>
          </a:p>
          <a:p>
            <a:r>
              <a:rPr lang="en-GB" dirty="0"/>
              <a:t>Do not make a medical diagnosis or judgement</a:t>
            </a:r>
          </a:p>
          <a:p>
            <a:r>
              <a:rPr lang="en-GB" dirty="0"/>
              <a:t>Do not video record the conversation with the child</a:t>
            </a:r>
          </a:p>
          <a:p>
            <a:r>
              <a:rPr lang="en-GB" dirty="0"/>
              <a:t>Do not use emotive language</a:t>
            </a:r>
          </a:p>
          <a:p>
            <a:r>
              <a:rPr lang="en-GB" dirty="0"/>
              <a:t>Do  not make assumptions – </a:t>
            </a:r>
            <a:r>
              <a:rPr lang="en-GB" sz="1600" dirty="0"/>
              <a:t>don’t assume you have made your concern clear or that someone else will act – NEVER DO NOTHING</a:t>
            </a:r>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20</a:t>
            </a:fld>
            <a:endParaRPr lang="en-GB" altLang="en-US"/>
          </a:p>
        </p:txBody>
      </p:sp>
    </p:spTree>
    <p:extLst>
      <p:ext uri="{BB962C8B-B14F-4D97-AF65-F5344CB8AC3E}">
        <p14:creationId xmlns:p14="http://schemas.microsoft.com/office/powerpoint/2010/main" val="393077875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Consent</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a:xfrm>
            <a:off x="609600" y="984738"/>
            <a:ext cx="10972800" cy="4953425"/>
          </a:xfrm>
        </p:spPr>
        <p:txBody>
          <a:bodyPr/>
          <a:lstStyle/>
          <a:p>
            <a:endParaRPr lang="en-GB" sz="1600" dirty="0"/>
          </a:p>
          <a:p>
            <a:endParaRPr lang="en-GB" sz="1600"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21</a:t>
            </a:fld>
            <a:endParaRPr lang="en-GB" altLang="en-US"/>
          </a:p>
        </p:txBody>
      </p:sp>
      <p:sp>
        <p:nvSpPr>
          <p:cNvPr id="5" name="Rectangle 4">
            <a:extLst>
              <a:ext uri="{FF2B5EF4-FFF2-40B4-BE49-F238E27FC236}">
                <a16:creationId xmlns:a16="http://schemas.microsoft.com/office/drawing/2014/main" id="{4E6DEF1F-1B18-41D1-8219-70272AF37D7D}"/>
              </a:ext>
            </a:extLst>
          </p:cNvPr>
          <p:cNvSpPr/>
          <p:nvPr/>
        </p:nvSpPr>
        <p:spPr>
          <a:xfrm>
            <a:off x="503767" y="1111349"/>
            <a:ext cx="7724988" cy="6104235"/>
          </a:xfrm>
          <a:prstGeom prst="rect">
            <a:avLst/>
          </a:prstGeom>
        </p:spPr>
        <p:txBody>
          <a:bodyPr wrap="square">
            <a:spAutoFit/>
          </a:bodyPr>
          <a:lstStyle/>
          <a:p>
            <a:pPr lvl="0" fontAlgn="base">
              <a:lnSpc>
                <a:spcPct val="90000"/>
              </a:lnSpc>
              <a:spcBef>
                <a:spcPts val="1000"/>
              </a:spcBef>
              <a:spcAft>
                <a:spcPct val="0"/>
              </a:spcAft>
              <a:buSzPct val="100000"/>
              <a:defRPr/>
            </a:pPr>
            <a:r>
              <a:rPr lang="en-GB" altLang="en-US" sz="2000" dirty="0">
                <a:solidFill>
                  <a:srgbClr val="000000"/>
                </a:solidFill>
                <a:cs typeface="Arial" panose="020B0604020202020204" pitchFamily="34" charset="0"/>
              </a:rPr>
              <a:t>Practitioners who believe a child or family requires help have a responsibility to discuss this with the family and where possible agree a way forward with them.</a:t>
            </a:r>
          </a:p>
          <a:p>
            <a:pPr lvl="0" fontAlgn="base">
              <a:lnSpc>
                <a:spcPct val="90000"/>
              </a:lnSpc>
              <a:spcBef>
                <a:spcPts val="1000"/>
              </a:spcBef>
              <a:spcAft>
                <a:spcPct val="0"/>
              </a:spcAft>
              <a:buSzPct val="100000"/>
              <a:defRPr/>
            </a:pPr>
            <a:endParaRPr lang="en-GB" altLang="en-US" sz="2000" dirty="0">
              <a:solidFill>
                <a:srgbClr val="000000"/>
              </a:solidFill>
              <a:cs typeface="Arial" panose="020B0604020202020204" pitchFamily="34" charset="0"/>
            </a:endParaRPr>
          </a:p>
          <a:p>
            <a:pPr lvl="0" fontAlgn="base">
              <a:lnSpc>
                <a:spcPct val="90000"/>
              </a:lnSpc>
              <a:spcBef>
                <a:spcPts val="1000"/>
              </a:spcBef>
              <a:spcAft>
                <a:spcPct val="0"/>
              </a:spcAft>
              <a:buSzPct val="100000"/>
              <a:defRPr/>
            </a:pPr>
            <a:r>
              <a:rPr lang="en-GB" altLang="en-US" sz="2000" dirty="0">
                <a:solidFill>
                  <a:srgbClr val="000000"/>
                </a:solidFill>
                <a:cs typeface="Arial" panose="020B0604020202020204" pitchFamily="34" charset="0"/>
              </a:rPr>
              <a:t> Children and families have a right to confidentiality, and we should always seek their consent and cooperation where we want to share information about them with others.</a:t>
            </a:r>
          </a:p>
          <a:p>
            <a:pPr lvl="0" fontAlgn="base">
              <a:lnSpc>
                <a:spcPct val="90000"/>
              </a:lnSpc>
              <a:spcBef>
                <a:spcPts val="1000"/>
              </a:spcBef>
              <a:spcAft>
                <a:spcPct val="0"/>
              </a:spcAft>
              <a:buSzPct val="100000"/>
              <a:defRPr/>
            </a:pPr>
            <a:endParaRPr lang="en-GB" altLang="en-US" sz="2000" dirty="0">
              <a:solidFill>
                <a:srgbClr val="000000"/>
              </a:solidFill>
              <a:cs typeface="Arial" panose="020B0604020202020204" pitchFamily="34" charset="0"/>
            </a:endParaRPr>
          </a:p>
          <a:p>
            <a:pPr lvl="0" fontAlgn="base">
              <a:lnSpc>
                <a:spcPct val="90000"/>
              </a:lnSpc>
              <a:spcBef>
                <a:spcPts val="1000"/>
              </a:spcBef>
              <a:spcAft>
                <a:spcPct val="0"/>
              </a:spcAft>
              <a:buSzPct val="100000"/>
              <a:defRPr/>
            </a:pPr>
            <a:r>
              <a:rPr lang="en-GB" altLang="en-US" sz="2400" b="1" dirty="0">
                <a:solidFill>
                  <a:srgbClr val="000000"/>
                </a:solidFill>
                <a:highlight>
                  <a:srgbClr val="FFFF00"/>
                </a:highlight>
                <a:cs typeface="Arial" panose="020B0604020202020204" pitchFamily="34" charset="0"/>
              </a:rPr>
              <a:t>However, if you consider a child is likely to or is suffering from significant harm, consent is not needed to share information or make a referral to Birmingham Children’s Trust via CASS. You have a duty to share in these circumstances</a:t>
            </a:r>
            <a:r>
              <a:rPr lang="en-GB" altLang="en-US" sz="2400" b="1" i="1" dirty="0">
                <a:solidFill>
                  <a:srgbClr val="000000"/>
                </a:solidFill>
                <a:highlight>
                  <a:srgbClr val="FFFF00"/>
                </a:highlight>
                <a:cs typeface="Arial" panose="020B0604020202020204" pitchFamily="34" charset="0"/>
              </a:rPr>
              <a:t>. </a:t>
            </a:r>
          </a:p>
          <a:p>
            <a:pPr lvl="0" fontAlgn="base">
              <a:lnSpc>
                <a:spcPct val="90000"/>
              </a:lnSpc>
              <a:spcBef>
                <a:spcPts val="1000"/>
              </a:spcBef>
              <a:spcAft>
                <a:spcPct val="0"/>
              </a:spcAft>
              <a:buSzPct val="100000"/>
              <a:defRPr/>
            </a:pPr>
            <a:endParaRPr lang="en-GB" altLang="en-US" sz="2000" b="1" i="1" dirty="0">
              <a:solidFill>
                <a:srgbClr val="000000"/>
              </a:solidFill>
              <a:highlight>
                <a:srgbClr val="FFFF00"/>
              </a:highlight>
              <a:latin typeface="Arial" panose="020B0604020202020204" pitchFamily="34" charset="0"/>
              <a:cs typeface="Arial" panose="020B0604020202020204" pitchFamily="34" charset="0"/>
            </a:endParaRPr>
          </a:p>
          <a:p>
            <a:pPr lvl="0" fontAlgn="base">
              <a:lnSpc>
                <a:spcPct val="90000"/>
              </a:lnSpc>
              <a:spcBef>
                <a:spcPts val="1000"/>
              </a:spcBef>
              <a:spcAft>
                <a:spcPct val="0"/>
              </a:spcAft>
              <a:buSzPct val="100000"/>
              <a:defRPr/>
            </a:pPr>
            <a:endParaRPr lang="en-GB" altLang="en-US" sz="2000" b="1" i="1" dirty="0">
              <a:solidFill>
                <a:srgbClr val="000000"/>
              </a:solidFill>
              <a:highlight>
                <a:srgbClr val="FFFF00"/>
              </a:highlight>
              <a:latin typeface="Arial" panose="020B0604020202020204" pitchFamily="34" charset="0"/>
              <a:cs typeface="Arial" panose="020B0604020202020204" pitchFamily="34" charset="0"/>
            </a:endParaRPr>
          </a:p>
          <a:p>
            <a:pPr lvl="0" fontAlgn="base">
              <a:lnSpc>
                <a:spcPct val="90000"/>
              </a:lnSpc>
              <a:spcBef>
                <a:spcPts val="1000"/>
              </a:spcBef>
              <a:spcAft>
                <a:spcPct val="0"/>
              </a:spcAft>
              <a:buSzPct val="100000"/>
              <a:defRPr/>
            </a:pPr>
            <a:endParaRPr lang="en-GB" altLang="en-US" sz="2000" b="1" i="1" dirty="0">
              <a:solidFill>
                <a:srgbClr val="000000"/>
              </a:solidFill>
              <a:highlight>
                <a:srgbClr val="FFFF00"/>
              </a:highlight>
              <a:latin typeface="Arial" panose="020B0604020202020204" pitchFamily="34" charset="0"/>
              <a:cs typeface="Arial" panose="020B0604020202020204" pitchFamily="34" charset="0"/>
            </a:endParaRPr>
          </a:p>
          <a:p>
            <a:pPr lvl="0" fontAlgn="base">
              <a:lnSpc>
                <a:spcPct val="90000"/>
              </a:lnSpc>
              <a:spcBef>
                <a:spcPts val="1000"/>
              </a:spcBef>
              <a:spcAft>
                <a:spcPct val="0"/>
              </a:spcAft>
              <a:buSzPct val="100000"/>
              <a:defRPr/>
            </a:pPr>
            <a:endParaRPr lang="en-GB" altLang="en-US" sz="2000" b="1" i="1" dirty="0">
              <a:solidFill>
                <a:srgbClr val="000000"/>
              </a:solidFill>
              <a:highlight>
                <a:srgbClr val="FFFF00"/>
              </a:highligh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C7DFB5D-5B63-4072-828E-F19414D46D91}"/>
              </a:ext>
            </a:extLst>
          </p:cNvPr>
          <p:cNvPicPr>
            <a:picLocks noChangeAspect="1"/>
          </p:cNvPicPr>
          <p:nvPr/>
        </p:nvPicPr>
        <p:blipFill>
          <a:blip r:embed="rId2"/>
          <a:stretch>
            <a:fillRect/>
          </a:stretch>
        </p:blipFill>
        <p:spPr>
          <a:xfrm>
            <a:off x="8334589" y="771698"/>
            <a:ext cx="3594782" cy="5104310"/>
          </a:xfrm>
          <a:prstGeom prst="rect">
            <a:avLst/>
          </a:prstGeom>
        </p:spPr>
      </p:pic>
    </p:spTree>
    <p:extLst>
      <p:ext uri="{BB962C8B-B14F-4D97-AF65-F5344CB8AC3E}">
        <p14:creationId xmlns:p14="http://schemas.microsoft.com/office/powerpoint/2010/main" val="37823363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8374-B36F-43BB-BBEE-6C2E4F515E49}"/>
              </a:ext>
            </a:extLst>
          </p:cNvPr>
          <p:cNvSpPr>
            <a:spLocks noGrp="1"/>
          </p:cNvSpPr>
          <p:nvPr>
            <p:ph type="title"/>
          </p:nvPr>
        </p:nvSpPr>
        <p:spPr/>
        <p:txBody>
          <a:bodyPr/>
          <a:lstStyle/>
          <a:p>
            <a:r>
              <a:rPr lang="en-GB" dirty="0"/>
              <a:t>Physical Chastisement.</a:t>
            </a:r>
          </a:p>
        </p:txBody>
      </p:sp>
      <p:sp>
        <p:nvSpPr>
          <p:cNvPr id="3" name="Content Placeholder 2">
            <a:extLst>
              <a:ext uri="{FF2B5EF4-FFF2-40B4-BE49-F238E27FC236}">
                <a16:creationId xmlns:a16="http://schemas.microsoft.com/office/drawing/2014/main" id="{CAABCC3F-8CC5-4CBC-9254-7A496E385E7F}"/>
              </a:ext>
            </a:extLst>
          </p:cNvPr>
          <p:cNvSpPr>
            <a:spLocks noGrp="1"/>
          </p:cNvSpPr>
          <p:nvPr>
            <p:ph idx="1"/>
          </p:nvPr>
        </p:nvSpPr>
        <p:spPr/>
        <p:txBody>
          <a:bodyPr/>
          <a:lstStyle/>
          <a:p>
            <a:pPr marL="0" lvl="0" indent="0" defTabSz="914400" fontAlgn="auto">
              <a:spcAft>
                <a:spcPts val="0"/>
              </a:spcAft>
              <a:buNone/>
              <a:defRPr/>
            </a:pPr>
            <a:r>
              <a:rPr lang="en-GB" sz="2000" dirty="0">
                <a:solidFill>
                  <a:prstClr val="black"/>
                </a:solidFill>
                <a:latin typeface="+mn-lt"/>
              </a:rPr>
              <a:t>If a child discloses any form of physical chastisement,</a:t>
            </a:r>
            <a:r>
              <a:rPr lang="en-GB" sz="2000" b="1" dirty="0">
                <a:solidFill>
                  <a:prstClr val="black"/>
                </a:solidFill>
                <a:latin typeface="+mn-lt"/>
              </a:rPr>
              <a:t> do not speak to parents and please contact CASS immediately on 303 1888</a:t>
            </a:r>
            <a:r>
              <a:rPr lang="en-GB" sz="2000" dirty="0">
                <a:solidFill>
                  <a:prstClr val="black"/>
                </a:solidFill>
                <a:latin typeface="+mn-lt"/>
              </a:rPr>
              <a:t>. They will be able to advise DSLs on the best course of action, with regard to referral, seeking consent and speaking to parents. Please follow the advice of CASS in this situation with regard to discussion with parents/carers. </a:t>
            </a:r>
          </a:p>
          <a:p>
            <a:pPr marL="0" lvl="0" indent="0" defTabSz="914400" fontAlgn="auto">
              <a:spcAft>
                <a:spcPts val="0"/>
              </a:spcAft>
              <a:buNone/>
              <a:defRPr/>
            </a:pPr>
            <a:r>
              <a:rPr lang="en-GB" sz="2000" dirty="0">
                <a:solidFill>
                  <a:prstClr val="black"/>
                </a:solidFill>
                <a:latin typeface="+mn-lt"/>
              </a:rPr>
              <a:t>If a child discloses chastisement/abuse from parents/carers that </a:t>
            </a:r>
          </a:p>
          <a:p>
            <a:pPr marL="0" lvl="0" indent="0" defTabSz="914400" fontAlgn="auto">
              <a:spcAft>
                <a:spcPts val="0"/>
              </a:spcAft>
              <a:buNone/>
              <a:defRPr/>
            </a:pPr>
            <a:r>
              <a:rPr lang="en-GB" sz="2000" dirty="0">
                <a:solidFill>
                  <a:prstClr val="black"/>
                </a:solidFill>
                <a:latin typeface="+mn-lt"/>
              </a:rPr>
              <a:t>•	Alleges an implement is being used. (</a:t>
            </a:r>
            <a:r>
              <a:rPr lang="en-GB" sz="2000" dirty="0" err="1">
                <a:solidFill>
                  <a:prstClr val="black"/>
                </a:solidFill>
                <a:latin typeface="+mn-lt"/>
              </a:rPr>
              <a:t>eg</a:t>
            </a:r>
            <a:r>
              <a:rPr lang="en-GB" sz="2000" dirty="0">
                <a:solidFill>
                  <a:prstClr val="black"/>
                </a:solidFill>
                <a:latin typeface="+mn-lt"/>
              </a:rPr>
              <a:t> belt, shoe, broom handle) </a:t>
            </a:r>
          </a:p>
          <a:p>
            <a:pPr marL="0" lvl="0" indent="0" defTabSz="914400" fontAlgn="auto">
              <a:spcAft>
                <a:spcPts val="0"/>
              </a:spcAft>
              <a:buNone/>
              <a:defRPr/>
            </a:pPr>
            <a:r>
              <a:rPr lang="en-GB" sz="2000" dirty="0">
                <a:solidFill>
                  <a:prstClr val="black"/>
                </a:solidFill>
                <a:latin typeface="+mn-lt"/>
              </a:rPr>
              <a:t>and/or</a:t>
            </a:r>
          </a:p>
          <a:p>
            <a:pPr marL="0" lvl="0" indent="0" defTabSz="914400" fontAlgn="auto">
              <a:spcAft>
                <a:spcPts val="0"/>
              </a:spcAft>
              <a:buNone/>
              <a:defRPr/>
            </a:pPr>
            <a:r>
              <a:rPr lang="en-GB" sz="2000" dirty="0">
                <a:solidFill>
                  <a:prstClr val="black"/>
                </a:solidFill>
                <a:latin typeface="+mn-lt"/>
              </a:rPr>
              <a:t>•	Leaves physical, prominent marks that can be seen.</a:t>
            </a:r>
          </a:p>
          <a:p>
            <a:pPr marL="0" lvl="0" indent="0" defTabSz="914400" fontAlgn="auto">
              <a:spcAft>
                <a:spcPts val="0"/>
              </a:spcAft>
              <a:buNone/>
              <a:defRPr/>
            </a:pPr>
            <a:r>
              <a:rPr lang="en-GB" sz="2000" dirty="0">
                <a:solidFill>
                  <a:prstClr val="black"/>
                </a:solidFill>
                <a:latin typeface="+mn-lt"/>
              </a:rPr>
              <a:t>DO NOT speak to parents / carers and contact CASS immediately. </a:t>
            </a:r>
            <a:r>
              <a:rPr lang="en-GB" sz="2000" dirty="0">
                <a:solidFill>
                  <a:srgbClr val="FF0000"/>
                </a:solidFill>
                <a:latin typeface="+mn-lt"/>
              </a:rPr>
              <a:t>In this case, consent to refer or discussion with parents/carers could place children at further risk and you should not be asked to seek consent.</a:t>
            </a:r>
            <a:r>
              <a:rPr lang="en-GB" sz="2000" dirty="0">
                <a:solidFill>
                  <a:prstClr val="black"/>
                </a:solidFill>
                <a:latin typeface="+mn-lt"/>
              </a:rPr>
              <a:t> When you speak to CASS, it is absolutely vital that you give clear, precise details about any physical marks or injuries, and provide as much context as possible.</a:t>
            </a:r>
          </a:p>
          <a:p>
            <a:endParaRPr lang="en-GB" dirty="0"/>
          </a:p>
        </p:txBody>
      </p:sp>
      <p:sp>
        <p:nvSpPr>
          <p:cNvPr id="4" name="Slide Number Placeholder 3">
            <a:extLst>
              <a:ext uri="{FF2B5EF4-FFF2-40B4-BE49-F238E27FC236}">
                <a16:creationId xmlns:a16="http://schemas.microsoft.com/office/drawing/2014/main" id="{A54CBA78-16E8-4360-ACB6-DFB13AD3AD7D}"/>
              </a:ext>
            </a:extLst>
          </p:cNvPr>
          <p:cNvSpPr>
            <a:spLocks noGrp="1"/>
          </p:cNvSpPr>
          <p:nvPr>
            <p:ph type="sldNum" sz="quarter" idx="10"/>
          </p:nvPr>
        </p:nvSpPr>
        <p:spPr/>
        <p:txBody>
          <a:bodyPr/>
          <a:lstStyle/>
          <a:p>
            <a:r>
              <a:rPr lang="en-GB" altLang="en-US"/>
              <a:t>PAGE </a:t>
            </a:r>
            <a:fld id="{0AD42992-6473-45C0-8507-2A799AC33C4E}" type="slidenum">
              <a:rPr lang="en-GB" altLang="en-US" smtClean="0"/>
              <a:pPr/>
              <a:t>22</a:t>
            </a:fld>
            <a:endParaRPr lang="en-GB" altLang="en-US"/>
          </a:p>
        </p:txBody>
      </p:sp>
    </p:spTree>
    <p:extLst>
      <p:ext uri="{BB962C8B-B14F-4D97-AF65-F5344CB8AC3E}">
        <p14:creationId xmlns:p14="http://schemas.microsoft.com/office/powerpoint/2010/main" val="173164272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What happens next?</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lstStyle/>
          <a:p>
            <a:r>
              <a:rPr lang="en-GB" sz="1800" dirty="0">
                <a:latin typeface="+mn-lt"/>
              </a:rPr>
              <a:t>Anyone can make a referral to Children’s Social Care but in school this decision is usually taken by the DSL.</a:t>
            </a:r>
          </a:p>
          <a:p>
            <a:endParaRPr lang="en-GB" sz="1800" dirty="0">
              <a:latin typeface="+mn-lt"/>
            </a:endParaRPr>
          </a:p>
          <a:p>
            <a:r>
              <a:rPr lang="en-GB" sz="1800" dirty="0">
                <a:latin typeface="+mn-lt"/>
              </a:rPr>
              <a:t>You will have a policy and procedure within school for raising safeguarding concerns, recording and reporting and referring.  Make sure you follow it. </a:t>
            </a:r>
          </a:p>
          <a:p>
            <a:endParaRPr lang="en-GB" sz="1800" dirty="0">
              <a:latin typeface="+mn-lt"/>
            </a:endParaRPr>
          </a:p>
          <a:p>
            <a:r>
              <a:rPr lang="en-GB" sz="1800" dirty="0">
                <a:latin typeface="+mn-lt"/>
              </a:rPr>
              <a:t>Always talk to your DSL.  </a:t>
            </a:r>
          </a:p>
          <a:p>
            <a:endParaRPr lang="en-GB" sz="1800" dirty="0">
              <a:latin typeface="+mn-lt"/>
            </a:endParaRPr>
          </a:p>
          <a:p>
            <a:r>
              <a:rPr lang="en-GB" sz="1800" dirty="0">
                <a:latin typeface="+mn-lt"/>
              </a:rPr>
              <a:t>It is the role of The Children’s Trust to determine, based on your initial information, what happens next.  This is why the information you include  in your referral is vital.   </a:t>
            </a:r>
          </a:p>
          <a:p>
            <a:endParaRPr lang="en-GB" sz="1800" dirty="0">
              <a:latin typeface="+mn-lt"/>
            </a:endParaRPr>
          </a:p>
          <a:p>
            <a:r>
              <a:rPr lang="en-GB" sz="1800" dirty="0">
                <a:latin typeface="+mn-lt"/>
              </a:rPr>
              <a:t>For more information on thresholds for social care  intervention please read </a:t>
            </a:r>
            <a:r>
              <a:rPr lang="en-GB" sz="1800" dirty="0">
                <a:latin typeface="+mn-lt"/>
                <a:hlinkClick r:id="rId2"/>
              </a:rPr>
              <a:t>Right Help, Right Time: Delivering effective support for families and children in Birmingham.</a:t>
            </a:r>
            <a:endParaRPr lang="en-GB" sz="1800" dirty="0">
              <a:latin typeface="+mn-lt"/>
            </a:endParaRPr>
          </a:p>
          <a:p>
            <a:endParaRPr lang="en-GB" sz="1600" dirty="0"/>
          </a:p>
          <a:p>
            <a:endParaRPr lang="en-GB" sz="1600"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23</a:t>
            </a:fld>
            <a:endParaRPr lang="en-GB" altLang="en-US"/>
          </a:p>
        </p:txBody>
      </p:sp>
    </p:spTree>
    <p:extLst>
      <p:ext uri="{BB962C8B-B14F-4D97-AF65-F5344CB8AC3E}">
        <p14:creationId xmlns:p14="http://schemas.microsoft.com/office/powerpoint/2010/main" val="405421166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id="{5380A68F-0522-491A-A8EC-373D97D4FDA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Nova" panose="020B05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Nova Light" panose="020B0304020202020204" pitchFamily="34" charset="0"/>
                <a:cs typeface="Arial Nova Light" panose="020B0304020202020204" pitchFamily="34" charset="0"/>
              </a:defRPr>
            </a:lvl2pPr>
            <a:lvl3pPr marL="1143000" indent="-228600">
              <a:spcBef>
                <a:spcPct val="20000"/>
              </a:spcBef>
              <a:buFont typeface="Arial Nova Light" panose="020B0304020202020204" pitchFamily="34" charset="0"/>
              <a:buChar char="–"/>
              <a:defRPr>
                <a:solidFill>
                  <a:schemeClr val="tx1"/>
                </a:solidFill>
                <a:latin typeface="Arial Nova Light" panose="020B0304020202020204" pitchFamily="34" charset="0"/>
                <a:cs typeface="Arial Nova Light" panose="020B03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9pPr>
          </a:lstStyle>
          <a:p>
            <a:pPr fontAlgn="base">
              <a:spcBef>
                <a:spcPct val="0"/>
              </a:spcBef>
              <a:spcAft>
                <a:spcPct val="0"/>
              </a:spcAft>
              <a:buNone/>
            </a:pPr>
            <a:r>
              <a:rPr lang="en-GB" altLang="en-US" sz="1000">
                <a:solidFill>
                  <a:srgbClr val="898989"/>
                </a:solidFill>
                <a:cs typeface="Arial" panose="020B0604020202020204" pitchFamily="34" charset="0"/>
              </a:rPr>
              <a:t>PAGE </a:t>
            </a:r>
            <a:fld id="{07105DE4-9337-4ED3-AF83-77333295A868}" type="slidenum">
              <a:rPr lang="en-GB" altLang="en-US" sz="1000">
                <a:solidFill>
                  <a:srgbClr val="898989"/>
                </a:solidFill>
                <a:cs typeface="Arial" panose="020B0604020202020204" pitchFamily="34" charset="0"/>
              </a:rPr>
              <a:pPr fontAlgn="base">
                <a:spcBef>
                  <a:spcPct val="0"/>
                </a:spcBef>
                <a:spcAft>
                  <a:spcPct val="0"/>
                </a:spcAft>
                <a:buNone/>
              </a:pPr>
              <a:t>24</a:t>
            </a:fld>
            <a:endParaRPr lang="en-GB" altLang="en-US" sz="1000">
              <a:solidFill>
                <a:srgbClr val="898989"/>
              </a:solidFill>
              <a:cs typeface="Arial" panose="020B0604020202020204" pitchFamily="34" charset="0"/>
            </a:endParaRPr>
          </a:p>
        </p:txBody>
      </p:sp>
      <p:pic>
        <p:nvPicPr>
          <p:cNvPr id="61443" name="Picture 1">
            <a:extLst>
              <a:ext uri="{FF2B5EF4-FFF2-40B4-BE49-F238E27FC236}">
                <a16:creationId xmlns:a16="http://schemas.microsoft.com/office/drawing/2014/main" id="{7D07820B-9348-4D6D-B8AD-38A850891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6189664"/>
            <a:ext cx="19573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itle 1">
            <a:extLst>
              <a:ext uri="{FF2B5EF4-FFF2-40B4-BE49-F238E27FC236}">
                <a16:creationId xmlns:a16="http://schemas.microsoft.com/office/drawing/2014/main" id="{441469D9-B8F7-4161-B409-C15675272B94}"/>
              </a:ext>
            </a:extLst>
          </p:cNvPr>
          <p:cNvSpPr>
            <a:spLocks noGrp="1"/>
          </p:cNvSpPr>
          <p:nvPr>
            <p:ph type="title"/>
          </p:nvPr>
        </p:nvSpPr>
        <p:spPr>
          <a:xfrm>
            <a:off x="1536700" y="150811"/>
            <a:ext cx="8915400" cy="993775"/>
          </a:xfrm>
        </p:spPr>
        <p:txBody>
          <a:bodyPr/>
          <a:lstStyle/>
          <a:p>
            <a:r>
              <a:rPr lang="en-GB" altLang="en-US"/>
              <a:t>What happens when you request support?</a:t>
            </a:r>
          </a:p>
        </p:txBody>
      </p:sp>
      <p:sp>
        <p:nvSpPr>
          <p:cNvPr id="7" name="Rectangle: Rounded Corners 6">
            <a:extLst>
              <a:ext uri="{FF2B5EF4-FFF2-40B4-BE49-F238E27FC236}">
                <a16:creationId xmlns:a16="http://schemas.microsoft.com/office/drawing/2014/main" id="{40FB01D6-DE7D-42EE-8D87-CB7EE125C52F}"/>
              </a:ext>
            </a:extLst>
          </p:cNvPr>
          <p:cNvSpPr/>
          <p:nvPr/>
        </p:nvSpPr>
        <p:spPr>
          <a:xfrm>
            <a:off x="497948" y="1028304"/>
            <a:ext cx="10982852" cy="1895475"/>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a:lnSpc>
                <a:spcPct val="107000"/>
              </a:lnSpc>
              <a:spcAft>
                <a:spcPts val="800"/>
              </a:spcAft>
              <a:defRPr/>
            </a:pPr>
            <a:r>
              <a:rPr lang="en-GB" sz="2000" kern="0" dirty="0">
                <a:solidFill>
                  <a:sysClr val="window" lastClr="FFFFFF"/>
                </a:solidFill>
                <a:latin typeface="Calibri" panose="020F0502020204030204"/>
                <a:ea typeface="Calibri" panose="020F0502020204030204" pitchFamily="34" charset="0"/>
                <a:cs typeface="Times New Roman" panose="02020603050405020304" pitchFamily="18" charset="0"/>
              </a:rPr>
              <a:t>Telephone call made to CASS – 0121 303 1888</a:t>
            </a:r>
          </a:p>
          <a:p>
            <a:pPr algn="ctr">
              <a:lnSpc>
                <a:spcPct val="107000"/>
              </a:lnSpc>
              <a:spcAft>
                <a:spcPts val="800"/>
              </a:spcAft>
              <a:defRPr/>
            </a:pPr>
            <a:r>
              <a:rPr lang="en-GB" kern="0" dirty="0">
                <a:solidFill>
                  <a:sysClr val="window" lastClr="FFFFFF"/>
                </a:solidFill>
                <a:latin typeface="Calibri" panose="020F0502020204030204"/>
                <a:ea typeface="Calibri" panose="020F0502020204030204" pitchFamily="34" charset="0"/>
                <a:cs typeface="Times New Roman" panose="02020603050405020304" pitchFamily="18" charset="0"/>
              </a:rPr>
              <a:t>Call  answered by a RAO – Referral and Advice Officer.  The RAO will take the details and either advise you or, if further discussion is required, will ask you to hold while they talk to a member of the CASS team.  This could be a social worker,  or a representative from police, health or  education. </a:t>
            </a:r>
          </a:p>
          <a:p>
            <a:pPr algn="ctr">
              <a:lnSpc>
                <a:spcPct val="107000"/>
              </a:lnSpc>
              <a:spcAft>
                <a:spcPts val="800"/>
              </a:spcAft>
              <a:defRPr/>
            </a:pPr>
            <a:r>
              <a:rPr lang="en-GB" kern="0" dirty="0">
                <a:solidFill>
                  <a:sysClr val="window" lastClr="FFFFFF"/>
                </a:solidFill>
                <a:latin typeface="Calibri" panose="020F0502020204030204"/>
                <a:ea typeface="Calibri" panose="020F0502020204030204" pitchFamily="34" charset="0"/>
                <a:cs typeface="Times New Roman" panose="02020603050405020304" pitchFamily="18" charset="0"/>
              </a:rPr>
              <a:t>They will listen to your concerns and check any family history.  They will then advise you of the next steps</a:t>
            </a:r>
          </a:p>
        </p:txBody>
      </p:sp>
      <p:sp>
        <p:nvSpPr>
          <p:cNvPr id="8" name="Rectangle: Rounded Corners 7">
            <a:extLst>
              <a:ext uri="{FF2B5EF4-FFF2-40B4-BE49-F238E27FC236}">
                <a16:creationId xmlns:a16="http://schemas.microsoft.com/office/drawing/2014/main" id="{89361053-544D-4F90-A122-C928BD9D4975}"/>
              </a:ext>
            </a:extLst>
          </p:cNvPr>
          <p:cNvSpPr/>
          <p:nvPr/>
        </p:nvSpPr>
        <p:spPr>
          <a:xfrm>
            <a:off x="736601" y="3682867"/>
            <a:ext cx="4003675" cy="2255178"/>
          </a:xfrm>
          <a:prstGeom prst="roundRect">
            <a:avLst/>
          </a:prstGeom>
          <a:solidFill>
            <a:srgbClr val="92D050"/>
          </a:solidFill>
          <a:ln w="12700" cap="flat" cmpd="sng" algn="ctr">
            <a:solidFill>
              <a:srgbClr val="4472C4">
                <a:shade val="50000"/>
              </a:srgbClr>
            </a:solidFill>
            <a:prstDash val="solid"/>
            <a:miter lim="800000"/>
          </a:ln>
          <a:effectLst/>
        </p:spPr>
        <p:txBody>
          <a:bodyPr anchor="ctr"/>
          <a:lstStyle/>
          <a:p>
            <a:pPr algn="ctr">
              <a:lnSpc>
                <a:spcPct val="107000"/>
              </a:lnSpc>
              <a:spcAft>
                <a:spcPts val="800"/>
              </a:spcAft>
              <a:defRPr/>
            </a:pPr>
            <a:r>
              <a:rPr lang="en-GB" kern="0" dirty="0">
                <a:solidFill>
                  <a:sysClr val="window" lastClr="FFFFFF"/>
                </a:solidFill>
                <a:latin typeface="Calibri" panose="020F0502020204030204"/>
                <a:ea typeface="Calibri" panose="020F0502020204030204" pitchFamily="34" charset="0"/>
                <a:cs typeface="Times New Roman" panose="02020603050405020304" pitchFamily="18" charset="0"/>
              </a:rPr>
              <a:t>No referral required.</a:t>
            </a:r>
          </a:p>
          <a:p>
            <a:pPr algn="ctr">
              <a:lnSpc>
                <a:spcPct val="107000"/>
              </a:lnSpc>
              <a:spcAft>
                <a:spcPts val="800"/>
              </a:spcAft>
              <a:defRPr/>
            </a:pPr>
            <a:r>
              <a:rPr lang="en-GB" kern="0" dirty="0">
                <a:solidFill>
                  <a:sysClr val="window" lastClr="FFFFFF"/>
                </a:solidFill>
                <a:latin typeface="Calibri" panose="020F0502020204030204"/>
                <a:ea typeface="Calibri" panose="020F0502020204030204" pitchFamily="34" charset="0"/>
                <a:cs typeface="Times New Roman" panose="02020603050405020304" pitchFamily="18" charset="0"/>
              </a:rPr>
              <a:t>They may ask you to complete further checks or offer Early Help and support  to the family.  They may signpost you to an alternative means of support.</a:t>
            </a:r>
          </a:p>
        </p:txBody>
      </p:sp>
      <p:sp>
        <p:nvSpPr>
          <p:cNvPr id="9" name="Rectangle: Rounded Corners 8">
            <a:extLst>
              <a:ext uri="{FF2B5EF4-FFF2-40B4-BE49-F238E27FC236}">
                <a16:creationId xmlns:a16="http://schemas.microsoft.com/office/drawing/2014/main" id="{0D970C9A-1581-4EF7-9072-EB7C695CF30C}"/>
              </a:ext>
            </a:extLst>
          </p:cNvPr>
          <p:cNvSpPr/>
          <p:nvPr/>
        </p:nvSpPr>
        <p:spPr>
          <a:xfrm>
            <a:off x="5981701" y="3581202"/>
            <a:ext cx="4003675" cy="2396530"/>
          </a:xfrm>
          <a:prstGeom prst="roundRect">
            <a:avLst/>
          </a:prstGeom>
          <a:solidFill>
            <a:srgbClr val="ED7D31"/>
          </a:solidFill>
          <a:ln w="12700" cap="flat" cmpd="sng" algn="ctr">
            <a:solidFill>
              <a:srgbClr val="4472C4">
                <a:shade val="50000"/>
              </a:srgbClr>
            </a:solidFill>
            <a:prstDash val="solid"/>
            <a:miter lim="800000"/>
          </a:ln>
          <a:effectLst/>
        </p:spPr>
        <p:txBody>
          <a:bodyPr anchor="ctr"/>
          <a:lstStyle/>
          <a:p>
            <a:pPr algn="ctr">
              <a:lnSpc>
                <a:spcPct val="107000"/>
              </a:lnSpc>
              <a:spcAft>
                <a:spcPts val="800"/>
              </a:spcAft>
              <a:defRPr/>
            </a:pPr>
            <a:r>
              <a:rPr lang="en-GB" sz="2000" kern="0" dirty="0">
                <a:solidFill>
                  <a:sysClr val="window" lastClr="FFFFFF"/>
                </a:solidFill>
                <a:latin typeface="Calibri" panose="020F0502020204030204"/>
                <a:ea typeface="Calibri" panose="020F0502020204030204" pitchFamily="34" charset="0"/>
                <a:cs typeface="Times New Roman" panose="02020603050405020304" pitchFamily="18" charset="0"/>
              </a:rPr>
              <a:t>The RAO  advises you to send in a Request for Support Form and make a referral.</a:t>
            </a:r>
          </a:p>
          <a:p>
            <a:pPr algn="ctr">
              <a:lnSpc>
                <a:spcPct val="107000"/>
              </a:lnSpc>
              <a:spcAft>
                <a:spcPts val="800"/>
              </a:spcAft>
              <a:defRPr/>
            </a:pPr>
            <a:r>
              <a:rPr lang="en-GB" sz="2000" kern="0" dirty="0">
                <a:solidFill>
                  <a:sysClr val="window" lastClr="FFFFFF"/>
                </a:solidFill>
                <a:latin typeface="Calibri" panose="020F0502020204030204"/>
                <a:ea typeface="Calibri" panose="020F0502020204030204" pitchFamily="34" charset="0"/>
                <a:cs typeface="Times New Roman" panose="02020603050405020304" pitchFamily="18" charset="0"/>
              </a:rPr>
              <a:t>A social worker will read your referral and make a decision as to what happens next…</a:t>
            </a:r>
          </a:p>
          <a:p>
            <a:pPr algn="ctr">
              <a:lnSpc>
                <a:spcPct val="107000"/>
              </a:lnSpc>
              <a:spcAft>
                <a:spcPts val="800"/>
              </a:spcAft>
              <a:defRPr/>
            </a:pPr>
            <a:endParaRPr lang="en-GB" sz="1100"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p:txBody>
      </p:sp>
      <p:sp>
        <p:nvSpPr>
          <p:cNvPr id="10" name="Arrow: Down 9">
            <a:extLst>
              <a:ext uri="{FF2B5EF4-FFF2-40B4-BE49-F238E27FC236}">
                <a16:creationId xmlns:a16="http://schemas.microsoft.com/office/drawing/2014/main" id="{6B4D199C-676D-4763-B029-283EA1735F77}"/>
              </a:ext>
            </a:extLst>
          </p:cNvPr>
          <p:cNvSpPr/>
          <p:nvPr/>
        </p:nvSpPr>
        <p:spPr>
          <a:xfrm>
            <a:off x="3348892" y="3059509"/>
            <a:ext cx="233363" cy="538163"/>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defRPr/>
            </a:pPr>
            <a:endParaRPr lang="en-GB" kern="0">
              <a:solidFill>
                <a:sysClr val="windowText" lastClr="000000"/>
              </a:solidFill>
              <a:latin typeface="Arial Nova" panose="020B05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99CF0EDA-AC17-429A-B35D-5260979762C8}"/>
              </a:ext>
            </a:extLst>
          </p:cNvPr>
          <p:cNvSpPr/>
          <p:nvPr/>
        </p:nvSpPr>
        <p:spPr>
          <a:xfrm>
            <a:off x="7329752" y="3043039"/>
            <a:ext cx="233363" cy="538163"/>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defRPr/>
            </a:pPr>
            <a:endParaRPr lang="en-GB" kern="0">
              <a:solidFill>
                <a:sysClr val="windowText" lastClr="000000"/>
              </a:solidFill>
              <a:latin typeface="Arial Nova" panose="020B0504020202020204" pitchFamily="34" charset="0"/>
              <a:cs typeface="Arial" panose="020B0604020202020204" pitchFamily="34"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3F042580-2818-48AC-8123-4DE45F0B236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Nova" panose="020B05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Nova Light" panose="020B0304020202020204" pitchFamily="34" charset="0"/>
                <a:cs typeface="Arial Nova Light" panose="020B0304020202020204" pitchFamily="34" charset="0"/>
              </a:defRPr>
            </a:lvl2pPr>
            <a:lvl3pPr marL="1143000" indent="-228600">
              <a:spcBef>
                <a:spcPct val="20000"/>
              </a:spcBef>
              <a:buFont typeface="Arial Nova Light" panose="020B0304020202020204" pitchFamily="34" charset="0"/>
              <a:buChar char="–"/>
              <a:defRPr>
                <a:solidFill>
                  <a:schemeClr val="tx1"/>
                </a:solidFill>
                <a:latin typeface="Arial Nova Light" panose="020B0304020202020204" pitchFamily="34" charset="0"/>
                <a:cs typeface="Arial Nova Light" panose="020B03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Nova Light" panose="020B0304020202020204" pitchFamily="34" charset="0"/>
                <a:cs typeface="Arial Nova Light" panose="020B0304020202020204" pitchFamily="34" charset="0"/>
              </a:defRPr>
            </a:lvl9pPr>
          </a:lstStyle>
          <a:p>
            <a:pPr fontAlgn="base">
              <a:spcBef>
                <a:spcPct val="0"/>
              </a:spcBef>
              <a:spcAft>
                <a:spcPct val="0"/>
              </a:spcAft>
              <a:buNone/>
            </a:pPr>
            <a:r>
              <a:rPr lang="en-GB" altLang="en-US" sz="1000">
                <a:solidFill>
                  <a:srgbClr val="898989"/>
                </a:solidFill>
                <a:cs typeface="Arial" panose="020B0604020202020204" pitchFamily="34" charset="0"/>
              </a:rPr>
              <a:t>PAGE </a:t>
            </a:r>
            <a:fld id="{D5109989-4CFF-4B40-9B89-199057D9A259}" type="slidenum">
              <a:rPr lang="en-GB" altLang="en-US" sz="1000">
                <a:solidFill>
                  <a:srgbClr val="898989"/>
                </a:solidFill>
                <a:cs typeface="Arial" panose="020B0604020202020204" pitchFamily="34" charset="0"/>
              </a:rPr>
              <a:pPr fontAlgn="base">
                <a:spcBef>
                  <a:spcPct val="0"/>
                </a:spcBef>
                <a:spcAft>
                  <a:spcPct val="0"/>
                </a:spcAft>
                <a:buNone/>
              </a:pPr>
              <a:t>25</a:t>
            </a:fld>
            <a:endParaRPr lang="en-GB" altLang="en-US" sz="1000">
              <a:solidFill>
                <a:srgbClr val="898989"/>
              </a:solidFill>
              <a:cs typeface="Arial" panose="020B0604020202020204" pitchFamily="34" charset="0"/>
            </a:endParaRPr>
          </a:p>
        </p:txBody>
      </p:sp>
      <p:pic>
        <p:nvPicPr>
          <p:cNvPr id="63491" name="Picture 1">
            <a:extLst>
              <a:ext uri="{FF2B5EF4-FFF2-40B4-BE49-F238E27FC236}">
                <a16:creationId xmlns:a16="http://schemas.microsoft.com/office/drawing/2014/main" id="{A363F795-CC4A-45F3-9E5F-600151442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6189664"/>
            <a:ext cx="19573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320D8E63-0619-4605-AC4B-069E82234392}"/>
              </a:ext>
            </a:extLst>
          </p:cNvPr>
          <p:cNvSpPr>
            <a:spLocks noGrp="1"/>
          </p:cNvSpPr>
          <p:nvPr>
            <p:ph type="title"/>
          </p:nvPr>
        </p:nvSpPr>
        <p:spPr>
          <a:xfrm>
            <a:off x="1549401" y="333376"/>
            <a:ext cx="9001125" cy="1497013"/>
          </a:xfrm>
          <a:prstGeom prst="roundRect">
            <a:avLst/>
          </a:prstGeom>
          <a:solidFill>
            <a:srgbClr val="ED7D31"/>
          </a:solidFill>
          <a:ln w="12700" cap="flat" algn="ctr">
            <a:solidFill>
              <a:srgbClr val="4472C4">
                <a:shade val="50000"/>
              </a:srgbClr>
            </a:solidFill>
            <a:miter lim="800000"/>
          </a:ln>
        </p:spPr>
        <p:txBody>
          <a:bodyPr rot="0" spcFirstLastPara="0" spcCol="0" rtlCol="0" fromWordArt="0" forceAA="0">
            <a:noAutofit/>
          </a:bodyPr>
          <a:lstStyle/>
          <a:p>
            <a:pPr algn="ctr" eaLnBrk="1" fontAlgn="auto" hangingPunct="1">
              <a:lnSpc>
                <a:spcPct val="107000"/>
              </a:lnSpc>
              <a:spcBef>
                <a:spcPts val="0"/>
              </a:spcBef>
              <a:spcAft>
                <a:spcPts val="800"/>
              </a:spcAft>
              <a:defRPr/>
            </a:pPr>
            <a:r>
              <a:rPr lang="en-GB" sz="2000" b="0" kern="0" dirty="0">
                <a:solidFill>
                  <a:sysClr val="window" lastClr="FFFFFF"/>
                </a:solidFill>
                <a:latin typeface="Calibri" panose="020F0502020204030204"/>
                <a:ea typeface="Calibri" panose="020F0502020204030204" pitchFamily="34" charset="0"/>
                <a:cs typeface="Times New Roman" panose="02020603050405020304" pitchFamily="18" charset="0"/>
              </a:rPr>
              <a:t>The RAO  advises you to send in a Request for Support Form and make a referral.</a:t>
            </a:r>
            <a:br>
              <a:rPr lang="en-GB" sz="2000" b="0" kern="0" dirty="0">
                <a:solidFill>
                  <a:sysClr val="window" lastClr="FFFFFF"/>
                </a:solidFill>
                <a:latin typeface="Calibri" panose="020F0502020204030204"/>
                <a:ea typeface="Calibri" panose="020F0502020204030204" pitchFamily="34" charset="0"/>
                <a:cs typeface="Times New Roman" panose="02020603050405020304" pitchFamily="18" charset="0"/>
              </a:rPr>
            </a:br>
            <a:r>
              <a:rPr lang="en-GB" sz="2000" b="0" kern="0" dirty="0">
                <a:solidFill>
                  <a:sysClr val="window" lastClr="FFFFFF"/>
                </a:solidFill>
                <a:latin typeface="Calibri" panose="020F0502020204030204"/>
                <a:ea typeface="Calibri" panose="020F0502020204030204" pitchFamily="34" charset="0"/>
                <a:cs typeface="Times New Roman" panose="02020603050405020304" pitchFamily="18" charset="0"/>
              </a:rPr>
              <a:t>A social worker in CASS  will read your referral and make a decision as to what happens next…</a:t>
            </a:r>
            <a:br>
              <a:rPr lang="en-GB" sz="1800" b="0" kern="0" dirty="0">
                <a:solidFill>
                  <a:sysClr val="window" lastClr="FFFFFF"/>
                </a:solidFill>
                <a:latin typeface="Calibri" panose="020F0502020204030204"/>
                <a:ea typeface="Calibri" panose="020F0502020204030204" pitchFamily="34" charset="0"/>
                <a:cs typeface="Times New Roman" panose="02020603050405020304" pitchFamily="18" charset="0"/>
              </a:rPr>
            </a:br>
            <a:r>
              <a:rPr lang="en-GB" sz="1800" b="0"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p:txBody>
      </p:sp>
      <p:sp>
        <p:nvSpPr>
          <p:cNvPr id="63493" name="Rectangle: Rounded Corners 5">
            <a:extLst>
              <a:ext uri="{FF2B5EF4-FFF2-40B4-BE49-F238E27FC236}">
                <a16:creationId xmlns:a16="http://schemas.microsoft.com/office/drawing/2014/main" id="{D8F5CDC8-C9E2-4FB3-9EAA-58E3FCD3838A}"/>
              </a:ext>
            </a:extLst>
          </p:cNvPr>
          <p:cNvSpPr>
            <a:spLocks noChangeArrowheads="1"/>
          </p:cNvSpPr>
          <p:nvPr/>
        </p:nvSpPr>
        <p:spPr bwMode="auto">
          <a:xfrm>
            <a:off x="8561474" y="2198159"/>
            <a:ext cx="1574625" cy="2711097"/>
          </a:xfrm>
          <a:prstGeom prst="roundRect">
            <a:avLst>
              <a:gd name="adj" fmla="val 16667"/>
            </a:avLst>
          </a:prstGeom>
          <a:solidFill>
            <a:srgbClr val="FFFF00"/>
          </a:solidFill>
          <a:ln w="12700" algn="ctr">
            <a:solidFill>
              <a:srgbClr val="2F528F"/>
            </a:solidFill>
            <a:miter lim="800000"/>
            <a:headEnd/>
            <a:tailEnd/>
          </a:ln>
        </p:spPr>
        <p:txBody>
          <a:bodyPr anchor="ctr"/>
          <a:lstStyle>
            <a:lvl1pPr>
              <a:defRPr>
                <a:solidFill>
                  <a:schemeClr val="tx1"/>
                </a:solidFill>
                <a:latin typeface="Arial Nova" panose="020B0504020202020204" pitchFamily="34" charset="0"/>
                <a:cs typeface="Arial" panose="020B0604020202020204" pitchFamily="34" charset="0"/>
              </a:defRPr>
            </a:lvl1pPr>
            <a:lvl2pPr marL="742950" indent="-285750">
              <a:defRPr>
                <a:solidFill>
                  <a:schemeClr val="tx1"/>
                </a:solidFill>
                <a:latin typeface="Arial Nova" panose="020B0504020202020204" pitchFamily="34" charset="0"/>
                <a:cs typeface="Arial" panose="020B0604020202020204" pitchFamily="34" charset="0"/>
              </a:defRPr>
            </a:lvl2pPr>
            <a:lvl3pPr marL="1143000" indent="-228600">
              <a:defRPr>
                <a:solidFill>
                  <a:schemeClr val="tx1"/>
                </a:solidFill>
                <a:latin typeface="Arial Nova" panose="020B0504020202020204" pitchFamily="34" charset="0"/>
                <a:cs typeface="Arial" panose="020B0604020202020204" pitchFamily="34" charset="0"/>
              </a:defRPr>
            </a:lvl3pPr>
            <a:lvl4pPr marL="1600200" indent="-228600">
              <a:defRPr>
                <a:solidFill>
                  <a:schemeClr val="tx1"/>
                </a:solidFill>
                <a:latin typeface="Arial Nova" panose="020B0504020202020204" pitchFamily="34" charset="0"/>
                <a:cs typeface="Arial" panose="020B0604020202020204" pitchFamily="34" charset="0"/>
              </a:defRPr>
            </a:lvl4pPr>
            <a:lvl5pPr marL="2057400" indent="-228600">
              <a:defRPr>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9pPr>
          </a:lstStyle>
          <a:p>
            <a:pPr algn="ctr" eaLnBrk="0" fontAlgn="base" hangingPunct="0">
              <a:lnSpc>
                <a:spcPct val="107000"/>
              </a:lnSpc>
              <a:spcBef>
                <a:spcPct val="0"/>
              </a:spcBef>
              <a:spcAft>
                <a:spcPts val="800"/>
              </a:spcAft>
            </a:pP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No formal assessment required</a:t>
            </a:r>
          </a:p>
          <a:p>
            <a:pPr algn="ctr" eaLnBrk="0" fontAlgn="base" hangingPunct="0">
              <a:lnSpc>
                <a:spcPct val="107000"/>
              </a:lnSpc>
              <a:spcBef>
                <a:spcPct val="0"/>
              </a:spcBef>
              <a:spcAft>
                <a:spcPts val="800"/>
              </a:spcAft>
            </a:pP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 may be asked to consider  pastoral support and Early Help</a:t>
            </a:r>
          </a:p>
        </p:txBody>
      </p:sp>
      <p:sp>
        <p:nvSpPr>
          <p:cNvPr id="63494" name="Rectangle: Rounded Corners 6">
            <a:extLst>
              <a:ext uri="{FF2B5EF4-FFF2-40B4-BE49-F238E27FC236}">
                <a16:creationId xmlns:a16="http://schemas.microsoft.com/office/drawing/2014/main" id="{AAD66102-A3D7-4C28-A32F-4B578CF4F9D2}"/>
              </a:ext>
            </a:extLst>
          </p:cNvPr>
          <p:cNvSpPr>
            <a:spLocks noChangeArrowheads="1"/>
          </p:cNvSpPr>
          <p:nvPr/>
        </p:nvSpPr>
        <p:spPr bwMode="auto">
          <a:xfrm>
            <a:off x="6391278" y="2084211"/>
            <a:ext cx="1771650" cy="3419475"/>
          </a:xfrm>
          <a:prstGeom prst="roundRect">
            <a:avLst>
              <a:gd name="adj" fmla="val 16667"/>
            </a:avLst>
          </a:prstGeom>
          <a:solidFill>
            <a:srgbClr val="FFC000"/>
          </a:solidFill>
          <a:ln w="12700" algn="ctr">
            <a:solidFill>
              <a:srgbClr val="2F528F"/>
            </a:solidFill>
            <a:miter lim="800000"/>
            <a:headEnd/>
            <a:tailEnd/>
          </a:ln>
        </p:spPr>
        <p:txBody>
          <a:bodyPr anchor="ctr"/>
          <a:lstStyle>
            <a:lvl1pPr>
              <a:defRPr>
                <a:solidFill>
                  <a:schemeClr val="tx1"/>
                </a:solidFill>
                <a:latin typeface="Arial Nova" panose="020B0504020202020204" pitchFamily="34" charset="0"/>
                <a:cs typeface="Arial" panose="020B0604020202020204" pitchFamily="34" charset="0"/>
              </a:defRPr>
            </a:lvl1pPr>
            <a:lvl2pPr marL="742950" indent="-285750">
              <a:defRPr>
                <a:solidFill>
                  <a:schemeClr val="tx1"/>
                </a:solidFill>
                <a:latin typeface="Arial Nova" panose="020B0504020202020204" pitchFamily="34" charset="0"/>
                <a:cs typeface="Arial" panose="020B0604020202020204" pitchFamily="34" charset="0"/>
              </a:defRPr>
            </a:lvl2pPr>
            <a:lvl3pPr marL="1143000" indent="-228600">
              <a:defRPr>
                <a:solidFill>
                  <a:schemeClr val="tx1"/>
                </a:solidFill>
                <a:latin typeface="Arial Nova" panose="020B0504020202020204" pitchFamily="34" charset="0"/>
                <a:cs typeface="Arial" panose="020B0604020202020204" pitchFamily="34" charset="0"/>
              </a:defRPr>
            </a:lvl3pPr>
            <a:lvl4pPr marL="1600200" indent="-228600">
              <a:defRPr>
                <a:solidFill>
                  <a:schemeClr val="tx1"/>
                </a:solidFill>
                <a:latin typeface="Arial Nova" panose="020B0504020202020204" pitchFamily="34" charset="0"/>
                <a:cs typeface="Arial" panose="020B0604020202020204" pitchFamily="34" charset="0"/>
              </a:defRPr>
            </a:lvl4pPr>
            <a:lvl5pPr marL="2057400" indent="-228600">
              <a:defRPr>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9pPr>
          </a:lstStyle>
          <a:p>
            <a:pPr algn="ctr" eaLnBrk="0" fontAlgn="base" hangingPunct="0">
              <a:lnSpc>
                <a:spcPct val="107000"/>
              </a:lnSpc>
              <a:spcBef>
                <a:spcPct val="0"/>
              </a:spcBef>
              <a:spcAft>
                <a:spcPts val="800"/>
              </a:spcAft>
            </a:pP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 assessment is required  - A social worker will conduct a family assessment within 45 days. Could lead to a </a:t>
            </a:r>
            <a:r>
              <a:rPr lang="en-GB" alt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Child in Need Plan</a:t>
            </a: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and/or Family Support.  </a:t>
            </a:r>
          </a:p>
          <a:p>
            <a:pPr algn="ctr" eaLnBrk="0" fontAlgn="base" hangingPunct="0">
              <a:lnSpc>
                <a:spcPct val="107000"/>
              </a:lnSpc>
              <a:spcBef>
                <a:spcPct val="0"/>
              </a:spcBef>
              <a:spcAft>
                <a:spcPts val="800"/>
              </a:spcAft>
            </a:pPr>
            <a:r>
              <a:rPr lang="en-GB" alt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Section 17 </a:t>
            </a: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63495" name="Rectangle: Rounded Corners 7">
            <a:extLst>
              <a:ext uri="{FF2B5EF4-FFF2-40B4-BE49-F238E27FC236}">
                <a16:creationId xmlns:a16="http://schemas.microsoft.com/office/drawing/2014/main" id="{25F0B281-0D50-4793-ACE6-9B907CDA8DA5}"/>
              </a:ext>
            </a:extLst>
          </p:cNvPr>
          <p:cNvSpPr>
            <a:spLocks noChangeArrowheads="1"/>
          </p:cNvSpPr>
          <p:nvPr/>
        </p:nvSpPr>
        <p:spPr bwMode="auto">
          <a:xfrm>
            <a:off x="3225008" y="1952978"/>
            <a:ext cx="2870992" cy="4013552"/>
          </a:xfrm>
          <a:prstGeom prst="roundRect">
            <a:avLst>
              <a:gd name="adj" fmla="val 16667"/>
            </a:avLst>
          </a:prstGeom>
          <a:solidFill>
            <a:srgbClr val="FF0000"/>
          </a:solidFill>
          <a:ln w="12700" algn="ctr">
            <a:solidFill>
              <a:srgbClr val="2F528F"/>
            </a:solidFill>
            <a:miter lim="800000"/>
            <a:headEnd/>
            <a:tailEnd/>
          </a:ln>
        </p:spPr>
        <p:txBody>
          <a:bodyPr anchor="ctr"/>
          <a:lstStyle>
            <a:lvl1pPr>
              <a:defRPr>
                <a:solidFill>
                  <a:schemeClr val="tx1"/>
                </a:solidFill>
                <a:latin typeface="Arial Nova" panose="020B0504020202020204" pitchFamily="34" charset="0"/>
                <a:cs typeface="Arial" panose="020B0604020202020204" pitchFamily="34" charset="0"/>
              </a:defRPr>
            </a:lvl1pPr>
            <a:lvl2pPr marL="742950" indent="-285750">
              <a:defRPr>
                <a:solidFill>
                  <a:schemeClr val="tx1"/>
                </a:solidFill>
                <a:latin typeface="Arial Nova" panose="020B0504020202020204" pitchFamily="34" charset="0"/>
                <a:cs typeface="Arial" panose="020B0604020202020204" pitchFamily="34" charset="0"/>
              </a:defRPr>
            </a:lvl2pPr>
            <a:lvl3pPr marL="1143000" indent="-228600">
              <a:defRPr>
                <a:solidFill>
                  <a:schemeClr val="tx1"/>
                </a:solidFill>
                <a:latin typeface="Arial Nova" panose="020B0504020202020204" pitchFamily="34" charset="0"/>
                <a:cs typeface="Arial" panose="020B0604020202020204" pitchFamily="34" charset="0"/>
              </a:defRPr>
            </a:lvl3pPr>
            <a:lvl4pPr marL="1600200" indent="-228600">
              <a:defRPr>
                <a:solidFill>
                  <a:schemeClr val="tx1"/>
                </a:solidFill>
                <a:latin typeface="Arial Nova" panose="020B0504020202020204" pitchFamily="34" charset="0"/>
                <a:cs typeface="Arial" panose="020B0604020202020204" pitchFamily="34" charset="0"/>
              </a:defRPr>
            </a:lvl4pPr>
            <a:lvl5pPr marL="2057400" indent="-228600">
              <a:defRPr>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cs typeface="Arial" panose="020B0604020202020204" pitchFamily="34" charset="0"/>
              </a:defRPr>
            </a:lvl9pPr>
          </a:lstStyle>
          <a:p>
            <a:pPr algn="ctr" eaLnBrk="0" fontAlgn="base" hangingPunct="0">
              <a:lnSpc>
                <a:spcPct val="107000"/>
              </a:lnSpc>
              <a:spcBef>
                <a:spcPct val="0"/>
              </a:spcBef>
              <a:spcAft>
                <a:spcPts val="800"/>
              </a:spcAft>
            </a:pP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 child could be at risk of significant harm. A strategy meeting will  be held in CASS. You should be invited to participate via telephone. A social worker will lead the meeting that will have representatives from relevant agencies </a:t>
            </a:r>
            <a:r>
              <a:rPr lang="en-GB" altLang="en-US"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ie</a:t>
            </a: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health, police, FWTB and schools.   You will come to an agreement as to the outcome. </a:t>
            </a:r>
            <a:r>
              <a:rPr lang="en-GB" alt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 assessment is usually  required,  often under </a:t>
            </a:r>
            <a:endPar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ct val="0"/>
              </a:spcBef>
              <a:spcAft>
                <a:spcPts val="800"/>
              </a:spcAft>
            </a:pPr>
            <a:r>
              <a:rPr lang="en-GB" alt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Section 47</a:t>
            </a:r>
            <a:r>
              <a:rPr lang="en-GB" alt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algn="ctr" eaLnBrk="0" fontAlgn="base" hangingPunct="0">
              <a:lnSpc>
                <a:spcPct val="107000"/>
              </a:lnSpc>
              <a:spcBef>
                <a:spcPct val="0"/>
              </a:spcBef>
              <a:spcAft>
                <a:spcPts val="800"/>
              </a:spcAft>
            </a:pPr>
            <a:r>
              <a:rPr lang="en-GB" alt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This could lead to a ICPC – Initial Child protection Conference.</a:t>
            </a:r>
          </a:p>
        </p:txBody>
      </p:sp>
      <p:sp>
        <p:nvSpPr>
          <p:cNvPr id="9" name="Rectangle: Rounded Corners 8">
            <a:extLst>
              <a:ext uri="{FF2B5EF4-FFF2-40B4-BE49-F238E27FC236}">
                <a16:creationId xmlns:a16="http://schemas.microsoft.com/office/drawing/2014/main" id="{5992FF04-B449-42D9-8CF2-B1F526129732}"/>
              </a:ext>
            </a:extLst>
          </p:cNvPr>
          <p:cNvSpPr/>
          <p:nvPr/>
        </p:nvSpPr>
        <p:spPr>
          <a:xfrm>
            <a:off x="199230" y="2003250"/>
            <a:ext cx="2844800" cy="4013552"/>
          </a:xfrm>
          <a:prstGeom prst="roundRect">
            <a:avLst/>
          </a:prstGeom>
          <a:solidFill>
            <a:srgbClr val="FF0000"/>
          </a:solidFill>
          <a:ln w="12700" cap="flat" cmpd="sng" algn="ctr">
            <a:solidFill>
              <a:srgbClr val="4472C4">
                <a:shade val="50000"/>
              </a:srgbClr>
            </a:solidFill>
            <a:prstDash val="solid"/>
            <a:miter lim="800000"/>
          </a:ln>
          <a:effectLst/>
        </p:spPr>
        <p:txBody>
          <a:bodyPr anchor="ctr"/>
          <a:lstStyle/>
          <a:p>
            <a:pPr algn="ctr">
              <a:lnSpc>
                <a:spcPct val="107000"/>
              </a:lnSpc>
              <a:spcAft>
                <a:spcPts val="800"/>
              </a:spcAft>
              <a:defRPr/>
            </a:pPr>
            <a:r>
              <a:rPr lang="en-GB" sz="2000" kern="0" dirty="0">
                <a:solidFill>
                  <a:sysClr val="window" lastClr="FFFFFF"/>
                </a:solidFill>
                <a:latin typeface="Calibri" panose="020F0502020204030204"/>
                <a:ea typeface="Calibri" panose="020F0502020204030204" pitchFamily="34" charset="0"/>
                <a:cs typeface="Times New Roman" panose="02020603050405020304" pitchFamily="18" charset="0"/>
              </a:rPr>
              <a:t>A child is in immediate danger and in need of protection.  Emergency action taken by social worker and/or  police.</a:t>
            </a:r>
          </a:p>
          <a:p>
            <a:pPr algn="ctr">
              <a:lnSpc>
                <a:spcPct val="107000"/>
              </a:lnSpc>
              <a:spcAft>
                <a:spcPts val="800"/>
              </a:spcAft>
              <a:defRPr/>
            </a:pPr>
            <a:r>
              <a:rPr lang="en-GB" sz="2000" kern="0" dirty="0">
                <a:solidFill>
                  <a:sysClr val="window" lastClr="FFFFFF"/>
                </a:solidFill>
                <a:latin typeface="Calibri" panose="020F0502020204030204"/>
                <a:ea typeface="Calibri" panose="020F0502020204030204" pitchFamily="34" charset="0"/>
                <a:cs typeface="Times New Roman" panose="02020603050405020304" pitchFamily="18" charset="0"/>
              </a:rPr>
              <a:t> In extreme cases this may  result in removal.</a:t>
            </a:r>
          </a:p>
        </p:txBody>
      </p:sp>
      <p:sp>
        <p:nvSpPr>
          <p:cNvPr id="10" name="Arrow: Down 9">
            <a:extLst>
              <a:ext uri="{FF2B5EF4-FFF2-40B4-BE49-F238E27FC236}">
                <a16:creationId xmlns:a16="http://schemas.microsoft.com/office/drawing/2014/main" id="{C3F3A3D0-91C3-44D7-A152-AD32BE041549}"/>
              </a:ext>
            </a:extLst>
          </p:cNvPr>
          <p:cNvSpPr/>
          <p:nvPr/>
        </p:nvSpPr>
        <p:spPr>
          <a:xfrm>
            <a:off x="1591582" y="1448861"/>
            <a:ext cx="266700" cy="53340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defRPr/>
            </a:pPr>
            <a:endParaRPr lang="en-GB" kern="0">
              <a:solidFill>
                <a:sysClr val="windowText" lastClr="000000"/>
              </a:solidFill>
              <a:latin typeface="Arial Nova" panose="020B05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73B34B5F-459B-405A-9B75-ED90FA5FECB2}"/>
              </a:ext>
            </a:extLst>
          </p:cNvPr>
          <p:cNvSpPr/>
          <p:nvPr/>
        </p:nvSpPr>
        <p:spPr>
          <a:xfrm>
            <a:off x="4527154" y="1487311"/>
            <a:ext cx="266700" cy="53340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defRPr/>
            </a:pPr>
            <a:endParaRPr lang="en-GB" kern="0">
              <a:solidFill>
                <a:sysClr val="windowText" lastClr="000000"/>
              </a:solidFill>
              <a:latin typeface="Arial Nova" panose="020B0504020202020204" pitchFamily="34" charset="0"/>
              <a:cs typeface="Arial" panose="020B0604020202020204" pitchFamily="34" charset="0"/>
            </a:endParaRPr>
          </a:p>
        </p:txBody>
      </p:sp>
      <p:sp>
        <p:nvSpPr>
          <p:cNvPr id="12" name="Arrow: Down 11">
            <a:extLst>
              <a:ext uri="{FF2B5EF4-FFF2-40B4-BE49-F238E27FC236}">
                <a16:creationId xmlns:a16="http://schemas.microsoft.com/office/drawing/2014/main" id="{76DA11DA-3883-4475-96E5-305D39404483}"/>
              </a:ext>
            </a:extLst>
          </p:cNvPr>
          <p:cNvSpPr/>
          <p:nvPr/>
        </p:nvSpPr>
        <p:spPr>
          <a:xfrm>
            <a:off x="6899276" y="1648621"/>
            <a:ext cx="266700" cy="53340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defRPr/>
            </a:pPr>
            <a:endParaRPr lang="en-GB" kern="0">
              <a:solidFill>
                <a:sysClr val="windowText" lastClr="000000"/>
              </a:solidFill>
              <a:latin typeface="Arial Nova" panose="020B05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id="{85BDD7C6-C06A-4A54-87DC-BF024705ED58}"/>
              </a:ext>
            </a:extLst>
          </p:cNvPr>
          <p:cNvSpPr/>
          <p:nvPr/>
        </p:nvSpPr>
        <p:spPr>
          <a:xfrm>
            <a:off x="9159879" y="1817511"/>
            <a:ext cx="266700" cy="53340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defRPr/>
            </a:pPr>
            <a:endParaRPr lang="en-GB" kern="0">
              <a:solidFill>
                <a:sysClr val="windowText" lastClr="000000"/>
              </a:solidFill>
              <a:latin typeface="Arial Nova" panose="020B0504020202020204" pitchFamily="34" charset="0"/>
              <a:cs typeface="Arial" panose="020B0604020202020204" pitchFamily="34"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Working Together</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p:txBody>
          <a:bodyPr/>
          <a:lstStyle/>
          <a:p>
            <a:endParaRPr lang="en-GB" sz="1800" dirty="0">
              <a:solidFill>
                <a:srgbClr val="000000"/>
              </a:solidFill>
              <a:latin typeface="Arial" panose="020B0604020202020204" pitchFamily="34" charset="0"/>
            </a:endParaRPr>
          </a:p>
          <a:p>
            <a:pPr marL="0" indent="0">
              <a:buNone/>
            </a:pPr>
            <a:r>
              <a:rPr lang="en-GB" sz="2000" dirty="0">
                <a:solidFill>
                  <a:srgbClr val="000000"/>
                </a:solidFill>
                <a:latin typeface="Arial" panose="020B0604020202020204" pitchFamily="34" charset="0"/>
              </a:rPr>
              <a:t>‘</a:t>
            </a:r>
            <a:r>
              <a:rPr lang="en-GB" sz="2000" dirty="0">
                <a:solidFill>
                  <a:srgbClr val="000000"/>
                </a:solidFill>
                <a:latin typeface="+mn-lt"/>
              </a:rPr>
              <a:t>Anyone who has concerns about a child’s welfare should make a referral to local authority children’s social care and should do so immediately if there is a concern that the child is suffering significant harm or is likely to do so. Practitioners who make a referral should always follow up their concerns if they are not satisfied with the response’. </a:t>
            </a:r>
          </a:p>
          <a:p>
            <a:pPr marL="0" indent="0">
              <a:buNone/>
            </a:pPr>
            <a:endParaRPr lang="en-GB" sz="2000" dirty="0">
              <a:solidFill>
                <a:srgbClr val="000000"/>
              </a:solidFill>
              <a:latin typeface="+mn-lt"/>
            </a:endParaRPr>
          </a:p>
          <a:p>
            <a:pPr marL="0" indent="0">
              <a:buNone/>
            </a:pPr>
            <a:r>
              <a:rPr lang="en-GB" sz="2000" dirty="0">
                <a:solidFill>
                  <a:srgbClr val="000000"/>
                </a:solidFill>
                <a:latin typeface="+mn-lt"/>
              </a:rPr>
              <a:t>Working Together to Safeguard Children 2018</a:t>
            </a:r>
          </a:p>
          <a:p>
            <a:pPr marL="0" indent="0">
              <a:buNone/>
            </a:pPr>
            <a:endParaRPr lang="en-GB" sz="2000" dirty="0">
              <a:solidFill>
                <a:srgbClr val="000000"/>
              </a:solidFill>
              <a:latin typeface="+mn-lt"/>
            </a:endParaRPr>
          </a:p>
          <a:p>
            <a:pPr marL="0" indent="0">
              <a:buNone/>
            </a:pPr>
            <a:endParaRPr lang="en-GB" sz="2000" dirty="0">
              <a:solidFill>
                <a:srgbClr val="000000"/>
              </a:solidFill>
              <a:latin typeface="+mn-lt"/>
            </a:endParaRPr>
          </a:p>
          <a:p>
            <a:pPr marL="0" indent="0">
              <a:buNone/>
            </a:pPr>
            <a:r>
              <a:rPr lang="en-GB" sz="2000" dirty="0">
                <a:solidFill>
                  <a:srgbClr val="000000"/>
                </a:solidFill>
                <a:latin typeface="+mn-lt"/>
              </a:rPr>
              <a:t>‘Schools and colleges have a pivotal role to play in multi-agency safeguarding arrangements’. </a:t>
            </a:r>
          </a:p>
          <a:p>
            <a:pPr marL="0" indent="0">
              <a:buNone/>
            </a:pPr>
            <a:endParaRPr lang="en-GB" sz="2000" dirty="0">
              <a:solidFill>
                <a:srgbClr val="000000"/>
              </a:solidFill>
              <a:latin typeface="+mn-lt"/>
            </a:endParaRPr>
          </a:p>
          <a:p>
            <a:pPr marL="0" indent="0">
              <a:buNone/>
            </a:pPr>
            <a:r>
              <a:rPr lang="en-GB" sz="2000" dirty="0">
                <a:solidFill>
                  <a:srgbClr val="000000"/>
                </a:solidFill>
                <a:latin typeface="+mn-lt"/>
              </a:rPr>
              <a:t> KCSIE 2019</a:t>
            </a:r>
          </a:p>
          <a:p>
            <a:endParaRPr lang="en-GB" sz="2000" dirty="0">
              <a:solidFill>
                <a:srgbClr val="000000"/>
              </a:solidFill>
              <a:latin typeface="Arial" panose="020B0604020202020204" pitchFamily="34" charset="0"/>
            </a:endParaRPr>
          </a:p>
          <a:p>
            <a:endParaRPr lang="en-GB" sz="1600" dirty="0">
              <a:solidFill>
                <a:srgbClr val="000000"/>
              </a:solidFill>
              <a:latin typeface="Arial" panose="020B0604020202020204" pitchFamily="34" charset="0"/>
            </a:endParaRPr>
          </a:p>
          <a:p>
            <a:endParaRPr lang="en-GB" sz="1600" dirty="0">
              <a:solidFill>
                <a:srgbClr val="000000"/>
              </a:solidFill>
              <a:latin typeface="Arial" panose="020B0604020202020204" pitchFamily="34" charset="0"/>
            </a:endParaRPr>
          </a:p>
          <a:p>
            <a:endParaRPr lang="en-GB" sz="1600" dirty="0"/>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26</a:t>
            </a:fld>
            <a:endParaRPr lang="en-GB" altLang="en-US"/>
          </a:p>
        </p:txBody>
      </p:sp>
    </p:spTree>
    <p:extLst>
      <p:ext uri="{BB962C8B-B14F-4D97-AF65-F5344CB8AC3E}">
        <p14:creationId xmlns:p14="http://schemas.microsoft.com/office/powerpoint/2010/main" val="20573403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r>
              <a:rPr lang="en-GB" dirty="0"/>
              <a:t>Summary </a:t>
            </a:r>
          </a:p>
        </p:txBody>
      </p:sp>
      <p:sp>
        <p:nvSpPr>
          <p:cNvPr id="3" name="Content Placeholder 2">
            <a:extLst>
              <a:ext uri="{FF2B5EF4-FFF2-40B4-BE49-F238E27FC236}">
                <a16:creationId xmlns:a16="http://schemas.microsoft.com/office/drawing/2014/main" id="{F5BB413D-BC1F-4411-AA04-9C1B721FB70C}"/>
              </a:ext>
            </a:extLst>
          </p:cNvPr>
          <p:cNvSpPr>
            <a:spLocks noGrp="1"/>
          </p:cNvSpPr>
          <p:nvPr>
            <p:ph idx="1"/>
          </p:nvPr>
        </p:nvSpPr>
        <p:spPr>
          <a:xfrm>
            <a:off x="609600" y="1083212"/>
            <a:ext cx="10972800" cy="4854951"/>
          </a:xfrm>
        </p:spPr>
        <p:txBody>
          <a:bodyPr>
            <a:noAutofit/>
          </a:bodyPr>
          <a:lstStyle/>
          <a:p>
            <a:pPr marL="0" indent="0">
              <a:buNone/>
            </a:pPr>
            <a:r>
              <a:rPr lang="en-GB" sz="1800" dirty="0">
                <a:latin typeface="+mn-lt"/>
              </a:rPr>
              <a:t> Equip yourself with knowledge – Know what to look out for  </a:t>
            </a:r>
          </a:p>
          <a:p>
            <a:pPr marL="0" indent="0">
              <a:buNone/>
            </a:pPr>
            <a:r>
              <a:rPr lang="en-GB" sz="1800" dirty="0">
                <a:solidFill>
                  <a:srgbClr val="000000"/>
                </a:solidFill>
                <a:latin typeface="+mn-lt"/>
              </a:rPr>
              <a:t> Stay calm and listen </a:t>
            </a:r>
          </a:p>
          <a:p>
            <a:pPr marL="0" indent="0">
              <a:buNone/>
            </a:pPr>
            <a:r>
              <a:rPr lang="en-GB" sz="1800" dirty="0">
                <a:solidFill>
                  <a:srgbClr val="000000"/>
                </a:solidFill>
                <a:latin typeface="+mn-lt"/>
              </a:rPr>
              <a:t> Go slowly </a:t>
            </a:r>
          </a:p>
          <a:p>
            <a:pPr marL="0" indent="0">
              <a:buNone/>
            </a:pPr>
            <a:r>
              <a:rPr lang="en-GB" sz="1800" dirty="0">
                <a:solidFill>
                  <a:srgbClr val="000000"/>
                </a:solidFill>
                <a:latin typeface="+mn-lt"/>
              </a:rPr>
              <a:t> Reassure them that they have not done anything wrong </a:t>
            </a:r>
          </a:p>
          <a:p>
            <a:pPr marL="0" indent="0">
              <a:buNone/>
            </a:pPr>
            <a:r>
              <a:rPr lang="en-GB" sz="1800" dirty="0">
                <a:solidFill>
                  <a:srgbClr val="000000"/>
                </a:solidFill>
                <a:latin typeface="+mn-lt"/>
              </a:rPr>
              <a:t> Be supportive </a:t>
            </a:r>
          </a:p>
          <a:p>
            <a:pPr marL="0" indent="0">
              <a:buNone/>
            </a:pPr>
            <a:r>
              <a:rPr lang="en-GB" sz="1800" dirty="0">
                <a:solidFill>
                  <a:srgbClr val="000000"/>
                </a:solidFill>
                <a:latin typeface="+mn-lt"/>
              </a:rPr>
              <a:t> If you need to ask questions, then do so carefully avoiding leading or closed questions</a:t>
            </a:r>
          </a:p>
          <a:p>
            <a:pPr marL="0" indent="0">
              <a:buNone/>
            </a:pPr>
            <a:r>
              <a:rPr lang="en-GB" sz="1800" dirty="0">
                <a:solidFill>
                  <a:srgbClr val="000000"/>
                </a:solidFill>
                <a:latin typeface="+mn-lt"/>
              </a:rPr>
              <a:t> Gather essential facts but do not investigate</a:t>
            </a:r>
          </a:p>
          <a:p>
            <a:pPr marL="0" indent="0">
              <a:buNone/>
            </a:pPr>
            <a:r>
              <a:rPr lang="en-GB" sz="1800" dirty="0">
                <a:solidFill>
                  <a:srgbClr val="000000"/>
                </a:solidFill>
                <a:latin typeface="+mn-lt"/>
              </a:rPr>
              <a:t> Tell  child what will happen next </a:t>
            </a:r>
          </a:p>
          <a:p>
            <a:pPr marL="0" indent="0">
              <a:buNone/>
            </a:pPr>
            <a:r>
              <a:rPr lang="en-GB" sz="1800" dirty="0">
                <a:solidFill>
                  <a:srgbClr val="000000"/>
                </a:solidFill>
                <a:latin typeface="+mn-lt"/>
              </a:rPr>
              <a:t> Report </a:t>
            </a:r>
          </a:p>
          <a:p>
            <a:pPr marL="0" indent="0">
              <a:buNone/>
            </a:pPr>
            <a:r>
              <a:rPr lang="en-GB" sz="1800" dirty="0">
                <a:solidFill>
                  <a:srgbClr val="000000"/>
                </a:solidFill>
                <a:latin typeface="+mn-lt"/>
              </a:rPr>
              <a:t> Make notes and record</a:t>
            </a:r>
          </a:p>
          <a:p>
            <a:pPr marL="0" indent="0">
              <a:buNone/>
            </a:pPr>
            <a:endParaRPr lang="en-GB" sz="1800" dirty="0">
              <a:solidFill>
                <a:srgbClr val="000000"/>
              </a:solidFill>
              <a:latin typeface="+mn-lt"/>
            </a:endParaRPr>
          </a:p>
          <a:p>
            <a:pPr marL="0" indent="0">
              <a:buNone/>
            </a:pPr>
            <a:r>
              <a:rPr lang="en-GB" sz="1800" b="1" dirty="0">
                <a:solidFill>
                  <a:srgbClr val="000000"/>
                </a:solidFill>
                <a:latin typeface="+mn-lt"/>
              </a:rPr>
              <a:t>NOTE: Disclosures relating to allegations against colleagues and members of staff should be treated in the same way. This information must be passed immediately to the Head Teacher  who will ensure the appropriate procedures are followed. If the allegation is against the Head Teacher then it should be reported to the Chair of Governors. </a:t>
            </a:r>
            <a:endParaRPr lang="en-GB" sz="1800" dirty="0">
              <a:latin typeface="+mn-lt"/>
            </a:endParaRPr>
          </a:p>
        </p:txBody>
      </p:sp>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27</a:t>
            </a:fld>
            <a:endParaRPr lang="en-GB" altLang="en-US"/>
          </a:p>
        </p:txBody>
      </p:sp>
    </p:spTree>
    <p:extLst>
      <p:ext uri="{BB962C8B-B14F-4D97-AF65-F5344CB8AC3E}">
        <p14:creationId xmlns:p14="http://schemas.microsoft.com/office/powerpoint/2010/main" val="50690959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p:txBody>
          <a:bodyPr/>
          <a:lstStyle/>
          <a:p>
            <a:pPr algn="ctr"/>
            <a:r>
              <a:rPr lang="en-GB" dirty="0"/>
              <a:t>Be ready to listen</a:t>
            </a:r>
          </a:p>
        </p:txBody>
      </p:sp>
      <p:pic>
        <p:nvPicPr>
          <p:cNvPr id="5" name="Online Media 4" title="Voices ft. Cheryl | Childline">
            <a:hlinkClick r:id="" action="ppaction://media"/>
            <a:extLst>
              <a:ext uri="{FF2B5EF4-FFF2-40B4-BE49-F238E27FC236}">
                <a16:creationId xmlns:a16="http://schemas.microsoft.com/office/drawing/2014/main" id="{77F4ADB0-E3BB-40B1-A6F4-6306C8DCB735}"/>
              </a:ext>
            </a:extLst>
          </p:cNvPr>
          <p:cNvPicPr>
            <a:picLocks noGrp="1" noRot="1" noChangeAspect="1"/>
          </p:cNvPicPr>
          <p:nvPr>
            <p:ph idx="1"/>
            <a:videoFile r:link="rId1"/>
          </p:nvPr>
        </p:nvPicPr>
        <p:blipFill>
          <a:blip r:embed="rId3"/>
          <a:stretch>
            <a:fillRect/>
          </a:stretch>
        </p:blipFill>
        <p:spPr>
          <a:xfrm>
            <a:off x="3810000" y="2389188"/>
            <a:ext cx="4572000" cy="2571750"/>
          </a:xfrm>
          <a:prstGeom prst="rect">
            <a:avLst/>
          </a:prstGeom>
        </p:spPr>
      </p:pic>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28</a:t>
            </a:fld>
            <a:endParaRPr lang="en-GB" altLang="en-US"/>
          </a:p>
        </p:txBody>
      </p:sp>
    </p:spTree>
    <p:extLst>
      <p:ext uri="{BB962C8B-B14F-4D97-AF65-F5344CB8AC3E}">
        <p14:creationId xmlns:p14="http://schemas.microsoft.com/office/powerpoint/2010/main" val="246911246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56333B-0457-4E84-A222-317C5C220F4E}"/>
              </a:ext>
            </a:extLst>
          </p:cNvPr>
          <p:cNvPicPr>
            <a:picLocks noChangeAspect="1"/>
          </p:cNvPicPr>
          <p:nvPr/>
        </p:nvPicPr>
        <p:blipFill>
          <a:blip r:embed="rId3"/>
          <a:stretch>
            <a:fillRect/>
          </a:stretch>
        </p:blipFill>
        <p:spPr>
          <a:xfrm>
            <a:off x="4639351" y="204443"/>
            <a:ext cx="2597898" cy="2597898"/>
          </a:xfrm>
          <a:prstGeom prst="rect">
            <a:avLst/>
          </a:prstGeom>
        </p:spPr>
      </p:pic>
      <p:sp>
        <p:nvSpPr>
          <p:cNvPr id="14338" name="Title 7">
            <a:extLst>
              <a:ext uri="{FF2B5EF4-FFF2-40B4-BE49-F238E27FC236}">
                <a16:creationId xmlns:a16="http://schemas.microsoft.com/office/drawing/2014/main" id="{AFE07394-33DB-4194-B477-76F4DA133615}"/>
              </a:ext>
            </a:extLst>
          </p:cNvPr>
          <p:cNvSpPr>
            <a:spLocks noGrp="1"/>
          </p:cNvSpPr>
          <p:nvPr>
            <p:ph type="title"/>
          </p:nvPr>
        </p:nvSpPr>
        <p:spPr>
          <a:xfrm>
            <a:off x="3829879" y="577047"/>
            <a:ext cx="4216842" cy="1126936"/>
          </a:xfrm>
        </p:spPr>
        <p:txBody>
          <a:bodyPr/>
          <a:lstStyle/>
          <a:p>
            <a:endParaRPr lang="en-GB" altLang="en-US"/>
          </a:p>
        </p:txBody>
      </p:sp>
      <p:sp>
        <p:nvSpPr>
          <p:cNvPr id="9" name="Content Placeholder 8">
            <a:extLst>
              <a:ext uri="{FF2B5EF4-FFF2-40B4-BE49-F238E27FC236}">
                <a16:creationId xmlns:a16="http://schemas.microsoft.com/office/drawing/2014/main" id="{4114BC80-A5CC-499C-A153-90A6982D00DA}"/>
              </a:ext>
            </a:extLst>
          </p:cNvPr>
          <p:cNvSpPr>
            <a:spLocks noGrp="1"/>
          </p:cNvSpPr>
          <p:nvPr>
            <p:ph idx="1"/>
          </p:nvPr>
        </p:nvSpPr>
        <p:spPr>
          <a:xfrm>
            <a:off x="609600" y="1411818"/>
            <a:ext cx="10972800" cy="4525433"/>
          </a:xfrm>
        </p:spPr>
        <p:txBody>
          <a:bodyPr rtlCol="0"/>
          <a:lstStyle/>
          <a:p>
            <a:pPr defTabSz="1038977" fontAlgn="auto">
              <a:spcAft>
                <a:spcPts val="0"/>
              </a:spcAft>
              <a:defRPr/>
            </a:pPr>
            <a:endParaRPr lang="en-GB" sz="2400" dirty="0"/>
          </a:p>
          <a:p>
            <a:pPr marL="0" indent="0" defTabSz="1038977" fontAlgn="auto">
              <a:spcAft>
                <a:spcPts val="0"/>
              </a:spcAft>
              <a:buNone/>
              <a:defRPr/>
            </a:pPr>
            <a:endParaRPr lang="en-GB" sz="2267" dirty="0"/>
          </a:p>
        </p:txBody>
      </p:sp>
      <p:sp>
        <p:nvSpPr>
          <p:cNvPr id="4" name="Slide Number Placeholder 3">
            <a:extLst>
              <a:ext uri="{FF2B5EF4-FFF2-40B4-BE49-F238E27FC236}">
                <a16:creationId xmlns:a16="http://schemas.microsoft.com/office/drawing/2014/main" id="{2DCC3A0D-AFBA-4A8C-B860-B64F72058FD3}"/>
              </a:ext>
            </a:extLst>
          </p:cNvPr>
          <p:cNvSpPr>
            <a:spLocks noGrp="1"/>
          </p:cNvSpPr>
          <p:nvPr>
            <p:ph type="sldNum" sz="quarter" idx="10"/>
          </p:nvPr>
        </p:nvSpPr>
        <p:spPr/>
        <p:txBody>
          <a:bodyPr/>
          <a:lstStyle>
            <a:lvl1pPr>
              <a:defRPr sz="2000">
                <a:solidFill>
                  <a:schemeClr val="tx1"/>
                </a:solidFill>
                <a:latin typeface="Arial Nova" panose="020B0504020202020204" pitchFamily="34" charset="0"/>
              </a:defRPr>
            </a:lvl1pPr>
            <a:lvl2pPr marL="990575" indent="-380990">
              <a:defRPr sz="2000">
                <a:solidFill>
                  <a:schemeClr val="tx1"/>
                </a:solidFill>
                <a:latin typeface="Arial Nova" panose="020B0504020202020204" pitchFamily="34" charset="0"/>
              </a:defRPr>
            </a:lvl2pPr>
            <a:lvl3pPr marL="1523962" indent="-304792">
              <a:defRPr sz="2000">
                <a:solidFill>
                  <a:schemeClr val="tx1"/>
                </a:solidFill>
                <a:latin typeface="Arial Nova" panose="020B0504020202020204" pitchFamily="34" charset="0"/>
              </a:defRPr>
            </a:lvl3pPr>
            <a:lvl4pPr marL="2133547" indent="-304792">
              <a:defRPr sz="2000">
                <a:solidFill>
                  <a:schemeClr val="tx1"/>
                </a:solidFill>
                <a:latin typeface="Arial Nova" panose="020B0504020202020204" pitchFamily="34" charset="0"/>
              </a:defRPr>
            </a:lvl4pPr>
            <a:lvl5pPr marL="2743131" indent="-304792">
              <a:defRPr sz="2000">
                <a:solidFill>
                  <a:schemeClr val="tx1"/>
                </a:solidFill>
                <a:latin typeface="Arial Nova" panose="020B0504020202020204" pitchFamily="34" charset="0"/>
              </a:defRPr>
            </a:lvl5pPr>
            <a:lvl6pPr marL="3352716" indent="-304792" defTabSz="1037141" fontAlgn="base">
              <a:spcBef>
                <a:spcPct val="0"/>
              </a:spcBef>
              <a:spcAft>
                <a:spcPct val="0"/>
              </a:spcAft>
              <a:defRPr sz="2000">
                <a:solidFill>
                  <a:schemeClr val="tx1"/>
                </a:solidFill>
                <a:latin typeface="Arial Nova" panose="020B0504020202020204" pitchFamily="34" charset="0"/>
              </a:defRPr>
            </a:lvl6pPr>
            <a:lvl7pPr marL="3962301" indent="-304792" defTabSz="1037141" fontAlgn="base">
              <a:spcBef>
                <a:spcPct val="0"/>
              </a:spcBef>
              <a:spcAft>
                <a:spcPct val="0"/>
              </a:spcAft>
              <a:defRPr sz="2000">
                <a:solidFill>
                  <a:schemeClr val="tx1"/>
                </a:solidFill>
                <a:latin typeface="Arial Nova" panose="020B0504020202020204" pitchFamily="34" charset="0"/>
              </a:defRPr>
            </a:lvl7pPr>
            <a:lvl8pPr marL="4571886" indent="-304792" defTabSz="1037141" fontAlgn="base">
              <a:spcBef>
                <a:spcPct val="0"/>
              </a:spcBef>
              <a:spcAft>
                <a:spcPct val="0"/>
              </a:spcAft>
              <a:defRPr sz="2000">
                <a:solidFill>
                  <a:schemeClr val="tx1"/>
                </a:solidFill>
                <a:latin typeface="Arial Nova" panose="020B0504020202020204" pitchFamily="34" charset="0"/>
              </a:defRPr>
            </a:lvl8pPr>
            <a:lvl9pPr marL="5181470" indent="-304792" defTabSz="1037141" fontAlgn="base">
              <a:spcBef>
                <a:spcPct val="0"/>
              </a:spcBef>
              <a:spcAft>
                <a:spcPct val="0"/>
              </a:spcAft>
              <a:defRPr sz="2000">
                <a:solidFill>
                  <a:schemeClr val="tx1"/>
                </a:solidFill>
                <a:latin typeface="Arial Nova" panose="020B0504020202020204" pitchFamily="34" charset="0"/>
              </a:defRPr>
            </a:lvl9pPr>
          </a:lstStyle>
          <a:p>
            <a:pPr marL="0" marR="0" lvl="0" indent="0" algn="l" defTabSz="1037141"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t>PAGE </a:t>
            </a:r>
            <a:fld id="{B83793DF-4633-4FA2-A784-EB32E75C4466}" type="slidenum">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pPr marL="0" marR="0" lvl="0" indent="0" algn="l" defTabSz="1037141" rtl="0" eaLnBrk="1" fontAlgn="base" latinLnBrk="0" hangingPunct="1">
                <a:lnSpc>
                  <a:spcPct val="100000"/>
                </a:lnSpc>
                <a:spcBef>
                  <a:spcPct val="0"/>
                </a:spcBef>
                <a:spcAft>
                  <a:spcPct val="0"/>
                </a:spcAft>
                <a:buClrTx/>
                <a:buSzTx/>
                <a:buFontTx/>
                <a:buNone/>
                <a:tabLst/>
                <a:defRPr/>
              </a:pPr>
              <a:t>3</a:t>
            </a:fld>
            <a:endPar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endParaRPr>
          </a:p>
        </p:txBody>
      </p:sp>
      <p:sp>
        <p:nvSpPr>
          <p:cNvPr id="6" name="Subtitle 2">
            <a:extLst>
              <a:ext uri="{FF2B5EF4-FFF2-40B4-BE49-F238E27FC236}">
                <a16:creationId xmlns:a16="http://schemas.microsoft.com/office/drawing/2014/main" id="{F4793C2E-97AC-4352-958B-BFB6A530068D}"/>
              </a:ext>
            </a:extLst>
          </p:cNvPr>
          <p:cNvSpPr txBox="1">
            <a:spLocks/>
          </p:cNvSpPr>
          <p:nvPr/>
        </p:nvSpPr>
        <p:spPr>
          <a:xfrm>
            <a:off x="609600" y="2944475"/>
            <a:ext cx="5212705" cy="2850642"/>
          </a:xfrm>
          <a:prstGeom prst="rect">
            <a:avLst/>
          </a:prstGeom>
          <a:ln w="38100">
            <a:solidFill>
              <a:srgbClr val="4472C4">
                <a:lumMod val="75000"/>
              </a:srgb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ysClr val="windowText" lastClr="000000"/>
                </a:solidFill>
                <a:effectLst/>
                <a:uLnTx/>
                <a:uFillTx/>
                <a:ea typeface="+mn-ea"/>
                <a:cs typeface="Calibri" panose="020F0502020204030204" pitchFamily="34" charset="0"/>
              </a:rPr>
              <a:t>For some this will have had some positive impact. Families spending more time together at home, walks in the park, Zoom calls with Grandma and time with the dog!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ysClr val="windowText" lastClr="000000"/>
                </a:solidFill>
                <a:effectLst/>
                <a:uLnTx/>
                <a:uFillTx/>
                <a:ea typeface="+mn-ea"/>
                <a:cs typeface="Calibri" panose="020F0502020204030204" pitchFamily="34" charset="0"/>
              </a:rPr>
              <a:t>I can’t be the only one brought to tears by ridiculous adverts!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Online Media 2" title="Stay home, stay safe, stay connected">
            <a:hlinkClick r:id="" action="ppaction://media"/>
            <a:extLst>
              <a:ext uri="{FF2B5EF4-FFF2-40B4-BE49-F238E27FC236}">
                <a16:creationId xmlns:a16="http://schemas.microsoft.com/office/drawing/2014/main" id="{DD141AE8-9D24-412A-AAD5-77576E539E6A}"/>
              </a:ext>
            </a:extLst>
          </p:cNvPr>
          <p:cNvPicPr>
            <a:picLocks noRot="1" noChangeAspect="1"/>
          </p:cNvPicPr>
          <p:nvPr>
            <a:videoFile r:link="rId1"/>
          </p:nvPr>
        </p:nvPicPr>
        <p:blipFill>
          <a:blip r:embed="rId4"/>
          <a:stretch>
            <a:fillRect/>
          </a:stretch>
        </p:blipFill>
        <p:spPr>
          <a:xfrm>
            <a:off x="6369697" y="2944475"/>
            <a:ext cx="4572000" cy="2571750"/>
          </a:xfrm>
          <a:prstGeom prst="rect">
            <a:avLst/>
          </a:prstGeom>
        </p:spPr>
      </p:pic>
    </p:spTree>
    <p:extLst>
      <p:ext uri="{BB962C8B-B14F-4D97-AF65-F5344CB8AC3E}">
        <p14:creationId xmlns:p14="http://schemas.microsoft.com/office/powerpoint/2010/main" val="392832258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F3477C-47CA-4286-866A-2011601B1A0B}"/>
              </a:ext>
            </a:extLst>
          </p:cNvPr>
          <p:cNvPicPr>
            <a:picLocks noChangeAspect="1"/>
          </p:cNvPicPr>
          <p:nvPr/>
        </p:nvPicPr>
        <p:blipFill>
          <a:blip r:embed="rId3"/>
          <a:stretch>
            <a:fillRect/>
          </a:stretch>
        </p:blipFill>
        <p:spPr>
          <a:xfrm>
            <a:off x="4319167" y="274637"/>
            <a:ext cx="2597121" cy="2597121"/>
          </a:xfrm>
          <a:prstGeom prst="rect">
            <a:avLst/>
          </a:prstGeom>
        </p:spPr>
      </p:pic>
      <p:sp>
        <p:nvSpPr>
          <p:cNvPr id="2" name="Title 1">
            <a:extLst>
              <a:ext uri="{FF2B5EF4-FFF2-40B4-BE49-F238E27FC236}">
                <a16:creationId xmlns:a16="http://schemas.microsoft.com/office/drawing/2014/main" id="{B8FE4265-901F-42C1-9457-AA873B080F3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E65272D-EB64-4633-BEF7-6ACFB2C7FF8E}"/>
              </a:ext>
            </a:extLst>
          </p:cNvPr>
          <p:cNvPicPr>
            <a:picLocks noGrp="1" noChangeAspect="1"/>
          </p:cNvPicPr>
          <p:nvPr>
            <p:ph idx="1"/>
          </p:nvPr>
        </p:nvPicPr>
        <p:blipFill>
          <a:blip r:embed="rId4"/>
          <a:stretch>
            <a:fillRect/>
          </a:stretch>
        </p:blipFill>
        <p:spPr>
          <a:xfrm>
            <a:off x="450758" y="274637"/>
            <a:ext cx="3270411" cy="5664201"/>
          </a:xfrm>
          <a:prstGeom prst="rect">
            <a:avLst/>
          </a:prstGeom>
        </p:spPr>
      </p:pic>
      <p:sp>
        <p:nvSpPr>
          <p:cNvPr id="4" name="Slide Number Placeholder 3">
            <a:extLst>
              <a:ext uri="{FF2B5EF4-FFF2-40B4-BE49-F238E27FC236}">
                <a16:creationId xmlns:a16="http://schemas.microsoft.com/office/drawing/2014/main" id="{6042E33C-7B51-4797-8126-2C45F2E9ACAA}"/>
              </a:ext>
            </a:extLst>
          </p:cNvPr>
          <p:cNvSpPr>
            <a:spLocks noGrp="1"/>
          </p:cNvSpPr>
          <p:nvPr>
            <p:ph type="sldNum" sz="quarter" idx="10"/>
          </p:nvPr>
        </p:nvSpPr>
        <p:spPr/>
        <p:txBody>
          <a:bodyPr/>
          <a:lstStyle/>
          <a:p>
            <a:r>
              <a:rPr lang="en-GB" altLang="en-US"/>
              <a:t>PAGE </a:t>
            </a:r>
            <a:fld id="{0AD42992-6473-45C0-8507-2A799AC33C4E}" type="slidenum">
              <a:rPr lang="en-GB" altLang="en-US" smtClean="0"/>
              <a:pPr/>
              <a:t>4</a:t>
            </a:fld>
            <a:endParaRPr lang="en-GB" altLang="en-US"/>
          </a:p>
        </p:txBody>
      </p:sp>
      <p:sp>
        <p:nvSpPr>
          <p:cNvPr id="8" name="Rectangle 7">
            <a:extLst>
              <a:ext uri="{FF2B5EF4-FFF2-40B4-BE49-F238E27FC236}">
                <a16:creationId xmlns:a16="http://schemas.microsoft.com/office/drawing/2014/main" id="{BFC4A2E2-DA19-4951-985F-A73D6293065D}"/>
              </a:ext>
            </a:extLst>
          </p:cNvPr>
          <p:cNvSpPr/>
          <p:nvPr/>
        </p:nvSpPr>
        <p:spPr>
          <a:xfrm>
            <a:off x="7699848" y="274637"/>
            <a:ext cx="4253612" cy="4124206"/>
          </a:xfrm>
          <a:prstGeom prst="rect">
            <a:avLst/>
          </a:prstGeom>
        </p:spPr>
        <p:txBody>
          <a:bodyPr wrap="square">
            <a:spAutoFit/>
          </a:bodyPr>
          <a:lstStyle/>
          <a:p>
            <a:r>
              <a:rPr lang="en-GB" sz="2400" dirty="0"/>
              <a:t>Domestic abuse in lockdown</a:t>
            </a:r>
          </a:p>
          <a:p>
            <a:endParaRPr lang="en-GB" sz="2400" dirty="0"/>
          </a:p>
          <a:p>
            <a:pPr>
              <a:buFont typeface="Arial" panose="020B0604020202020204" pitchFamily="34" charset="0"/>
              <a:buChar char="•"/>
            </a:pPr>
            <a:r>
              <a:rPr lang="en-GB" sz="2400" b="1" dirty="0"/>
              <a:t>16 </a:t>
            </a:r>
            <a:r>
              <a:rPr lang="en-GB" sz="2400" dirty="0"/>
              <a:t>people killed in first three weeks - highest is 11 years</a:t>
            </a:r>
          </a:p>
          <a:p>
            <a:pPr>
              <a:buFont typeface="Arial" panose="020B0604020202020204" pitchFamily="34" charset="0"/>
              <a:buChar char="•"/>
            </a:pPr>
            <a:r>
              <a:rPr lang="en-GB" sz="2400" b="1" dirty="0"/>
              <a:t>49% </a:t>
            </a:r>
            <a:r>
              <a:rPr lang="en-GB" sz="2400" dirty="0"/>
              <a:t>rise in calls to abuse helpline, compared with average</a:t>
            </a:r>
          </a:p>
          <a:p>
            <a:pPr>
              <a:buFont typeface="Arial" panose="020B0604020202020204" pitchFamily="34" charset="0"/>
              <a:buChar char="•"/>
            </a:pPr>
            <a:r>
              <a:rPr lang="en-GB" sz="2400" b="1" dirty="0"/>
              <a:t>35% </a:t>
            </a:r>
            <a:r>
              <a:rPr lang="en-GB" sz="2400" dirty="0"/>
              <a:t>rise in calls to Men's Advice Line, in first week</a:t>
            </a:r>
          </a:p>
          <a:p>
            <a:pPr>
              <a:buFont typeface="Arial" panose="020B0604020202020204" pitchFamily="34" charset="0"/>
              <a:buChar char="•"/>
            </a:pPr>
            <a:endParaRPr lang="en-GB" sz="2400" dirty="0"/>
          </a:p>
          <a:p>
            <a:r>
              <a:rPr lang="en-GB" sz="1100" dirty="0"/>
              <a:t>Source: Counting Dead Women Project, National Domestic Abuse helpline, Men's Advice Line</a:t>
            </a:r>
          </a:p>
        </p:txBody>
      </p:sp>
      <p:pic>
        <p:nvPicPr>
          <p:cNvPr id="9" name="Picture 8">
            <a:extLst>
              <a:ext uri="{FF2B5EF4-FFF2-40B4-BE49-F238E27FC236}">
                <a16:creationId xmlns:a16="http://schemas.microsoft.com/office/drawing/2014/main" id="{30A56379-AC28-4D78-A8EB-C48C7AB8DBFB}"/>
              </a:ext>
            </a:extLst>
          </p:cNvPr>
          <p:cNvPicPr>
            <a:picLocks noChangeAspect="1"/>
          </p:cNvPicPr>
          <p:nvPr/>
        </p:nvPicPr>
        <p:blipFill>
          <a:blip r:embed="rId5"/>
          <a:stretch>
            <a:fillRect/>
          </a:stretch>
        </p:blipFill>
        <p:spPr>
          <a:xfrm>
            <a:off x="9826654" y="4398843"/>
            <a:ext cx="2041092" cy="1427337"/>
          </a:xfrm>
          <a:prstGeom prst="rect">
            <a:avLst/>
          </a:prstGeom>
        </p:spPr>
      </p:pic>
      <p:pic>
        <p:nvPicPr>
          <p:cNvPr id="3" name="Online Media 2" title="Adverse Childhood Experiences (ACEs)">
            <a:hlinkClick r:id="" action="ppaction://media"/>
            <a:extLst>
              <a:ext uri="{FF2B5EF4-FFF2-40B4-BE49-F238E27FC236}">
                <a16:creationId xmlns:a16="http://schemas.microsoft.com/office/drawing/2014/main" id="{039055C6-22A1-4F4A-8E72-16C828BA93A0}"/>
              </a:ext>
            </a:extLst>
          </p:cNvPr>
          <p:cNvPicPr>
            <a:picLocks noRot="1" noChangeAspect="1"/>
          </p:cNvPicPr>
          <p:nvPr>
            <a:videoFile r:link="rId1"/>
          </p:nvPr>
        </p:nvPicPr>
        <p:blipFill>
          <a:blip r:embed="rId6"/>
          <a:stretch>
            <a:fillRect/>
          </a:stretch>
        </p:blipFill>
        <p:spPr>
          <a:xfrm>
            <a:off x="3816288" y="3106737"/>
            <a:ext cx="3788440" cy="2130998"/>
          </a:xfrm>
          <a:prstGeom prst="rect">
            <a:avLst/>
          </a:prstGeom>
        </p:spPr>
      </p:pic>
    </p:spTree>
    <p:extLst>
      <p:ext uri="{BB962C8B-B14F-4D97-AF65-F5344CB8AC3E}">
        <p14:creationId xmlns:p14="http://schemas.microsoft.com/office/powerpoint/2010/main" val="119818579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a:extLst>
              <a:ext uri="{FF2B5EF4-FFF2-40B4-BE49-F238E27FC236}">
                <a16:creationId xmlns:a16="http://schemas.microsoft.com/office/drawing/2014/main" id="{AFE07394-33DB-4194-B477-76F4DA133615}"/>
              </a:ext>
            </a:extLst>
          </p:cNvPr>
          <p:cNvSpPr>
            <a:spLocks noGrp="1"/>
          </p:cNvSpPr>
          <p:nvPr>
            <p:ph type="title"/>
          </p:nvPr>
        </p:nvSpPr>
        <p:spPr>
          <a:xfrm>
            <a:off x="609600" y="232964"/>
            <a:ext cx="10972800" cy="1441091"/>
          </a:xfrm>
        </p:spPr>
        <p:txBody>
          <a:bodyPr>
            <a:normAutofit/>
          </a:bodyPr>
          <a:lstStyle/>
          <a:p>
            <a:br>
              <a:rPr lang="en-GB" altLang="en-US" dirty="0"/>
            </a:br>
            <a:endParaRPr lang="en-GB" altLang="en-US" dirty="0"/>
          </a:p>
        </p:txBody>
      </p:sp>
      <p:sp>
        <p:nvSpPr>
          <p:cNvPr id="9" name="Content Placeholder 8">
            <a:extLst>
              <a:ext uri="{FF2B5EF4-FFF2-40B4-BE49-F238E27FC236}">
                <a16:creationId xmlns:a16="http://schemas.microsoft.com/office/drawing/2014/main" id="{4114BC80-A5CC-499C-A153-90A6982D00DA}"/>
              </a:ext>
            </a:extLst>
          </p:cNvPr>
          <p:cNvSpPr>
            <a:spLocks noGrp="1"/>
          </p:cNvSpPr>
          <p:nvPr>
            <p:ph idx="1"/>
          </p:nvPr>
        </p:nvSpPr>
        <p:spPr>
          <a:xfrm>
            <a:off x="187569" y="232964"/>
            <a:ext cx="10972800" cy="4525433"/>
          </a:xfrm>
        </p:spPr>
        <p:txBody>
          <a:bodyPr rtlCol="0">
            <a:normAutofit fontScale="77500" lnSpcReduction="20000"/>
          </a:bodyPr>
          <a:lstStyle/>
          <a:p>
            <a:pPr defTabSz="1038977" fontAlgn="auto">
              <a:spcAft>
                <a:spcPts val="0"/>
              </a:spcAft>
              <a:defRPr/>
            </a:pPr>
            <a:endParaRPr lang="en-GB" sz="2800" dirty="0"/>
          </a:p>
          <a:p>
            <a:pPr marL="0" indent="0" algn="ctr" defTabSz="1038977" fontAlgn="auto">
              <a:spcAft>
                <a:spcPts val="0"/>
              </a:spcAft>
              <a:buNone/>
              <a:defRPr/>
            </a:pPr>
            <a:r>
              <a:rPr lang="en-GB" sz="2800" dirty="0">
                <a:latin typeface="+mn-lt"/>
              </a:rPr>
              <a:t>The  gradual return to school will be welcome relief to some families and children.  School may be a place of safety and familiarity.</a:t>
            </a:r>
          </a:p>
          <a:p>
            <a:pPr marL="0" indent="0" algn="ctr" defTabSz="1038977" fontAlgn="auto">
              <a:spcAft>
                <a:spcPts val="0"/>
              </a:spcAft>
              <a:buNone/>
              <a:defRPr/>
            </a:pPr>
            <a:endParaRPr lang="en-GB" sz="2800" dirty="0">
              <a:latin typeface="+mn-lt"/>
            </a:endParaRPr>
          </a:p>
          <a:p>
            <a:pPr marL="0" indent="0" algn="ctr" defTabSz="1038977" fontAlgn="auto">
              <a:spcAft>
                <a:spcPts val="0"/>
              </a:spcAft>
              <a:buNone/>
              <a:defRPr/>
            </a:pPr>
            <a:r>
              <a:rPr lang="en-GB" sz="2800" dirty="0">
                <a:latin typeface="+mn-lt"/>
              </a:rPr>
              <a:t>All staff in schools need to be prepared.</a:t>
            </a:r>
          </a:p>
          <a:p>
            <a:pPr marL="0" indent="0" algn="ctr" defTabSz="1038977" fontAlgn="auto">
              <a:spcAft>
                <a:spcPts val="0"/>
              </a:spcAft>
              <a:buNone/>
              <a:defRPr/>
            </a:pPr>
            <a:r>
              <a:rPr lang="en-GB" sz="2800" dirty="0">
                <a:latin typeface="+mn-lt"/>
              </a:rPr>
              <a:t>All staff will need to exercise professional curiosity.</a:t>
            </a:r>
          </a:p>
          <a:p>
            <a:pPr marL="0" indent="0" algn="ctr" defTabSz="1038977" fontAlgn="auto">
              <a:spcAft>
                <a:spcPts val="0"/>
              </a:spcAft>
              <a:buNone/>
              <a:defRPr/>
            </a:pPr>
            <a:r>
              <a:rPr lang="en-GB" sz="2800" dirty="0">
                <a:latin typeface="+mn-lt"/>
              </a:rPr>
              <a:t>Staff will need high levels of resilience and will need to support one another. </a:t>
            </a:r>
          </a:p>
          <a:p>
            <a:pPr marL="0" indent="0" algn="ctr" defTabSz="1038977" fontAlgn="auto">
              <a:spcAft>
                <a:spcPts val="0"/>
              </a:spcAft>
              <a:buNone/>
              <a:defRPr/>
            </a:pPr>
            <a:endParaRPr lang="en-GB" altLang="en-US" sz="2900" b="1" dirty="0">
              <a:solidFill>
                <a:prstClr val="black"/>
              </a:solidFill>
              <a:ea typeface="+mj-ea"/>
              <a:cs typeface="+mj-cs"/>
            </a:endParaRPr>
          </a:p>
          <a:p>
            <a:pPr marL="0" indent="0" algn="ctr" defTabSz="1038977" fontAlgn="auto">
              <a:spcAft>
                <a:spcPts val="0"/>
              </a:spcAft>
              <a:buNone/>
              <a:defRPr/>
            </a:pPr>
            <a:r>
              <a:rPr lang="en-GB" altLang="en-US" sz="2900" b="1" dirty="0">
                <a:solidFill>
                  <a:prstClr val="black"/>
                </a:solidFill>
                <a:ea typeface="+mj-ea"/>
                <a:cs typeface="+mj-cs"/>
              </a:rPr>
              <a:t>For  some  it will provoke a huge sense of anxiety. See the STICK team resources to help.</a:t>
            </a:r>
          </a:p>
          <a:p>
            <a:pPr marL="0" indent="0" algn="ctr" defTabSz="1038977" fontAlgn="auto">
              <a:spcAft>
                <a:spcPts val="0"/>
              </a:spcAft>
              <a:buNone/>
              <a:defRPr/>
            </a:pPr>
            <a:endParaRPr lang="en-GB" altLang="en-US" sz="2900" b="1" dirty="0">
              <a:solidFill>
                <a:prstClr val="black"/>
              </a:solidFill>
              <a:ea typeface="+mj-ea"/>
              <a:cs typeface="+mj-cs"/>
            </a:endParaRPr>
          </a:p>
          <a:p>
            <a:pPr marL="0" indent="0" algn="ctr" defTabSz="1038977" fontAlgn="auto">
              <a:spcAft>
                <a:spcPts val="0"/>
              </a:spcAft>
              <a:buNone/>
              <a:defRPr/>
            </a:pPr>
            <a:r>
              <a:rPr lang="en-GB" altLang="en-US" sz="2900" b="1" dirty="0">
                <a:solidFill>
                  <a:prstClr val="black"/>
                </a:solidFill>
                <a:ea typeface="+mj-ea"/>
                <a:cs typeface="+mj-cs"/>
              </a:rPr>
              <a:t>#</a:t>
            </a:r>
            <a:r>
              <a:rPr lang="en-GB" altLang="en-US" sz="2900" b="1" dirty="0" err="1">
                <a:solidFill>
                  <a:prstClr val="black"/>
                </a:solidFill>
                <a:ea typeface="+mj-ea"/>
                <a:cs typeface="+mj-cs"/>
              </a:rPr>
              <a:t>youvebeen</a:t>
            </a:r>
            <a:r>
              <a:rPr lang="en-GB" altLang="en-US" sz="2900" b="1" dirty="0">
                <a:solidFill>
                  <a:prstClr val="black"/>
                </a:solidFill>
                <a:ea typeface="+mj-ea"/>
                <a:cs typeface="+mj-cs"/>
              </a:rPr>
              <a:t> missed</a:t>
            </a:r>
            <a:br>
              <a:rPr lang="en-GB" altLang="en-US" sz="2900" b="1" dirty="0">
                <a:solidFill>
                  <a:prstClr val="black"/>
                </a:solidFill>
                <a:ea typeface="+mj-ea"/>
                <a:cs typeface="+mj-cs"/>
              </a:rPr>
            </a:br>
            <a:r>
              <a:rPr lang="en-GB" altLang="en-US" sz="2900" b="1" dirty="0">
                <a:solidFill>
                  <a:prstClr val="black"/>
                </a:solidFill>
                <a:ea typeface="+mj-ea"/>
                <a:cs typeface="+mj-cs"/>
                <a:hlinkClick r:id="rId2"/>
              </a:rPr>
              <a:t>https://bwc.nhs.uk/professionals-ftb</a:t>
            </a:r>
            <a:endParaRPr lang="en-GB" altLang="en-US" sz="2900" b="1" dirty="0">
              <a:solidFill>
                <a:prstClr val="black"/>
              </a:solidFill>
              <a:ea typeface="+mj-ea"/>
              <a:cs typeface="+mj-cs"/>
            </a:endParaRPr>
          </a:p>
          <a:p>
            <a:pPr marL="0" indent="0" algn="ctr" defTabSz="1038977" fontAlgn="auto">
              <a:spcAft>
                <a:spcPts val="0"/>
              </a:spcAft>
              <a:buNone/>
              <a:defRPr/>
            </a:pPr>
            <a:endParaRPr lang="en-GB" sz="2800" dirty="0">
              <a:latin typeface="+mn-lt"/>
            </a:endParaRPr>
          </a:p>
          <a:p>
            <a:pPr marL="0" indent="0" algn="ctr" defTabSz="1038977" fontAlgn="auto">
              <a:spcAft>
                <a:spcPts val="0"/>
              </a:spcAft>
              <a:buNone/>
              <a:defRPr/>
            </a:pPr>
            <a:endParaRPr lang="en-GB" sz="2800" dirty="0">
              <a:latin typeface="+mn-lt"/>
            </a:endParaRPr>
          </a:p>
          <a:p>
            <a:pPr marL="0" indent="0" algn="ctr" defTabSz="1038977" fontAlgn="auto">
              <a:spcAft>
                <a:spcPts val="0"/>
              </a:spcAft>
              <a:buNone/>
              <a:defRPr/>
            </a:pPr>
            <a:endParaRPr lang="en-GB" sz="2800" dirty="0">
              <a:latin typeface="+mn-lt"/>
            </a:endParaRPr>
          </a:p>
        </p:txBody>
      </p:sp>
      <p:sp>
        <p:nvSpPr>
          <p:cNvPr id="4" name="Slide Number Placeholder 3">
            <a:extLst>
              <a:ext uri="{FF2B5EF4-FFF2-40B4-BE49-F238E27FC236}">
                <a16:creationId xmlns:a16="http://schemas.microsoft.com/office/drawing/2014/main" id="{2DCC3A0D-AFBA-4A8C-B860-B64F72058FD3}"/>
              </a:ext>
            </a:extLst>
          </p:cNvPr>
          <p:cNvSpPr>
            <a:spLocks noGrp="1"/>
          </p:cNvSpPr>
          <p:nvPr>
            <p:ph type="sldNum" sz="quarter" idx="10"/>
          </p:nvPr>
        </p:nvSpPr>
        <p:spPr/>
        <p:txBody>
          <a:bodyPr/>
          <a:lstStyle>
            <a:lvl1pPr>
              <a:defRPr sz="2000">
                <a:solidFill>
                  <a:schemeClr val="tx1"/>
                </a:solidFill>
                <a:latin typeface="Arial Nova" panose="020B0504020202020204" pitchFamily="34" charset="0"/>
              </a:defRPr>
            </a:lvl1pPr>
            <a:lvl2pPr marL="990575" indent="-380990">
              <a:defRPr sz="2000">
                <a:solidFill>
                  <a:schemeClr val="tx1"/>
                </a:solidFill>
                <a:latin typeface="Arial Nova" panose="020B0504020202020204" pitchFamily="34" charset="0"/>
              </a:defRPr>
            </a:lvl2pPr>
            <a:lvl3pPr marL="1523962" indent="-304792">
              <a:defRPr sz="2000">
                <a:solidFill>
                  <a:schemeClr val="tx1"/>
                </a:solidFill>
                <a:latin typeface="Arial Nova" panose="020B0504020202020204" pitchFamily="34" charset="0"/>
              </a:defRPr>
            </a:lvl3pPr>
            <a:lvl4pPr marL="2133547" indent="-304792">
              <a:defRPr sz="2000">
                <a:solidFill>
                  <a:schemeClr val="tx1"/>
                </a:solidFill>
                <a:latin typeface="Arial Nova" panose="020B0504020202020204" pitchFamily="34" charset="0"/>
              </a:defRPr>
            </a:lvl4pPr>
            <a:lvl5pPr marL="2743131" indent="-304792">
              <a:defRPr sz="2000">
                <a:solidFill>
                  <a:schemeClr val="tx1"/>
                </a:solidFill>
                <a:latin typeface="Arial Nova" panose="020B0504020202020204" pitchFamily="34" charset="0"/>
              </a:defRPr>
            </a:lvl5pPr>
            <a:lvl6pPr marL="3352716" indent="-304792" defTabSz="1037141" fontAlgn="base">
              <a:spcBef>
                <a:spcPct val="0"/>
              </a:spcBef>
              <a:spcAft>
                <a:spcPct val="0"/>
              </a:spcAft>
              <a:defRPr sz="2000">
                <a:solidFill>
                  <a:schemeClr val="tx1"/>
                </a:solidFill>
                <a:latin typeface="Arial Nova" panose="020B0504020202020204" pitchFamily="34" charset="0"/>
              </a:defRPr>
            </a:lvl6pPr>
            <a:lvl7pPr marL="3962301" indent="-304792" defTabSz="1037141" fontAlgn="base">
              <a:spcBef>
                <a:spcPct val="0"/>
              </a:spcBef>
              <a:spcAft>
                <a:spcPct val="0"/>
              </a:spcAft>
              <a:defRPr sz="2000">
                <a:solidFill>
                  <a:schemeClr val="tx1"/>
                </a:solidFill>
                <a:latin typeface="Arial Nova" panose="020B0504020202020204" pitchFamily="34" charset="0"/>
              </a:defRPr>
            </a:lvl7pPr>
            <a:lvl8pPr marL="4571886" indent="-304792" defTabSz="1037141" fontAlgn="base">
              <a:spcBef>
                <a:spcPct val="0"/>
              </a:spcBef>
              <a:spcAft>
                <a:spcPct val="0"/>
              </a:spcAft>
              <a:defRPr sz="2000">
                <a:solidFill>
                  <a:schemeClr val="tx1"/>
                </a:solidFill>
                <a:latin typeface="Arial Nova" panose="020B0504020202020204" pitchFamily="34" charset="0"/>
              </a:defRPr>
            </a:lvl8pPr>
            <a:lvl9pPr marL="5181470" indent="-304792" defTabSz="1037141" fontAlgn="base">
              <a:spcBef>
                <a:spcPct val="0"/>
              </a:spcBef>
              <a:spcAft>
                <a:spcPct val="0"/>
              </a:spcAft>
              <a:defRPr sz="2000">
                <a:solidFill>
                  <a:schemeClr val="tx1"/>
                </a:solidFill>
                <a:latin typeface="Arial Nova" panose="020B0504020202020204" pitchFamily="34" charset="0"/>
              </a:defRPr>
            </a:lvl9pPr>
          </a:lstStyle>
          <a:p>
            <a:pPr marL="0" marR="0" lvl="0" indent="0" algn="l" defTabSz="1037141"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t>PAGE </a:t>
            </a:r>
            <a:fld id="{B83793DF-4633-4FA2-A784-EB32E75C4466}" type="slidenum">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pPr marL="0" marR="0" lvl="0" indent="0" algn="l" defTabSz="1037141" rtl="0" eaLnBrk="1" fontAlgn="base" latinLnBrk="0" hangingPunct="1">
                <a:lnSpc>
                  <a:spcPct val="100000"/>
                </a:lnSpc>
                <a:spcBef>
                  <a:spcPct val="0"/>
                </a:spcBef>
                <a:spcAft>
                  <a:spcPct val="0"/>
                </a:spcAft>
                <a:buClrTx/>
                <a:buSzTx/>
                <a:buFontTx/>
                <a:buNone/>
                <a:tabLst/>
                <a:defRPr/>
              </a:pPr>
              <a:t>5</a:t>
            </a:fld>
            <a:endPar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E667C20-A867-4768-B80E-D04FAC2096F9}"/>
              </a:ext>
            </a:extLst>
          </p:cNvPr>
          <p:cNvPicPr>
            <a:picLocks noChangeAspect="1"/>
          </p:cNvPicPr>
          <p:nvPr/>
        </p:nvPicPr>
        <p:blipFill>
          <a:blip r:embed="rId3"/>
          <a:stretch>
            <a:fillRect/>
          </a:stretch>
        </p:blipFill>
        <p:spPr>
          <a:xfrm>
            <a:off x="8658383" y="4017285"/>
            <a:ext cx="2924017" cy="1754410"/>
          </a:xfrm>
          <a:prstGeom prst="rect">
            <a:avLst/>
          </a:prstGeom>
        </p:spPr>
      </p:pic>
    </p:spTree>
    <p:extLst>
      <p:ext uri="{BB962C8B-B14F-4D97-AF65-F5344CB8AC3E}">
        <p14:creationId xmlns:p14="http://schemas.microsoft.com/office/powerpoint/2010/main" val="386782577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a:extLst>
              <a:ext uri="{FF2B5EF4-FFF2-40B4-BE49-F238E27FC236}">
                <a16:creationId xmlns:a16="http://schemas.microsoft.com/office/drawing/2014/main" id="{AFE07394-33DB-4194-B477-76F4DA133615}"/>
              </a:ext>
            </a:extLst>
          </p:cNvPr>
          <p:cNvSpPr>
            <a:spLocks noGrp="1"/>
          </p:cNvSpPr>
          <p:nvPr>
            <p:ph type="title"/>
          </p:nvPr>
        </p:nvSpPr>
        <p:spPr>
          <a:xfrm>
            <a:off x="609600" y="275167"/>
            <a:ext cx="10972800" cy="992717"/>
          </a:xfrm>
        </p:spPr>
        <p:txBody>
          <a:bodyPr/>
          <a:lstStyle/>
          <a:p>
            <a:r>
              <a:rPr lang="en-GB" altLang="en-US" dirty="0"/>
              <a:t>Aims of session</a:t>
            </a:r>
          </a:p>
        </p:txBody>
      </p:sp>
      <p:sp>
        <p:nvSpPr>
          <p:cNvPr id="9" name="Content Placeholder 8">
            <a:extLst>
              <a:ext uri="{FF2B5EF4-FFF2-40B4-BE49-F238E27FC236}">
                <a16:creationId xmlns:a16="http://schemas.microsoft.com/office/drawing/2014/main" id="{4114BC80-A5CC-499C-A153-90A6982D00DA}"/>
              </a:ext>
            </a:extLst>
          </p:cNvPr>
          <p:cNvSpPr>
            <a:spLocks noGrp="1"/>
          </p:cNvSpPr>
          <p:nvPr>
            <p:ph idx="1"/>
          </p:nvPr>
        </p:nvSpPr>
        <p:spPr>
          <a:xfrm>
            <a:off x="609600" y="1411818"/>
            <a:ext cx="10972800" cy="4525433"/>
          </a:xfrm>
        </p:spPr>
        <p:txBody>
          <a:bodyPr rtlCol="0"/>
          <a:lstStyle/>
          <a:p>
            <a:pPr defTabSz="1038977" fontAlgn="auto">
              <a:spcAft>
                <a:spcPts val="0"/>
              </a:spcAft>
              <a:defRPr/>
            </a:pPr>
            <a:endParaRPr lang="en-GB" sz="2400" dirty="0">
              <a:latin typeface="Abadi" panose="020B0604020202020204" pitchFamily="34" charset="0"/>
            </a:endParaRPr>
          </a:p>
          <a:p>
            <a:pPr defTabSz="1038977" fontAlgn="auto">
              <a:spcAft>
                <a:spcPts val="0"/>
              </a:spcAft>
              <a:defRPr/>
            </a:pPr>
            <a:r>
              <a:rPr lang="en-GB" sz="2267" dirty="0">
                <a:latin typeface="+mn-lt"/>
              </a:rPr>
              <a:t>For all staff to be able to recognise when they are dealing with a disclosure</a:t>
            </a:r>
          </a:p>
          <a:p>
            <a:pPr defTabSz="1038977" fontAlgn="auto">
              <a:spcAft>
                <a:spcPts val="0"/>
              </a:spcAft>
              <a:defRPr/>
            </a:pPr>
            <a:endParaRPr lang="en-GB" sz="2267" dirty="0">
              <a:latin typeface="+mn-lt"/>
            </a:endParaRPr>
          </a:p>
          <a:p>
            <a:pPr defTabSz="1038977" fontAlgn="auto">
              <a:spcAft>
                <a:spcPts val="0"/>
              </a:spcAft>
              <a:defRPr/>
            </a:pPr>
            <a:r>
              <a:rPr lang="en-GB" sz="2267" dirty="0">
                <a:latin typeface="+mn-lt"/>
              </a:rPr>
              <a:t>For all staff to understand how to deal with a disclosure</a:t>
            </a:r>
          </a:p>
          <a:p>
            <a:pPr defTabSz="1038977" fontAlgn="auto">
              <a:spcAft>
                <a:spcPts val="0"/>
              </a:spcAft>
              <a:defRPr/>
            </a:pPr>
            <a:endParaRPr lang="en-GB" sz="2267" dirty="0">
              <a:latin typeface="+mn-lt"/>
            </a:endParaRPr>
          </a:p>
          <a:p>
            <a:pPr defTabSz="1038977" fontAlgn="auto">
              <a:spcAft>
                <a:spcPts val="0"/>
              </a:spcAft>
              <a:defRPr/>
            </a:pPr>
            <a:r>
              <a:rPr lang="en-GB" sz="2267" dirty="0">
                <a:latin typeface="+mn-lt"/>
              </a:rPr>
              <a:t>For all staff to understand the role of school in managing a disclosure</a:t>
            </a:r>
          </a:p>
          <a:p>
            <a:pPr defTabSz="1038977" fontAlgn="auto">
              <a:spcAft>
                <a:spcPts val="0"/>
              </a:spcAft>
              <a:defRPr/>
            </a:pPr>
            <a:endParaRPr lang="en-GB" sz="2267" dirty="0">
              <a:latin typeface="+mn-lt"/>
            </a:endParaRPr>
          </a:p>
          <a:p>
            <a:pPr defTabSz="1038977" fontAlgn="auto">
              <a:spcAft>
                <a:spcPts val="0"/>
              </a:spcAft>
              <a:defRPr/>
            </a:pPr>
            <a:r>
              <a:rPr lang="en-GB" sz="2267" dirty="0">
                <a:latin typeface="+mn-lt"/>
              </a:rPr>
              <a:t>For all staff to understand the role of the Police and Children’s Service when managing a disclosure</a:t>
            </a:r>
            <a:r>
              <a:rPr lang="en-GB" sz="2267" dirty="0">
                <a:latin typeface="Abadi" panose="020B0604020202020204" pitchFamily="34" charset="0"/>
              </a:rPr>
              <a:t>. </a:t>
            </a:r>
          </a:p>
        </p:txBody>
      </p:sp>
      <p:sp>
        <p:nvSpPr>
          <p:cNvPr id="4" name="Slide Number Placeholder 3">
            <a:extLst>
              <a:ext uri="{FF2B5EF4-FFF2-40B4-BE49-F238E27FC236}">
                <a16:creationId xmlns:a16="http://schemas.microsoft.com/office/drawing/2014/main" id="{2DCC3A0D-AFBA-4A8C-B860-B64F72058FD3}"/>
              </a:ext>
            </a:extLst>
          </p:cNvPr>
          <p:cNvSpPr>
            <a:spLocks noGrp="1"/>
          </p:cNvSpPr>
          <p:nvPr>
            <p:ph type="sldNum" sz="quarter" idx="10"/>
          </p:nvPr>
        </p:nvSpPr>
        <p:spPr/>
        <p:txBody>
          <a:bodyPr/>
          <a:lstStyle>
            <a:lvl1pPr>
              <a:defRPr sz="2000">
                <a:solidFill>
                  <a:schemeClr val="tx1"/>
                </a:solidFill>
                <a:latin typeface="Arial Nova" panose="020B0504020202020204" pitchFamily="34" charset="0"/>
              </a:defRPr>
            </a:lvl1pPr>
            <a:lvl2pPr marL="990575" indent="-380990">
              <a:defRPr sz="2000">
                <a:solidFill>
                  <a:schemeClr val="tx1"/>
                </a:solidFill>
                <a:latin typeface="Arial Nova" panose="020B0504020202020204" pitchFamily="34" charset="0"/>
              </a:defRPr>
            </a:lvl2pPr>
            <a:lvl3pPr marL="1523962" indent="-304792">
              <a:defRPr sz="2000">
                <a:solidFill>
                  <a:schemeClr val="tx1"/>
                </a:solidFill>
                <a:latin typeface="Arial Nova" panose="020B0504020202020204" pitchFamily="34" charset="0"/>
              </a:defRPr>
            </a:lvl3pPr>
            <a:lvl4pPr marL="2133547" indent="-304792">
              <a:defRPr sz="2000">
                <a:solidFill>
                  <a:schemeClr val="tx1"/>
                </a:solidFill>
                <a:latin typeface="Arial Nova" panose="020B0504020202020204" pitchFamily="34" charset="0"/>
              </a:defRPr>
            </a:lvl4pPr>
            <a:lvl5pPr marL="2743131" indent="-304792">
              <a:defRPr sz="2000">
                <a:solidFill>
                  <a:schemeClr val="tx1"/>
                </a:solidFill>
                <a:latin typeface="Arial Nova" panose="020B0504020202020204" pitchFamily="34" charset="0"/>
              </a:defRPr>
            </a:lvl5pPr>
            <a:lvl6pPr marL="3352716" indent="-304792" defTabSz="1037141" fontAlgn="base">
              <a:spcBef>
                <a:spcPct val="0"/>
              </a:spcBef>
              <a:spcAft>
                <a:spcPct val="0"/>
              </a:spcAft>
              <a:defRPr sz="2000">
                <a:solidFill>
                  <a:schemeClr val="tx1"/>
                </a:solidFill>
                <a:latin typeface="Arial Nova" panose="020B0504020202020204" pitchFamily="34" charset="0"/>
              </a:defRPr>
            </a:lvl6pPr>
            <a:lvl7pPr marL="3962301" indent="-304792" defTabSz="1037141" fontAlgn="base">
              <a:spcBef>
                <a:spcPct val="0"/>
              </a:spcBef>
              <a:spcAft>
                <a:spcPct val="0"/>
              </a:spcAft>
              <a:defRPr sz="2000">
                <a:solidFill>
                  <a:schemeClr val="tx1"/>
                </a:solidFill>
                <a:latin typeface="Arial Nova" panose="020B0504020202020204" pitchFamily="34" charset="0"/>
              </a:defRPr>
            </a:lvl7pPr>
            <a:lvl8pPr marL="4571886" indent="-304792" defTabSz="1037141" fontAlgn="base">
              <a:spcBef>
                <a:spcPct val="0"/>
              </a:spcBef>
              <a:spcAft>
                <a:spcPct val="0"/>
              </a:spcAft>
              <a:defRPr sz="2000">
                <a:solidFill>
                  <a:schemeClr val="tx1"/>
                </a:solidFill>
                <a:latin typeface="Arial Nova" panose="020B0504020202020204" pitchFamily="34" charset="0"/>
              </a:defRPr>
            </a:lvl8pPr>
            <a:lvl9pPr marL="5181470" indent="-304792" defTabSz="1037141" fontAlgn="base">
              <a:spcBef>
                <a:spcPct val="0"/>
              </a:spcBef>
              <a:spcAft>
                <a:spcPct val="0"/>
              </a:spcAft>
              <a:defRPr sz="2000">
                <a:solidFill>
                  <a:schemeClr val="tx1"/>
                </a:solidFill>
                <a:latin typeface="Arial Nova" panose="020B0504020202020204" pitchFamily="34" charset="0"/>
              </a:defRPr>
            </a:lvl9pPr>
          </a:lstStyle>
          <a:p>
            <a:pPr marL="0" marR="0" lvl="0" indent="0" algn="l" defTabSz="1037141"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t>PAGE </a:t>
            </a:r>
            <a:fld id="{B83793DF-4633-4FA2-A784-EB32E75C4466}" type="slidenum">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pPr marL="0" marR="0" lvl="0" indent="0" algn="l" defTabSz="1037141" rtl="0" eaLnBrk="1" fontAlgn="base" latinLnBrk="0" hangingPunct="1">
                <a:lnSpc>
                  <a:spcPct val="100000"/>
                </a:lnSpc>
                <a:spcBef>
                  <a:spcPct val="0"/>
                </a:spcBef>
                <a:spcAft>
                  <a:spcPct val="0"/>
                </a:spcAft>
                <a:buClrTx/>
                <a:buSzTx/>
                <a:buFontTx/>
                <a:buNone/>
                <a:tabLst/>
                <a:defRPr/>
              </a:pPr>
              <a:t>6</a:t>
            </a:fld>
            <a:endPar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21033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a:extLst>
              <a:ext uri="{FF2B5EF4-FFF2-40B4-BE49-F238E27FC236}">
                <a16:creationId xmlns:a16="http://schemas.microsoft.com/office/drawing/2014/main" id="{AFE07394-33DB-4194-B477-76F4DA133615}"/>
              </a:ext>
            </a:extLst>
          </p:cNvPr>
          <p:cNvSpPr>
            <a:spLocks noGrp="1"/>
          </p:cNvSpPr>
          <p:nvPr>
            <p:ph type="title"/>
          </p:nvPr>
        </p:nvSpPr>
        <p:spPr>
          <a:xfrm>
            <a:off x="609600" y="275167"/>
            <a:ext cx="10972800" cy="992717"/>
          </a:xfrm>
        </p:spPr>
        <p:txBody>
          <a:bodyPr>
            <a:normAutofit fontScale="90000"/>
          </a:bodyPr>
          <a:lstStyle/>
          <a:p>
            <a:r>
              <a:rPr lang="en-GB" altLang="en-US" dirty="0">
                <a:latin typeface="+mj-lt"/>
              </a:rPr>
              <a:t>‘All staff should know what to do if a child tells them he/she is being abused or neglected.’  KCSIE 2019</a:t>
            </a:r>
          </a:p>
        </p:txBody>
      </p:sp>
      <p:sp>
        <p:nvSpPr>
          <p:cNvPr id="9" name="Content Placeholder 8">
            <a:extLst>
              <a:ext uri="{FF2B5EF4-FFF2-40B4-BE49-F238E27FC236}">
                <a16:creationId xmlns:a16="http://schemas.microsoft.com/office/drawing/2014/main" id="{4114BC80-A5CC-499C-A153-90A6982D00DA}"/>
              </a:ext>
            </a:extLst>
          </p:cNvPr>
          <p:cNvSpPr>
            <a:spLocks noGrp="1"/>
          </p:cNvSpPr>
          <p:nvPr>
            <p:ph idx="1"/>
          </p:nvPr>
        </p:nvSpPr>
        <p:spPr>
          <a:xfrm>
            <a:off x="609600" y="1411818"/>
            <a:ext cx="10972800" cy="4525433"/>
          </a:xfrm>
        </p:spPr>
        <p:txBody>
          <a:bodyPr rtlCol="0">
            <a:normAutofit lnSpcReduction="10000"/>
          </a:bodyPr>
          <a:lstStyle/>
          <a:p>
            <a:pPr defTabSz="1038977" fontAlgn="auto">
              <a:spcAft>
                <a:spcPts val="0"/>
              </a:spcAft>
              <a:defRPr/>
            </a:pPr>
            <a:endParaRPr lang="en-GB" sz="2400" dirty="0">
              <a:latin typeface="+mn-lt"/>
            </a:endParaRPr>
          </a:p>
          <a:p>
            <a:pPr defTabSz="1038977" fontAlgn="auto">
              <a:spcAft>
                <a:spcPts val="0"/>
              </a:spcAft>
              <a:defRPr/>
            </a:pPr>
            <a:r>
              <a:rPr lang="en-GB" sz="2400" dirty="0">
                <a:latin typeface="+mn-lt"/>
              </a:rPr>
              <a:t>You  may receive a disclosure from an adult (parent/carer) or a child</a:t>
            </a:r>
          </a:p>
          <a:p>
            <a:pPr defTabSz="1038977" fontAlgn="auto">
              <a:spcAft>
                <a:spcPts val="0"/>
              </a:spcAft>
              <a:defRPr/>
            </a:pPr>
            <a:endParaRPr lang="en-GB" sz="2400" dirty="0">
              <a:latin typeface="+mn-lt"/>
            </a:endParaRPr>
          </a:p>
          <a:p>
            <a:pPr defTabSz="1038977" fontAlgn="auto">
              <a:spcAft>
                <a:spcPts val="0"/>
              </a:spcAft>
              <a:defRPr/>
            </a:pPr>
            <a:r>
              <a:rPr lang="en-GB" sz="2400" dirty="0">
                <a:latin typeface="+mn-lt"/>
              </a:rPr>
              <a:t>You may receive an intentional disclosure – ‘I want to tell you something…’</a:t>
            </a:r>
          </a:p>
          <a:p>
            <a:pPr defTabSz="1038977" fontAlgn="auto">
              <a:spcAft>
                <a:spcPts val="0"/>
              </a:spcAft>
              <a:defRPr/>
            </a:pPr>
            <a:endParaRPr lang="en-GB" sz="2400" dirty="0">
              <a:latin typeface="+mn-lt"/>
            </a:endParaRPr>
          </a:p>
          <a:p>
            <a:pPr defTabSz="1038977" fontAlgn="auto">
              <a:spcAft>
                <a:spcPts val="0"/>
              </a:spcAft>
              <a:defRPr/>
            </a:pPr>
            <a:r>
              <a:rPr lang="en-GB" sz="2400" dirty="0">
                <a:latin typeface="+mn-lt"/>
              </a:rPr>
              <a:t>You may receive an unintentional disclosure when someone says something</a:t>
            </a:r>
          </a:p>
          <a:p>
            <a:pPr marL="0" indent="0" defTabSz="1038977" fontAlgn="auto">
              <a:spcAft>
                <a:spcPts val="0"/>
              </a:spcAft>
              <a:buNone/>
              <a:defRPr/>
            </a:pPr>
            <a:r>
              <a:rPr lang="en-GB" sz="2400" dirty="0">
                <a:latin typeface="+mn-lt"/>
              </a:rPr>
              <a:t>without realising or understanding the impact or concern it may produce. Or you notice something.</a:t>
            </a:r>
          </a:p>
          <a:p>
            <a:pPr marL="0" indent="0" defTabSz="1038977" fontAlgn="auto">
              <a:spcAft>
                <a:spcPts val="0"/>
              </a:spcAft>
              <a:buNone/>
              <a:defRPr/>
            </a:pPr>
            <a:endParaRPr lang="en-GB" sz="2400" dirty="0">
              <a:latin typeface="+mn-lt"/>
            </a:endParaRPr>
          </a:p>
          <a:p>
            <a:pPr marL="0" indent="0" algn="ctr" defTabSz="1038977" fontAlgn="auto">
              <a:spcAft>
                <a:spcPts val="0"/>
              </a:spcAft>
              <a:buNone/>
              <a:defRPr/>
            </a:pPr>
            <a:r>
              <a:rPr lang="en-GB" sz="4000" dirty="0">
                <a:latin typeface="+mn-lt"/>
              </a:rPr>
              <a:t>NEVER DO NOTHING</a:t>
            </a:r>
          </a:p>
          <a:p>
            <a:pPr marL="0" indent="0" defTabSz="1038977" fontAlgn="auto">
              <a:spcAft>
                <a:spcPts val="0"/>
              </a:spcAft>
              <a:buNone/>
              <a:defRPr/>
            </a:pPr>
            <a:endParaRPr lang="en-GB" sz="2267" dirty="0"/>
          </a:p>
        </p:txBody>
      </p:sp>
      <p:sp>
        <p:nvSpPr>
          <p:cNvPr id="4" name="Slide Number Placeholder 3">
            <a:extLst>
              <a:ext uri="{FF2B5EF4-FFF2-40B4-BE49-F238E27FC236}">
                <a16:creationId xmlns:a16="http://schemas.microsoft.com/office/drawing/2014/main" id="{2DCC3A0D-AFBA-4A8C-B860-B64F72058FD3}"/>
              </a:ext>
            </a:extLst>
          </p:cNvPr>
          <p:cNvSpPr>
            <a:spLocks noGrp="1"/>
          </p:cNvSpPr>
          <p:nvPr>
            <p:ph type="sldNum" sz="quarter" idx="10"/>
          </p:nvPr>
        </p:nvSpPr>
        <p:spPr/>
        <p:txBody>
          <a:bodyPr/>
          <a:lstStyle>
            <a:lvl1pPr>
              <a:defRPr sz="2000">
                <a:solidFill>
                  <a:schemeClr val="tx1"/>
                </a:solidFill>
                <a:latin typeface="Arial Nova" panose="020B0504020202020204" pitchFamily="34" charset="0"/>
              </a:defRPr>
            </a:lvl1pPr>
            <a:lvl2pPr marL="990575" indent="-380990">
              <a:defRPr sz="2000">
                <a:solidFill>
                  <a:schemeClr val="tx1"/>
                </a:solidFill>
                <a:latin typeface="Arial Nova" panose="020B0504020202020204" pitchFamily="34" charset="0"/>
              </a:defRPr>
            </a:lvl2pPr>
            <a:lvl3pPr marL="1523962" indent="-304792">
              <a:defRPr sz="2000">
                <a:solidFill>
                  <a:schemeClr val="tx1"/>
                </a:solidFill>
                <a:latin typeface="Arial Nova" panose="020B0504020202020204" pitchFamily="34" charset="0"/>
              </a:defRPr>
            </a:lvl3pPr>
            <a:lvl4pPr marL="2133547" indent="-304792">
              <a:defRPr sz="2000">
                <a:solidFill>
                  <a:schemeClr val="tx1"/>
                </a:solidFill>
                <a:latin typeface="Arial Nova" panose="020B0504020202020204" pitchFamily="34" charset="0"/>
              </a:defRPr>
            </a:lvl4pPr>
            <a:lvl5pPr marL="2743131" indent="-304792">
              <a:defRPr sz="2000">
                <a:solidFill>
                  <a:schemeClr val="tx1"/>
                </a:solidFill>
                <a:latin typeface="Arial Nova" panose="020B0504020202020204" pitchFamily="34" charset="0"/>
              </a:defRPr>
            </a:lvl5pPr>
            <a:lvl6pPr marL="3352716" indent="-304792" defTabSz="1037141" fontAlgn="base">
              <a:spcBef>
                <a:spcPct val="0"/>
              </a:spcBef>
              <a:spcAft>
                <a:spcPct val="0"/>
              </a:spcAft>
              <a:defRPr sz="2000">
                <a:solidFill>
                  <a:schemeClr val="tx1"/>
                </a:solidFill>
                <a:latin typeface="Arial Nova" panose="020B0504020202020204" pitchFamily="34" charset="0"/>
              </a:defRPr>
            </a:lvl6pPr>
            <a:lvl7pPr marL="3962301" indent="-304792" defTabSz="1037141" fontAlgn="base">
              <a:spcBef>
                <a:spcPct val="0"/>
              </a:spcBef>
              <a:spcAft>
                <a:spcPct val="0"/>
              </a:spcAft>
              <a:defRPr sz="2000">
                <a:solidFill>
                  <a:schemeClr val="tx1"/>
                </a:solidFill>
                <a:latin typeface="Arial Nova" panose="020B0504020202020204" pitchFamily="34" charset="0"/>
              </a:defRPr>
            </a:lvl7pPr>
            <a:lvl8pPr marL="4571886" indent="-304792" defTabSz="1037141" fontAlgn="base">
              <a:spcBef>
                <a:spcPct val="0"/>
              </a:spcBef>
              <a:spcAft>
                <a:spcPct val="0"/>
              </a:spcAft>
              <a:defRPr sz="2000">
                <a:solidFill>
                  <a:schemeClr val="tx1"/>
                </a:solidFill>
                <a:latin typeface="Arial Nova" panose="020B0504020202020204" pitchFamily="34" charset="0"/>
              </a:defRPr>
            </a:lvl8pPr>
            <a:lvl9pPr marL="5181470" indent="-304792" defTabSz="1037141" fontAlgn="base">
              <a:spcBef>
                <a:spcPct val="0"/>
              </a:spcBef>
              <a:spcAft>
                <a:spcPct val="0"/>
              </a:spcAft>
              <a:defRPr sz="2000">
                <a:solidFill>
                  <a:schemeClr val="tx1"/>
                </a:solidFill>
                <a:latin typeface="Arial Nova" panose="020B0504020202020204" pitchFamily="34" charset="0"/>
              </a:defRPr>
            </a:lvl9pPr>
          </a:lstStyle>
          <a:p>
            <a:pPr marL="0" marR="0" lvl="0" indent="0" algn="l" defTabSz="1037141"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t>PAGE </a:t>
            </a:r>
            <a:fld id="{B83793DF-4633-4FA2-A784-EB32E75C4466}" type="slidenum">
              <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rPr>
              <a:pPr marL="0" marR="0" lvl="0" indent="0" algn="l" defTabSz="1037141" rtl="0" eaLnBrk="1" fontAlgn="base" latinLnBrk="0" hangingPunct="1">
                <a:lnSpc>
                  <a:spcPct val="100000"/>
                </a:lnSpc>
                <a:spcBef>
                  <a:spcPct val="0"/>
                </a:spcBef>
                <a:spcAft>
                  <a:spcPct val="0"/>
                </a:spcAft>
                <a:buClrTx/>
                <a:buSzTx/>
                <a:buFontTx/>
                <a:buNone/>
                <a:tabLst/>
                <a:defRPr/>
              </a:pPr>
              <a:t>7</a:t>
            </a:fld>
            <a:endParaRPr kumimoji="0" lang="en-GB" altLang="en-US" sz="1200" b="1" i="0" u="none" strike="noStrike" kern="1200" cap="none" spc="0" normalizeH="0" baseline="0" noProof="0">
              <a:ln>
                <a:noFill/>
              </a:ln>
              <a:solidFill>
                <a:srgbClr val="898989"/>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685318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9E8F-CCCC-4D39-86AF-8A4812B524C9}"/>
              </a:ext>
            </a:extLst>
          </p:cNvPr>
          <p:cNvSpPr>
            <a:spLocks noGrp="1"/>
          </p:cNvSpPr>
          <p:nvPr>
            <p:ph type="title"/>
          </p:nvPr>
        </p:nvSpPr>
        <p:spPr>
          <a:xfrm>
            <a:off x="609600" y="202629"/>
            <a:ext cx="10972800" cy="994123"/>
          </a:xfrm>
        </p:spPr>
        <p:txBody>
          <a:bodyPr/>
          <a:lstStyle/>
          <a:p>
            <a:endParaRPr lang="en-GB" dirty="0"/>
          </a:p>
        </p:txBody>
      </p:sp>
      <p:pic>
        <p:nvPicPr>
          <p:cNvPr id="11" name="Online Media 10" title="NSPCC TV ad, &amp;#39;Say Something&amp;#39; 60 SEC">
            <a:hlinkClick r:id="" action="ppaction://media"/>
            <a:extLst>
              <a:ext uri="{FF2B5EF4-FFF2-40B4-BE49-F238E27FC236}">
                <a16:creationId xmlns:a16="http://schemas.microsoft.com/office/drawing/2014/main" id="{91EE4C00-F15D-4BA3-91DB-1AE0B989FDBC}"/>
              </a:ext>
            </a:extLst>
          </p:cNvPr>
          <p:cNvPicPr>
            <a:picLocks noGrp="1" noRot="1" noChangeAspect="1"/>
          </p:cNvPicPr>
          <p:nvPr>
            <p:ph idx="1"/>
            <a:videoFile r:link="rId1"/>
          </p:nvPr>
        </p:nvPicPr>
        <p:blipFill>
          <a:blip r:embed="rId3"/>
          <a:stretch>
            <a:fillRect/>
          </a:stretch>
        </p:blipFill>
        <p:spPr>
          <a:xfrm>
            <a:off x="715108" y="3390984"/>
            <a:ext cx="4572000" cy="2571750"/>
          </a:xfrm>
          <a:prstGeom prst="rect">
            <a:avLst/>
          </a:prstGeom>
        </p:spPr>
      </p:pic>
      <p:sp>
        <p:nvSpPr>
          <p:cNvPr id="4" name="Slide Number Placeholder 3">
            <a:extLst>
              <a:ext uri="{FF2B5EF4-FFF2-40B4-BE49-F238E27FC236}">
                <a16:creationId xmlns:a16="http://schemas.microsoft.com/office/drawing/2014/main" id="{6E9A9823-318E-4436-8A7F-B11C25C6B060}"/>
              </a:ext>
            </a:extLst>
          </p:cNvPr>
          <p:cNvSpPr>
            <a:spLocks noGrp="1"/>
          </p:cNvSpPr>
          <p:nvPr>
            <p:ph type="sldNum" sz="quarter" idx="10"/>
          </p:nvPr>
        </p:nvSpPr>
        <p:spPr/>
        <p:txBody>
          <a:bodyPr/>
          <a:lstStyle/>
          <a:p>
            <a:r>
              <a:rPr lang="en-GB" altLang="en-US"/>
              <a:t>PAGE </a:t>
            </a:r>
            <a:fld id="{0AD42992-6473-45C0-8507-2A799AC33C4E}" type="slidenum">
              <a:rPr lang="en-GB" altLang="en-US" smtClean="0"/>
              <a:pPr/>
              <a:t>8</a:t>
            </a:fld>
            <a:endParaRPr lang="en-GB" altLang="en-US"/>
          </a:p>
        </p:txBody>
      </p:sp>
      <p:sp>
        <p:nvSpPr>
          <p:cNvPr id="5" name="Speech Bubble: Oval 4">
            <a:extLst>
              <a:ext uri="{FF2B5EF4-FFF2-40B4-BE49-F238E27FC236}">
                <a16:creationId xmlns:a16="http://schemas.microsoft.com/office/drawing/2014/main" id="{721442CA-EC3A-4081-A988-84FD9576EA0E}"/>
              </a:ext>
            </a:extLst>
          </p:cNvPr>
          <p:cNvSpPr/>
          <p:nvPr/>
        </p:nvSpPr>
        <p:spPr>
          <a:xfrm>
            <a:off x="629398" y="169515"/>
            <a:ext cx="5438337" cy="2995420"/>
          </a:xfrm>
          <a:prstGeom prst="wedgeEllipseCallout">
            <a:avLst>
              <a:gd name="adj1" fmla="val -44141"/>
              <a:gd name="adj2" fmla="val 5443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extBox 5">
            <a:extLst>
              <a:ext uri="{FF2B5EF4-FFF2-40B4-BE49-F238E27FC236}">
                <a16:creationId xmlns:a16="http://schemas.microsoft.com/office/drawing/2014/main" id="{29FB4940-5715-4698-A83B-384C0FA45C3E}"/>
              </a:ext>
            </a:extLst>
          </p:cNvPr>
          <p:cNvSpPr txBox="1"/>
          <p:nvPr/>
        </p:nvSpPr>
        <p:spPr>
          <a:xfrm>
            <a:off x="1266093" y="798165"/>
            <a:ext cx="4439834" cy="1600438"/>
          </a:xfrm>
          <a:prstGeom prst="rect">
            <a:avLst/>
          </a:prstGeom>
          <a:noFill/>
        </p:spPr>
        <p:txBody>
          <a:bodyPr wrap="square" rtlCol="0">
            <a:spAutoFit/>
          </a:bodyPr>
          <a:lstStyle/>
          <a:p>
            <a:r>
              <a:rPr lang="en-GB" sz="2000" dirty="0"/>
              <a:t>It is unlikely that a child will say ‘I’m being abused’.  Staff need to be curious and know the signs and indicators of abuse and neglect.</a:t>
            </a:r>
          </a:p>
          <a:p>
            <a:endParaRPr lang="en-GB" dirty="0"/>
          </a:p>
        </p:txBody>
      </p:sp>
      <p:sp>
        <p:nvSpPr>
          <p:cNvPr id="7" name="Thought Bubble: Cloud 6">
            <a:extLst>
              <a:ext uri="{FF2B5EF4-FFF2-40B4-BE49-F238E27FC236}">
                <a16:creationId xmlns:a16="http://schemas.microsoft.com/office/drawing/2014/main" id="{831F34A4-60D2-4007-9762-7239E87332C4}"/>
              </a:ext>
            </a:extLst>
          </p:cNvPr>
          <p:cNvSpPr/>
          <p:nvPr/>
        </p:nvSpPr>
        <p:spPr>
          <a:xfrm>
            <a:off x="6704430" y="107125"/>
            <a:ext cx="4788874" cy="2686929"/>
          </a:xfrm>
          <a:prstGeom prst="cloudCallout">
            <a:avLst>
              <a:gd name="adj1" fmla="val -43104"/>
              <a:gd name="adj2" fmla="val 5935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TextBox 7">
            <a:extLst>
              <a:ext uri="{FF2B5EF4-FFF2-40B4-BE49-F238E27FC236}">
                <a16:creationId xmlns:a16="http://schemas.microsoft.com/office/drawing/2014/main" id="{ED4A989B-30CD-41AF-B8DC-70560C1BB009}"/>
              </a:ext>
            </a:extLst>
          </p:cNvPr>
          <p:cNvSpPr txBox="1"/>
          <p:nvPr/>
        </p:nvSpPr>
        <p:spPr>
          <a:xfrm>
            <a:off x="7767707" y="628888"/>
            <a:ext cx="2290691" cy="1938992"/>
          </a:xfrm>
          <a:prstGeom prst="rect">
            <a:avLst/>
          </a:prstGeom>
          <a:noFill/>
        </p:spPr>
        <p:txBody>
          <a:bodyPr wrap="square" rtlCol="0">
            <a:spAutoFit/>
          </a:bodyPr>
          <a:lstStyle/>
          <a:p>
            <a:r>
              <a:rPr lang="en-GB" sz="2000" dirty="0"/>
              <a:t>A child may think about talking to someone for a long time before they are ready to talk.</a:t>
            </a:r>
          </a:p>
        </p:txBody>
      </p:sp>
      <p:sp>
        <p:nvSpPr>
          <p:cNvPr id="9" name="Speech Bubble: Oval 8">
            <a:extLst>
              <a:ext uri="{FF2B5EF4-FFF2-40B4-BE49-F238E27FC236}">
                <a16:creationId xmlns:a16="http://schemas.microsoft.com/office/drawing/2014/main" id="{EE5DEF9F-D6D3-4B18-BC7B-F587D017FC53}"/>
              </a:ext>
            </a:extLst>
          </p:cNvPr>
          <p:cNvSpPr/>
          <p:nvPr/>
        </p:nvSpPr>
        <p:spPr>
          <a:xfrm>
            <a:off x="8104162" y="2904756"/>
            <a:ext cx="3795934" cy="2286018"/>
          </a:xfrm>
          <a:prstGeom prst="wedgeEllipseCallout">
            <a:avLst>
              <a:gd name="adj1" fmla="val 53657"/>
              <a:gd name="adj2" fmla="val 5329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TextBox 9">
            <a:extLst>
              <a:ext uri="{FF2B5EF4-FFF2-40B4-BE49-F238E27FC236}">
                <a16:creationId xmlns:a16="http://schemas.microsoft.com/office/drawing/2014/main" id="{FEFC3B2D-736E-4F4D-8A9B-00587FFE93F0}"/>
              </a:ext>
            </a:extLst>
          </p:cNvPr>
          <p:cNvSpPr txBox="1"/>
          <p:nvPr/>
        </p:nvSpPr>
        <p:spPr>
          <a:xfrm>
            <a:off x="8510953" y="3476530"/>
            <a:ext cx="2982351" cy="1200329"/>
          </a:xfrm>
          <a:prstGeom prst="rect">
            <a:avLst/>
          </a:prstGeom>
          <a:noFill/>
        </p:spPr>
        <p:txBody>
          <a:bodyPr wrap="square" rtlCol="0">
            <a:spAutoFit/>
          </a:bodyPr>
          <a:lstStyle/>
          <a:p>
            <a:r>
              <a:rPr lang="en-GB" dirty="0"/>
              <a:t>A child may say  small things over a period of time that build into a fuller picture of abuse or neglect.</a:t>
            </a:r>
          </a:p>
        </p:txBody>
      </p:sp>
      <p:sp>
        <p:nvSpPr>
          <p:cNvPr id="13" name="Rectangle 12">
            <a:extLst>
              <a:ext uri="{FF2B5EF4-FFF2-40B4-BE49-F238E27FC236}">
                <a16:creationId xmlns:a16="http://schemas.microsoft.com/office/drawing/2014/main" id="{2B0A806A-DE38-4E94-80E3-3B52700BB976}"/>
              </a:ext>
            </a:extLst>
          </p:cNvPr>
          <p:cNvSpPr/>
          <p:nvPr/>
        </p:nvSpPr>
        <p:spPr>
          <a:xfrm>
            <a:off x="5453795" y="5248633"/>
            <a:ext cx="6096000" cy="646331"/>
          </a:xfrm>
          <a:prstGeom prst="rect">
            <a:avLst/>
          </a:prstGeom>
        </p:spPr>
        <p:txBody>
          <a:bodyPr>
            <a:spAutoFit/>
          </a:bodyPr>
          <a:lstStyle/>
          <a:p>
            <a:r>
              <a:rPr lang="en-GB" dirty="0"/>
              <a:t>https://www.nspcc.org.uk/what-is-child-abuse/spotting-signs-child-abuse/</a:t>
            </a:r>
          </a:p>
        </p:txBody>
      </p:sp>
    </p:spTree>
    <p:extLst>
      <p:ext uri="{BB962C8B-B14F-4D97-AF65-F5344CB8AC3E}">
        <p14:creationId xmlns:p14="http://schemas.microsoft.com/office/powerpoint/2010/main" val="371709130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13BA-CF20-4B12-945A-8D9781891425}"/>
              </a:ext>
            </a:extLst>
          </p:cNvPr>
          <p:cNvSpPr>
            <a:spLocks noGrp="1"/>
          </p:cNvSpPr>
          <p:nvPr>
            <p:ph type="title"/>
          </p:nvPr>
        </p:nvSpPr>
        <p:spPr>
          <a:xfrm>
            <a:off x="6632748" y="790222"/>
            <a:ext cx="5277996" cy="4955822"/>
          </a:xfrm>
        </p:spPr>
        <p:txBody>
          <a:bodyPr>
            <a:normAutofit/>
          </a:bodyPr>
          <a:lstStyle/>
          <a:p>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r>
              <a:rPr lang="en-GB" sz="2000" dirty="0"/>
              <a:t>Https://www.nspcc.org.uk/what-is-child-abuse/types-of-abuse/</a:t>
            </a:r>
          </a:p>
        </p:txBody>
      </p:sp>
      <p:pic>
        <p:nvPicPr>
          <p:cNvPr id="5" name="Content Placeholder 4">
            <a:extLst>
              <a:ext uri="{FF2B5EF4-FFF2-40B4-BE49-F238E27FC236}">
                <a16:creationId xmlns:a16="http://schemas.microsoft.com/office/drawing/2014/main" id="{1C526C37-72C7-41E9-8947-BC20FCF1692B}"/>
              </a:ext>
            </a:extLst>
          </p:cNvPr>
          <p:cNvPicPr>
            <a:picLocks noGrp="1" noChangeAspect="1"/>
          </p:cNvPicPr>
          <p:nvPr>
            <p:ph idx="1"/>
          </p:nvPr>
        </p:nvPicPr>
        <p:blipFill rotWithShape="1">
          <a:blip r:embed="rId2"/>
          <a:srcRect b="3652"/>
          <a:stretch/>
        </p:blipFill>
        <p:spPr>
          <a:xfrm>
            <a:off x="790222" y="274637"/>
            <a:ext cx="5807692" cy="5595585"/>
          </a:xfrm>
          <a:prstGeom prst="rect">
            <a:avLst/>
          </a:prstGeom>
        </p:spPr>
      </p:pic>
      <p:sp>
        <p:nvSpPr>
          <p:cNvPr id="4" name="Slide Number Placeholder 3">
            <a:extLst>
              <a:ext uri="{FF2B5EF4-FFF2-40B4-BE49-F238E27FC236}">
                <a16:creationId xmlns:a16="http://schemas.microsoft.com/office/drawing/2014/main" id="{0396942F-4E53-48C3-9337-2103F9D336B2}"/>
              </a:ext>
            </a:extLst>
          </p:cNvPr>
          <p:cNvSpPr>
            <a:spLocks noGrp="1"/>
          </p:cNvSpPr>
          <p:nvPr>
            <p:ph type="sldNum" sz="quarter" idx="10"/>
          </p:nvPr>
        </p:nvSpPr>
        <p:spPr/>
        <p:txBody>
          <a:bodyPr/>
          <a:lstStyle/>
          <a:p>
            <a:r>
              <a:rPr lang="en-GB" altLang="en-US"/>
              <a:t>PAGE </a:t>
            </a:r>
            <a:fld id="{0AD42992-6473-45C0-8507-2A799AC33C4E}" type="slidenum">
              <a:rPr lang="en-GB" altLang="en-US" smtClean="0"/>
              <a:pPr/>
              <a:t>9</a:t>
            </a:fld>
            <a:endParaRPr lang="en-GB" altLang="en-US"/>
          </a:p>
        </p:txBody>
      </p:sp>
      <p:pic>
        <p:nvPicPr>
          <p:cNvPr id="6" name="Picture 5">
            <a:extLst>
              <a:ext uri="{FF2B5EF4-FFF2-40B4-BE49-F238E27FC236}">
                <a16:creationId xmlns:a16="http://schemas.microsoft.com/office/drawing/2014/main" id="{D9022950-9C0D-4877-ABE1-7EC50CFC2CFF}"/>
              </a:ext>
            </a:extLst>
          </p:cNvPr>
          <p:cNvPicPr>
            <a:picLocks noChangeAspect="1"/>
          </p:cNvPicPr>
          <p:nvPr/>
        </p:nvPicPr>
        <p:blipFill rotWithShape="1">
          <a:blip r:embed="rId3"/>
          <a:srcRect l="11062" r="11856"/>
          <a:stretch/>
        </p:blipFill>
        <p:spPr>
          <a:xfrm>
            <a:off x="6632748" y="904653"/>
            <a:ext cx="4949652" cy="3610903"/>
          </a:xfrm>
          <a:prstGeom prst="rect">
            <a:avLst/>
          </a:prstGeom>
        </p:spPr>
      </p:pic>
    </p:spTree>
    <p:extLst>
      <p:ext uri="{BB962C8B-B14F-4D97-AF65-F5344CB8AC3E}">
        <p14:creationId xmlns:p14="http://schemas.microsoft.com/office/powerpoint/2010/main" val="1996603120"/>
      </p:ext>
    </p:extLst>
  </p:cSld>
  <p:clrMapOvr>
    <a:masterClrMapping/>
  </p:clrMapOvr>
  <p:transition spd="med">
    <p:fade/>
  </p:transition>
</p:sld>
</file>

<file path=ppt/theme/theme1.xml><?xml version="1.0" encoding="utf-8"?>
<a:theme xmlns:a="http://schemas.openxmlformats.org/drawingml/2006/main" name="Birmingham_City_Council___corp_template_updated_Oct_2018">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powerpoint_template_landscape_colour">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powerpoint_template_landscape_colour">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2DBF74E46544D9222E7A47FFD408E" ma:contentTypeVersion="9" ma:contentTypeDescription="Create a new document." ma:contentTypeScope="" ma:versionID="b883c950ccc5dc95ff987f519fe3dee1">
  <xsd:schema xmlns:xsd="http://www.w3.org/2001/XMLSchema" xmlns:xs="http://www.w3.org/2001/XMLSchema" xmlns:p="http://schemas.microsoft.com/office/2006/metadata/properties" xmlns:ns3="18d52200-c0d3-49d1-aefb-8e4a6e87486a" targetNamespace="http://schemas.microsoft.com/office/2006/metadata/properties" ma:root="true" ma:fieldsID="cc44ce299a892180e3fe349f4412642c" ns3:_="">
    <xsd:import namespace="18d52200-c0d3-49d1-aefb-8e4a6e8748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52200-c0d3-49d1-aefb-8e4a6e874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96076-3994-4182-A0B8-6E1876A0C933}">
  <ds:schemaRefs>
    <ds:schemaRef ds:uri="http://schemas.microsoft.com/sharepoint/v3/contenttype/forms"/>
  </ds:schemaRefs>
</ds:datastoreItem>
</file>

<file path=customXml/itemProps2.xml><?xml version="1.0" encoding="utf-8"?>
<ds:datastoreItem xmlns:ds="http://schemas.openxmlformats.org/officeDocument/2006/customXml" ds:itemID="{C9A2CBD0-D93F-46E0-B026-2DE5BAAE45F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8d52200-c0d3-49d1-aefb-8e4a6e87486a"/>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D7806F9-44FE-4D9B-B2AB-C4B0EFB59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52200-c0d3-49d1-aefb-8e4a6e8748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232</TotalTime>
  <Words>2070</Words>
  <Application>Microsoft Office PowerPoint</Application>
  <PresentationFormat>Widescreen</PresentationFormat>
  <Paragraphs>235</Paragraphs>
  <Slides>29</Slides>
  <Notes>3</Notes>
  <HiddenSlides>0</HiddenSlides>
  <MMClips>6</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Abadi</vt:lpstr>
      <vt:lpstr>Arial</vt:lpstr>
      <vt:lpstr>Arial Nova</vt:lpstr>
      <vt:lpstr>Arial Nova Light</vt:lpstr>
      <vt:lpstr>Calibri</vt:lpstr>
      <vt:lpstr>Wingdings</vt:lpstr>
      <vt:lpstr>Wingdings 2</vt:lpstr>
      <vt:lpstr>Birmingham_City_Council___corp_template_updated_Oct_2018</vt:lpstr>
      <vt:lpstr>powerpoint_template_landscape_colour</vt:lpstr>
      <vt:lpstr>1_powerpoint_template_landscape_colour</vt:lpstr>
      <vt:lpstr>Managing and Responding to Disclosures</vt:lpstr>
      <vt:lpstr>Uncertain Times</vt:lpstr>
      <vt:lpstr>PowerPoint Presentation</vt:lpstr>
      <vt:lpstr>PowerPoint Presentation</vt:lpstr>
      <vt:lpstr> </vt:lpstr>
      <vt:lpstr>Aims of session</vt:lpstr>
      <vt:lpstr>‘All staff should know what to do if a child tells them he/she is being abused or neglected.’  KCSIE 2019</vt:lpstr>
      <vt:lpstr>PowerPoint Presentation</vt:lpstr>
      <vt:lpstr>             Https://www.nspcc.org.uk/what-is-child-abuse/types-of-abuse/</vt:lpstr>
      <vt:lpstr>Listening to Children</vt:lpstr>
      <vt:lpstr>Recognising a disclosure</vt:lpstr>
      <vt:lpstr>In the context of  post lockdown…..</vt:lpstr>
      <vt:lpstr>Receiving a Disclosure</vt:lpstr>
      <vt:lpstr>Responding to a disclosure of abuse</vt:lpstr>
      <vt:lpstr>Asking Questions.</vt:lpstr>
      <vt:lpstr>Asking questions</vt:lpstr>
      <vt:lpstr>Police investigations can sometimes be harmed by inappropriate questioning. </vt:lpstr>
      <vt:lpstr>Recording </vt:lpstr>
      <vt:lpstr>Recording </vt:lpstr>
      <vt:lpstr>What not to do</vt:lpstr>
      <vt:lpstr>Consent</vt:lpstr>
      <vt:lpstr>Physical Chastisement.</vt:lpstr>
      <vt:lpstr>What happens next?</vt:lpstr>
      <vt:lpstr>What happens when you request support?</vt:lpstr>
      <vt:lpstr>The RAO  advises you to send in a Request for Support Form and make a referral. A social worker in CASS  will read your referral and make a decision as to what happens next…  </vt:lpstr>
      <vt:lpstr>Working Together</vt:lpstr>
      <vt:lpstr>Summary </vt:lpstr>
      <vt:lpstr>Be ready to listen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responding to Disclosures</dc:title>
  <dc:creator>Elizabeth Clabon</dc:creator>
  <cp:lastModifiedBy>Samantha Hayes</cp:lastModifiedBy>
  <cp:revision>40</cp:revision>
  <dcterms:created xsi:type="dcterms:W3CDTF">2020-05-20T15:02:13Z</dcterms:created>
  <dcterms:modified xsi:type="dcterms:W3CDTF">2020-07-15T11:00:56Z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0x010100B342DBF74E46544D9222E7A47FFD408E</vt:lpwstr>
  </property>
</Properties>
</file>