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66" r:id="rId7"/>
    <p:sldId id="268" r:id="rId8"/>
    <p:sldId id="257" r:id="rId9"/>
    <p:sldId id="280" r:id="rId10"/>
    <p:sldId id="258" r:id="rId11"/>
    <p:sldId id="282" r:id="rId12"/>
    <p:sldId id="265" r:id="rId13"/>
    <p:sldId id="259" r:id="rId14"/>
    <p:sldId id="260" r:id="rId15"/>
    <p:sldId id="261" r:id="rId16"/>
    <p:sldId id="262" r:id="rId17"/>
    <p:sldId id="263" r:id="rId18"/>
    <p:sldId id="264" r:id="rId19"/>
    <p:sldId id="284" r:id="rId20"/>
    <p:sldId id="283" r:id="rId21"/>
    <p:sldId id="285" r:id="rId22"/>
    <p:sldId id="287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6052-CE37-4264-B167-C949200AA768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BD0F-CB7B-43AA-B630-60D512940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2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6052-CE37-4264-B167-C949200AA768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BD0F-CB7B-43AA-B630-60D512940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15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6052-CE37-4264-B167-C949200AA768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BD0F-CB7B-43AA-B630-60D512940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85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6052-CE37-4264-B167-C949200AA768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BD0F-CB7B-43AA-B630-60D512940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26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6052-CE37-4264-B167-C949200AA768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BD0F-CB7B-43AA-B630-60D512940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20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6052-CE37-4264-B167-C949200AA768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BD0F-CB7B-43AA-B630-60D512940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9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6052-CE37-4264-B167-C949200AA768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BD0F-CB7B-43AA-B630-60D512940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53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6052-CE37-4264-B167-C949200AA768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BD0F-CB7B-43AA-B630-60D512940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16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6052-CE37-4264-B167-C949200AA768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BD0F-CB7B-43AA-B630-60D512940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63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6052-CE37-4264-B167-C949200AA768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BD0F-CB7B-43AA-B630-60D512940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13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6052-CE37-4264-B167-C949200AA768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BD0F-CB7B-43AA-B630-60D512940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54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46052-CE37-4264-B167-C949200AA768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5BD0F-CB7B-43AA-B630-60D512940B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45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rct=j&amp;q=&amp;esrc=s&amp;source=images&amp;cd=&amp;cad=rja&amp;uact=8&amp;ved=0ahUKEwjL8tqopJXUAhVLXBoKHbJuD6UQjRwIBw&amp;url=https://www.tes.com/jobs/employer/stanville-primary-school-1000223&amp;psig=AFQjCNHSBBoLxizZG1UpceiO_f7yRyGV0g&amp;ust=149615351456367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MG1_pDSkskCFQFXFAodOY8NFw&amp;url=http://www.powtoon.com/blog/29-super-effective-ways-students-attention-raising-voice/&amp;bvm=bv.107467506,d.d2s&amp;psig=AFQjCNF2fEOPQsbbt95GoFoXs5Wvt_28WQ&amp;ust=144768168375897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MLih9vakskCFYRYFAod1pYCUQ&amp;url=http://www.purplerevolver.com/movies/movie-news/124108-009-of-the-best-bond-villains-jaws,-blofeld,-more.html&amp;psig=AFQjCNHam9uLtgUaLAdDcWPAdMnmFqcKlA&amp;ust=144768651773181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15455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Systems that Support Kids</a:t>
            </a:r>
            <a:endParaRPr lang="en-GB" sz="4800" b="1" dirty="0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356" y="2807344"/>
            <a:ext cx="8424936" cy="196465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GB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Or….</a:t>
            </a:r>
          </a:p>
          <a:p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that you already have and are probably better than ours</a:t>
            </a:r>
          </a:p>
        </p:txBody>
      </p:sp>
      <p:pic>
        <p:nvPicPr>
          <p:cNvPr id="1026" name="Picture 2" descr="Image result for stanville primary schoo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" y="-27384"/>
            <a:ext cx="9144000" cy="204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13030" y="2780928"/>
            <a:ext cx="8928992" cy="22322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Or…more accurately…</a:t>
            </a:r>
          </a:p>
          <a:p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Stating the b****</a:t>
            </a:r>
            <a:r>
              <a:rPr lang="en-GB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obvious!</a:t>
            </a:r>
          </a:p>
        </p:txBody>
      </p:sp>
      <p:sp>
        <p:nvSpPr>
          <p:cNvPr id="4" name="Rectangle 3"/>
          <p:cNvSpPr/>
          <p:nvPr/>
        </p:nvSpPr>
        <p:spPr>
          <a:xfrm>
            <a:off x="3140717" y="4931598"/>
            <a:ext cx="2880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…apologies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57998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tanville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53" y="5740672"/>
            <a:ext cx="5124371" cy="11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Part 2 - Behaviour Management Records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764704"/>
            <a:ext cx="727280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>
                <a:solidFill>
                  <a:schemeClr val="tx1"/>
                </a:solidFill>
              </a:rPr>
              <a:t>Benefits: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09030" y="1916832"/>
            <a:ext cx="7181924" cy="3670300"/>
            <a:chOff x="683568" y="1844824"/>
            <a:chExt cx="7181924" cy="36703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197100"/>
              <a:ext cx="34798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1844824"/>
              <a:ext cx="3365500" cy="367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180" y="2162051"/>
            <a:ext cx="37973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87551"/>
            <a:ext cx="3683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52751"/>
            <a:ext cx="3657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2907"/>
            <a:ext cx="8028384" cy="26466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1" y="1577985"/>
            <a:ext cx="8447645" cy="406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6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tanville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53" y="5740672"/>
            <a:ext cx="5124371" cy="11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Part 2- Behaviour Management Records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dirty="0">
                <a:solidFill>
                  <a:schemeClr val="accent6">
                    <a:lumMod val="10000"/>
                  </a:schemeClr>
                </a:solidFill>
              </a:rPr>
              <a:t>An example of how it does make a difference…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70080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b="0" i="1" dirty="0">
                <a:solidFill>
                  <a:schemeClr val="accent6">
                    <a:lumMod val="10000"/>
                  </a:schemeClr>
                </a:solidFill>
              </a:rPr>
              <a:t>Email conversation between the Nursery class and me from the summer term: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66770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017463" y="2852936"/>
            <a:ext cx="7037065" cy="2657475"/>
            <a:chOff x="971600" y="2780928"/>
            <a:chExt cx="7037065" cy="265747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780928"/>
              <a:ext cx="4032447" cy="265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004047" y="2780928"/>
              <a:ext cx="3004618" cy="2657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14" y="2996952"/>
            <a:ext cx="745807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image00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4" t="30523" r="2775" b="48885"/>
          <a:stretch/>
        </p:blipFill>
        <p:spPr bwMode="auto">
          <a:xfrm>
            <a:off x="3900128" y="2464269"/>
            <a:ext cx="5157216" cy="168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07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tanville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53" y="5740672"/>
            <a:ext cx="5124371" cy="11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Part 2 - Behaviour Management Records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dirty="0">
                <a:solidFill>
                  <a:schemeClr val="accent6">
                    <a:lumMod val="10000"/>
                  </a:schemeClr>
                </a:solidFill>
              </a:rPr>
              <a:t>Another example of how it does make a difference…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70080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b="0" i="1" dirty="0">
                <a:solidFill>
                  <a:schemeClr val="accent6">
                    <a:lumMod val="10000"/>
                  </a:schemeClr>
                </a:solidFill>
              </a:rPr>
              <a:t>Email conversation with the Nursery class: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276475"/>
            <a:ext cx="76581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51334" y="2276475"/>
            <a:ext cx="7658100" cy="2543175"/>
            <a:chOff x="739167" y="2276475"/>
            <a:chExt cx="7658100" cy="2543175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67" y="2276475"/>
              <a:ext cx="76581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39167" y="3648075"/>
              <a:ext cx="7658100" cy="11715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54" y="2228374"/>
            <a:ext cx="7515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image00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4" t="30523" r="2775" b="48885"/>
          <a:stretch/>
        </p:blipFill>
        <p:spPr bwMode="auto">
          <a:xfrm>
            <a:off x="3986784" y="3739119"/>
            <a:ext cx="5157216" cy="168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75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tanville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53" y="5740672"/>
            <a:ext cx="5124371" cy="11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Part 2 - </a:t>
            </a:r>
            <a:r>
              <a:rPr lang="en-GB" sz="2800" b="1" dirty="0">
                <a:solidFill>
                  <a:srgbClr val="FF0000"/>
                </a:solidFill>
              </a:rPr>
              <a:t>Behaviour</a:t>
            </a:r>
            <a:r>
              <a:rPr lang="en-US" sz="2800" b="1" dirty="0">
                <a:solidFill>
                  <a:srgbClr val="FF0000"/>
                </a:solidFill>
              </a:rPr>
              <a:t> Management Records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dirty="0">
                <a:solidFill>
                  <a:schemeClr val="accent6">
                    <a:lumMod val="10000"/>
                  </a:schemeClr>
                </a:solidFill>
              </a:rPr>
              <a:t>Another example of how it does make a difference…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70080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b="0" i="1" dirty="0">
                <a:solidFill>
                  <a:schemeClr val="accent6">
                    <a:lumMod val="10000"/>
                  </a:schemeClr>
                </a:solidFill>
              </a:rPr>
              <a:t>Email message from the Nursery class teacher: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138536"/>
            <a:ext cx="77533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4" t="30523" r="2775" b="48885"/>
          <a:stretch/>
        </p:blipFill>
        <p:spPr bwMode="auto">
          <a:xfrm>
            <a:off x="3980875" y="4005064"/>
            <a:ext cx="5157216" cy="168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89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tanville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53" y="5740672"/>
            <a:ext cx="5124371" cy="11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Part 3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Supporting Individuals who need a little extra!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1546" y="1888111"/>
            <a:ext cx="5400402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 dirty="0">
                <a:latin typeface="+mn-lt"/>
              </a:rPr>
              <a:t>IBPs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+mn-lt"/>
              </a:rPr>
              <a:t>1:1 discussion of behaviour concerns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+mn-lt"/>
              </a:rPr>
              <a:t>Use a picture to illustrate and to also gently mirror the behaviour in the picture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+mn-lt"/>
              </a:rPr>
              <a:t>Must be something that is achievable!</a:t>
            </a:r>
            <a:endParaRPr lang="en-GB" altLang="en-US" sz="3200" dirty="0">
              <a:latin typeface="+mn-lt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73" y="1484784"/>
            <a:ext cx="2967205" cy="3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07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056784" cy="494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Image result for stanville prim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53" y="5740672"/>
            <a:ext cx="5124371" cy="11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776" y="1196752"/>
            <a:ext cx="72008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62285" y="1124744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Part 3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Supporting Individuals who need a little extra!</a:t>
            </a:r>
          </a:p>
        </p:txBody>
      </p:sp>
    </p:spTree>
    <p:extLst>
      <p:ext uri="{BB962C8B-B14F-4D97-AF65-F5344CB8AC3E}">
        <p14:creationId xmlns:p14="http://schemas.microsoft.com/office/powerpoint/2010/main" val="4068752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tanville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53" y="5740672"/>
            <a:ext cx="5124371" cy="11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776" y="836712"/>
            <a:ext cx="72008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91880" y="836712"/>
            <a:ext cx="72008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96944" y="1397794"/>
            <a:ext cx="4971928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+mn-lt"/>
              </a:rPr>
              <a:t>Expectations of staff – realistic, fair and daily (85% level in sessions)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+mn-lt"/>
              </a:rPr>
              <a:t>Expectations of parents – partnership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+mn-lt"/>
              </a:rPr>
              <a:t>Expectations of child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+mn-lt"/>
              </a:rPr>
              <a:t>Commitment and consistency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+mn-lt"/>
              </a:rPr>
              <a:t>Share successes and discuss the issues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+mn-lt"/>
              </a:rPr>
              <a:t>Record </a:t>
            </a:r>
            <a:r>
              <a:rPr lang="en-GB" altLang="en-US" b="1" dirty="0">
                <a:latin typeface="+mn-lt"/>
              </a:rPr>
              <a:t>only</a:t>
            </a:r>
            <a:r>
              <a:rPr lang="en-GB" altLang="en-US" dirty="0">
                <a:latin typeface="+mn-lt"/>
              </a:rPr>
              <a:t> the positives</a:t>
            </a:r>
            <a:endParaRPr lang="en-GB" altLang="en-US" sz="3200" dirty="0">
              <a:latin typeface="+mn-lt"/>
            </a:endParaRPr>
          </a:p>
        </p:txBody>
      </p:sp>
      <p:pic>
        <p:nvPicPr>
          <p:cNvPr id="9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" t="4291" r="5377" b="3674"/>
          <a:stretch/>
        </p:blipFill>
        <p:spPr bwMode="auto">
          <a:xfrm>
            <a:off x="146282" y="1124744"/>
            <a:ext cx="3720442" cy="48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Part 3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Supporting Individuals who need a little extra!</a:t>
            </a:r>
          </a:p>
        </p:txBody>
      </p:sp>
    </p:spTree>
    <p:extLst>
      <p:ext uri="{BB962C8B-B14F-4D97-AF65-F5344CB8AC3E}">
        <p14:creationId xmlns:p14="http://schemas.microsoft.com/office/powerpoint/2010/main" val="280710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tanville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53" y="5740672"/>
            <a:ext cx="5124371" cy="11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776" y="968152"/>
            <a:ext cx="72008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91880" y="968152"/>
            <a:ext cx="72008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0" t="16178" r="23700" b="14133"/>
          <a:stretch/>
        </p:blipFill>
        <p:spPr bwMode="auto">
          <a:xfrm>
            <a:off x="1187624" y="1112168"/>
            <a:ext cx="6498686" cy="45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7624" y="1112168"/>
            <a:ext cx="1368152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187624" y="1110437"/>
            <a:ext cx="6498686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Part 3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Supporting Individuals who need a little extra!</a:t>
            </a:r>
          </a:p>
        </p:txBody>
      </p:sp>
    </p:spTree>
    <p:extLst>
      <p:ext uri="{BB962C8B-B14F-4D97-AF65-F5344CB8AC3E}">
        <p14:creationId xmlns:p14="http://schemas.microsoft.com/office/powerpoint/2010/main" val="372101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1" y="1628800"/>
            <a:ext cx="39433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stanville prim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53" y="5740672"/>
            <a:ext cx="5124371" cy="11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716014" y="2052097"/>
            <a:ext cx="428836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+mn-lt"/>
              </a:rPr>
              <a:t>Helping them to make right choices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+mn-lt"/>
              </a:rPr>
              <a:t>Making them realise they decide quite a lot of what happens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+mn-lt"/>
              </a:rPr>
              <a:t>Limiting the options to just </a:t>
            </a:r>
            <a:r>
              <a:rPr lang="en-GB" altLang="en-US" b="1" dirty="0">
                <a:latin typeface="+mn-lt"/>
              </a:rPr>
              <a:t>2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FF0000"/>
                </a:solidFill>
              </a:rPr>
              <a:t>Part 3</a:t>
            </a:r>
            <a:br>
              <a:rPr lang="en-US" sz="2800" b="1">
                <a:solidFill>
                  <a:srgbClr val="FF0000"/>
                </a:solidFill>
              </a:rPr>
            </a:br>
            <a:r>
              <a:rPr lang="en-US" sz="2800" b="1">
                <a:solidFill>
                  <a:srgbClr val="FF0000"/>
                </a:solidFill>
              </a:rPr>
              <a:t>Supporting Individuals who need a little extra!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8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stanville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53" y="5740672"/>
            <a:ext cx="5124371" cy="11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Image result for gary larson pi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139" y="1340768"/>
            <a:ext cx="3209158" cy="432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59699" y="1449358"/>
            <a:ext cx="428836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>
              <a:spcBef>
                <a:spcPct val="50000"/>
              </a:spcBef>
            </a:pPr>
            <a:r>
              <a:rPr lang="en-GB" altLang="en-US" dirty="0">
                <a:latin typeface="+mn-lt"/>
              </a:rPr>
              <a:t>Communication is key:</a:t>
            </a:r>
          </a:p>
          <a:p>
            <a:pPr marL="742950" lvl="1" indent="-28575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i="1" dirty="0">
                <a:latin typeface="+mn-lt"/>
              </a:rPr>
              <a:t>With the staff</a:t>
            </a:r>
          </a:p>
          <a:p>
            <a:pPr marL="742950" lvl="1" indent="-28575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i="1" dirty="0">
                <a:latin typeface="+mn-lt"/>
              </a:rPr>
              <a:t>With all family</a:t>
            </a:r>
          </a:p>
          <a:p>
            <a:pPr marL="742950" lvl="1" indent="-285750"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i="1" dirty="0">
                <a:latin typeface="+mn-lt"/>
              </a:rPr>
              <a:t>With the child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59698" y="3847688"/>
            <a:ext cx="428836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GB" altLang="en-US" dirty="0">
                <a:latin typeface="+mn-lt"/>
              </a:rPr>
              <a:t>Communication is key:</a:t>
            </a:r>
          </a:p>
          <a:p>
            <a:pPr marL="742950" lvl="1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i="1" dirty="0">
                <a:latin typeface="+mn-lt"/>
              </a:rPr>
              <a:t>Record keeping</a:t>
            </a:r>
          </a:p>
          <a:p>
            <a:pPr marL="742950" lvl="1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i="1" dirty="0">
                <a:latin typeface="+mn-lt"/>
              </a:rPr>
              <a:t>Text messages</a:t>
            </a:r>
          </a:p>
          <a:p>
            <a:pPr marL="742950" lvl="1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i="1" dirty="0">
                <a:latin typeface="+mn-lt"/>
              </a:rPr>
              <a:t>Termly reports</a:t>
            </a:r>
          </a:p>
          <a:p>
            <a:pPr marL="742950" lvl="1" indent="-28575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i="1" dirty="0">
                <a:latin typeface="+mn-lt"/>
              </a:rPr>
              <a:t>Face to face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FF0000"/>
                </a:solidFill>
              </a:rPr>
              <a:t>Part 3</a:t>
            </a:r>
            <a:br>
              <a:rPr lang="en-US" sz="2800" b="1">
                <a:solidFill>
                  <a:srgbClr val="FF0000"/>
                </a:solidFill>
              </a:rPr>
            </a:br>
            <a:r>
              <a:rPr lang="en-US" sz="2800" b="1">
                <a:solidFill>
                  <a:srgbClr val="FF0000"/>
                </a:solidFill>
              </a:rPr>
              <a:t>Supporting Individuals who need a little extra!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6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tanville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53" y="5740672"/>
            <a:ext cx="5124371" cy="11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Behaviour Management Records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836712"/>
            <a:ext cx="8208144" cy="11388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Introduced electronic records for </a:t>
            </a:r>
            <a:r>
              <a:rPr lang="en-US" sz="2000" dirty="0" err="1">
                <a:solidFill>
                  <a:schemeClr val="tx1"/>
                </a:solidFill>
              </a:rPr>
              <a:t>behaviour</a:t>
            </a:r>
            <a:r>
              <a:rPr lang="en-US" sz="2000" dirty="0">
                <a:solidFill>
                  <a:schemeClr val="tx1"/>
                </a:solidFill>
              </a:rPr>
              <a:t> management in 2006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Reasons for this included:</a:t>
            </a:r>
            <a:endParaRPr lang="en-US" sz="2000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79712" y="2276872"/>
            <a:ext cx="5112568" cy="3181589"/>
            <a:chOff x="1259632" y="2392842"/>
            <a:chExt cx="5976664" cy="341242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984043"/>
              <a:ext cx="3114231" cy="202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392842"/>
              <a:ext cx="1849124" cy="302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259632" y="5343599"/>
              <a:ext cx="59766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6">
                      <a:lumMod val="10000"/>
                    </a:schemeClr>
                  </a:solidFill>
                </a:rPr>
                <a:t>Variety of records maintained by staff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88123" y="1916832"/>
            <a:ext cx="5270608" cy="3705277"/>
            <a:chOff x="1821672" y="2219012"/>
            <a:chExt cx="5270608" cy="3705277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672" y="2219012"/>
              <a:ext cx="5270608" cy="3705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123728" y="5054622"/>
              <a:ext cx="32403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Spotting patterns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41194" y="1916832"/>
            <a:ext cx="5964465" cy="3705277"/>
            <a:chOff x="1127815" y="2219012"/>
            <a:chExt cx="5964465" cy="3705277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815" y="2237929"/>
              <a:ext cx="3853249" cy="3668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4981064" y="2219012"/>
              <a:ext cx="2111216" cy="3705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86262" y="3216128"/>
              <a:ext cx="2106018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6">
                      <a:lumMod val="10000"/>
                    </a:schemeClr>
                  </a:solidFill>
                </a:rPr>
                <a:t>Range of staff involved across the school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99423" y="1900577"/>
            <a:ext cx="7488539" cy="3832679"/>
            <a:chOff x="6876256" y="-1851253"/>
            <a:chExt cx="7488539" cy="3832679"/>
          </a:xfrm>
        </p:grpSpPr>
        <p:pic>
          <p:nvPicPr>
            <p:cNvPr id="18" name="Picture 9" descr="carto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-1851253"/>
              <a:ext cx="4057099" cy="3832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0857811" y="-1851253"/>
              <a:ext cx="3506984" cy="38326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064104" y="-411638"/>
              <a:ext cx="29568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accent6">
                      <a:lumMod val="10000"/>
                    </a:schemeClr>
                  </a:solidFill>
                </a:rPr>
                <a:t>To celebrate issues and successes…</a:t>
              </a:r>
            </a:p>
            <a:p>
              <a:endParaRPr lang="en-GB" sz="2000" dirty="0">
                <a:solidFill>
                  <a:schemeClr val="accent6">
                    <a:lumMod val="10000"/>
                  </a:schemeClr>
                </a:solidFill>
              </a:endParaRPr>
            </a:p>
            <a:p>
              <a:r>
                <a:rPr lang="en-GB" sz="2000" dirty="0">
                  <a:solidFill>
                    <a:schemeClr val="accent6">
                      <a:lumMod val="10000"/>
                    </a:schemeClr>
                  </a:solidFill>
                </a:rPr>
                <a:t>no matter how small!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875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stanville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53" y="5740672"/>
            <a:ext cx="5124371" cy="11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0000"/>
                </a:solidFill>
              </a:rPr>
              <a:t>To conclude…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51917" y="1793720"/>
            <a:ext cx="48348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GB" altLang="en-US" dirty="0">
                <a:latin typeface="+mn-lt"/>
              </a:rPr>
              <a:t>Whatever we may think of them at times…</a:t>
            </a:r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08" y="1196752"/>
            <a:ext cx="3360940" cy="437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032454" y="2785283"/>
            <a:ext cx="4654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r">
              <a:spcBef>
                <a:spcPct val="50000"/>
              </a:spcBef>
            </a:pPr>
            <a:r>
              <a:rPr lang="en-GB" altLang="en-US" dirty="0">
                <a:latin typeface="+mn-lt"/>
              </a:rPr>
              <a:t>Although this can be difficult!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398432" y="3649379"/>
            <a:ext cx="42883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r">
              <a:spcBef>
                <a:spcPct val="50000"/>
              </a:spcBef>
            </a:pPr>
            <a:r>
              <a:rPr lang="en-GB" altLang="en-US" b="1" dirty="0">
                <a:latin typeface="+mn-lt"/>
              </a:rPr>
              <a:t>Very difficult!</a:t>
            </a:r>
          </a:p>
        </p:txBody>
      </p:sp>
      <p:sp>
        <p:nvSpPr>
          <p:cNvPr id="2" name="Rectangle 1"/>
          <p:cNvSpPr/>
          <p:nvPr/>
        </p:nvSpPr>
        <p:spPr>
          <a:xfrm>
            <a:off x="4860032" y="2175247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/>
              <a:t>they are children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2466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8" grpId="0" autoUpdateAnimBg="0"/>
      <p:bldP spid="9" grpId="0" autoUpdateAnimBg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tanville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53" y="5740672"/>
            <a:ext cx="5124371" cy="11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Behaviour Management Records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211960" y="980729"/>
            <a:ext cx="4463728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Of course introducing such a system meant it had to serve a purpose:</a:t>
            </a:r>
          </a:p>
          <a:p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211960" y="4619610"/>
            <a:ext cx="4463728" cy="1041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28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861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433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005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i="1" dirty="0"/>
              <a:t>Governors</a:t>
            </a:r>
            <a:r>
              <a:rPr lang="en-US" sz="2000" b="0" i="1" dirty="0"/>
              <a:t> needed to be aware of achievements and </a:t>
            </a:r>
            <a:r>
              <a:rPr lang="en-US" sz="2000" b="0" i="1" dirty="0" err="1"/>
              <a:t>behaviour</a:t>
            </a:r>
            <a:r>
              <a:rPr lang="en-US" sz="2000" b="0" i="1" dirty="0"/>
              <a:t> across the school</a:t>
            </a:r>
            <a:endParaRPr lang="en-US" b="0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55576" y="1700808"/>
            <a:ext cx="7920112" cy="2556321"/>
            <a:chOff x="755576" y="1700808"/>
            <a:chExt cx="7920112" cy="2556321"/>
          </a:xfrm>
        </p:grpSpPr>
        <p:sp>
          <p:nvSpPr>
            <p:cNvPr id="8" name="Text Placeholder 2"/>
            <p:cNvSpPr txBox="1">
              <a:spLocks/>
            </p:cNvSpPr>
            <p:nvPr/>
          </p:nvSpPr>
          <p:spPr>
            <a:xfrm>
              <a:off x="4211960" y="1700808"/>
              <a:ext cx="4463728" cy="79208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2573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7145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1717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628900" indent="-3429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086100" indent="-3429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543300" indent="-3429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000500" indent="-3429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US" sz="2000" i="1" dirty="0"/>
                <a:t>Staff</a:t>
              </a:r>
              <a:r>
                <a:rPr lang="en-US" sz="2000" b="0" i="1" dirty="0"/>
                <a:t> needed to see it was actually acted upon</a:t>
              </a:r>
            </a:p>
            <a:p>
              <a:pPr fontAlgn="auto">
                <a:spcAft>
                  <a:spcPts val="0"/>
                </a:spcAft>
              </a:pPr>
              <a:endParaRPr lang="en-US" b="0" dirty="0"/>
            </a:p>
          </p:txBody>
        </p:sp>
        <p:pic>
          <p:nvPicPr>
            <p:cNvPr id="9" name="Picture 2" descr="http://powtoon-blog.s3.amazonaws.com/blog/wp-content/uploads/2015/07/help-teacher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406868"/>
              <a:ext cx="3286995" cy="1850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43980" y="1242120"/>
            <a:ext cx="8231708" cy="4376563"/>
            <a:chOff x="467544" y="1248727"/>
            <a:chExt cx="8231708" cy="4376563"/>
          </a:xfrm>
        </p:grpSpPr>
        <p:sp>
          <p:nvSpPr>
            <p:cNvPr id="11" name="Text Placeholder 2"/>
            <p:cNvSpPr txBox="1">
              <a:spLocks/>
            </p:cNvSpPr>
            <p:nvPr/>
          </p:nvSpPr>
          <p:spPr>
            <a:xfrm>
              <a:off x="4235524" y="2413475"/>
              <a:ext cx="4463728" cy="13101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2573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7145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1717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628900" indent="-3429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086100" indent="-3429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543300" indent="-3429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000500" indent="-3429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US" sz="2000" i="1" dirty="0"/>
                <a:t>Children</a:t>
              </a:r>
              <a:r>
                <a:rPr lang="en-US" sz="2000" b="0" i="1" dirty="0"/>
                <a:t> needed to be aware of their own records as well as the class. This included the achievements and </a:t>
              </a:r>
              <a:r>
                <a:rPr lang="en-US" sz="2000" b="0" i="1" dirty="0" err="1"/>
                <a:t>behaviour</a:t>
              </a:r>
              <a:endParaRPr lang="en-US" sz="2000" b="0" i="1" dirty="0"/>
            </a:p>
            <a:p>
              <a:pPr fontAlgn="auto">
                <a:spcAft>
                  <a:spcPts val="0"/>
                </a:spcAft>
              </a:pPr>
              <a:endParaRPr lang="en-US" b="0" dirty="0"/>
            </a:p>
          </p:txBody>
        </p:sp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248727"/>
              <a:ext cx="3631209" cy="437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513731" y="1084392"/>
            <a:ext cx="8161957" cy="4692019"/>
            <a:chOff x="522090" y="1090998"/>
            <a:chExt cx="8161957" cy="4692019"/>
          </a:xfrm>
        </p:grpSpPr>
        <p:sp>
          <p:nvSpPr>
            <p:cNvPr id="14" name="Text Placeholder 2"/>
            <p:cNvSpPr txBox="1">
              <a:spLocks/>
            </p:cNvSpPr>
            <p:nvPr/>
          </p:nvSpPr>
          <p:spPr>
            <a:xfrm>
              <a:off x="4220319" y="3579623"/>
              <a:ext cx="4463728" cy="100811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2573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7145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1717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628900" indent="-3429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086100" indent="-3429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543300" indent="-3429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000500" indent="-3429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US" sz="2000" i="1" dirty="0"/>
                <a:t>Parents</a:t>
              </a:r>
              <a:r>
                <a:rPr lang="en-US" sz="2000" b="0" i="1" dirty="0"/>
                <a:t> needed to be included in being updated on successes and concerns</a:t>
              </a:r>
            </a:p>
            <a:p>
              <a:pPr marL="0" indent="0" fontAlgn="auto">
                <a:spcAft>
                  <a:spcPts val="0"/>
                </a:spcAft>
                <a:buNone/>
              </a:pPr>
              <a:endParaRPr lang="en-US" b="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090" y="1090998"/>
              <a:ext cx="3753965" cy="4692019"/>
              <a:chOff x="412304" y="1194881"/>
              <a:chExt cx="3753965" cy="4692019"/>
            </a:xfrm>
          </p:grpSpPr>
          <p:pic>
            <p:nvPicPr>
              <p:cNvPr id="16" name="Picture 1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304" y="1194881"/>
                <a:ext cx="3753965" cy="4538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611560" y="5363680"/>
                <a:ext cx="343101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>
                    <a:solidFill>
                      <a:schemeClr val="accent6">
                        <a:lumMod val="10000"/>
                      </a:schemeClr>
                    </a:solidFill>
                  </a:rPr>
                  <a:t>You must be Timmy’s dad. I’m Timmy’s teacher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707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tanville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53" y="5740672"/>
            <a:ext cx="5124371" cy="11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Behaviour Management Records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995936" y="2132856"/>
            <a:ext cx="4463728" cy="2016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chemeClr val="tx1"/>
                </a:solidFill>
              </a:rPr>
              <a:t>Above all else staff need to be assured that this wasn’t just another addition to their workload for the sake of it.</a:t>
            </a:r>
          </a:p>
          <a:p>
            <a:pPr algn="just"/>
            <a:endParaRPr lang="en-US" sz="2400" dirty="0">
              <a:solidFill>
                <a:schemeClr val="tx1"/>
              </a:solidFill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They also needed to be sure it wasn’t some evil master plan to catch them out.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admin.purplerevolver.com/admin/article/articleimages/1410736209-Donald-Pleasence-00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8246"/>
            <a:ext cx="269557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89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tanville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53" y="5740672"/>
            <a:ext cx="5124371" cy="11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Part 1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A Whole School Approach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0924" y="2063038"/>
            <a:ext cx="538144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400" dirty="0"/>
              <a:t>Non-negotiables for pupils - respect and being safe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400" dirty="0"/>
              <a:t>Avoiding dialogue about secondary incident(s)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400" dirty="0"/>
              <a:t>Addressing behaviour requiring intervention (especially if observed by others!) </a:t>
            </a:r>
          </a:p>
        </p:txBody>
      </p:sp>
      <p:pic>
        <p:nvPicPr>
          <p:cNvPr id="9" name="Picture 4" descr="Image result for gary larson tr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50" y="1496866"/>
            <a:ext cx="31623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11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tanville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53" y="5740672"/>
            <a:ext cx="5124371" cy="11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Part 1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A Whole School Approach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99276" y="2283684"/>
            <a:ext cx="477126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altLang="en-US" sz="2400" dirty="0"/>
              <a:t>Realistic expectations of all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altLang="en-US" sz="2400" dirty="0"/>
              <a:t>Give an instruction of what you want rather than what you want to stop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altLang="en-US" sz="2400" dirty="0"/>
              <a:t>No gloating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altLang="en-US" sz="2400" dirty="0"/>
              <a:t>Acknowledge successes, but don't over exaggerate</a:t>
            </a:r>
          </a:p>
        </p:txBody>
      </p:sp>
      <p:pic>
        <p:nvPicPr>
          <p:cNvPr id="9" name="Picture 4" descr="Image result for gary larson shoot first ask questions l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5941"/>
            <a:ext cx="3424921" cy="421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tanville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53" y="5740672"/>
            <a:ext cx="5124371" cy="11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88381" y="2492795"/>
            <a:ext cx="504056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400" dirty="0"/>
              <a:t>Maintain positive relations – every day is a new day!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altLang="en-US" sz="2400" dirty="0"/>
              <a:t>Even those who make errors deserve a 2</a:t>
            </a:r>
            <a:r>
              <a:rPr lang="en-GB" altLang="en-US" sz="2400" baseline="30000" dirty="0"/>
              <a:t>nd</a:t>
            </a:r>
            <a:r>
              <a:rPr lang="en-GB" altLang="en-US" sz="2400" dirty="0"/>
              <a:t> chance!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Part 1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A Whole School Approach</a:t>
            </a:r>
          </a:p>
        </p:txBody>
      </p:sp>
      <p:pic>
        <p:nvPicPr>
          <p:cNvPr id="8194" name="Picture 2" descr="Image result for gary larson working together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t="2576" r="4053"/>
          <a:stretch/>
        </p:blipFill>
        <p:spPr bwMode="auto">
          <a:xfrm>
            <a:off x="5580112" y="1052736"/>
            <a:ext cx="3279803" cy="444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55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tanville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53" y="5740672"/>
            <a:ext cx="5124371" cy="11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Part 1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A Whole School Approach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14425" y="2162163"/>
            <a:ext cx="410425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+mn-lt"/>
              </a:rPr>
              <a:t>Relationship between the behaviour and the consequences 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+mn-lt"/>
              </a:rPr>
              <a:t>Reasonableness of the consequence 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+mn-lt"/>
              </a:rPr>
              <a:t>Respect needs to be retained</a:t>
            </a:r>
          </a:p>
        </p:txBody>
      </p:sp>
      <p:pic>
        <p:nvPicPr>
          <p:cNvPr id="6146" name="Picture 2" descr="Image result for gary larson punish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3" y="1115588"/>
            <a:ext cx="3784045" cy="477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68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tanville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53" y="5740672"/>
            <a:ext cx="5124371" cy="11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9750" y="2501515"/>
            <a:ext cx="446429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+mn-lt"/>
              </a:rPr>
              <a:t>Talk up the collective!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+mn-lt"/>
              </a:rPr>
              <a:t>Budgets for Phases and fines!</a:t>
            </a:r>
          </a:p>
          <a:p>
            <a:pPr marL="285750" indent="-28575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latin typeface="+mn-lt"/>
              </a:rPr>
              <a:t>Community Service!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Part 1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A Whole School Approach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4"/>
          <a:stretch/>
        </p:blipFill>
        <p:spPr bwMode="auto">
          <a:xfrm>
            <a:off x="5004048" y="921314"/>
            <a:ext cx="3888431" cy="473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89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8B8F1069BECE4EB72BEDC367BB291D" ma:contentTypeVersion="6" ma:contentTypeDescription="Create a new document." ma:contentTypeScope="" ma:versionID="f867c54c8f7ab97671c308ef19b814d4">
  <xsd:schema xmlns:xsd="http://www.w3.org/2001/XMLSchema" xmlns:xs="http://www.w3.org/2001/XMLSchema" xmlns:p="http://schemas.microsoft.com/office/2006/metadata/properties" xmlns:ns3="81814edc-1fe4-4f5d-9b21-6ba7980c23f7" targetNamespace="http://schemas.microsoft.com/office/2006/metadata/properties" ma:root="true" ma:fieldsID="8c2791a15d3b0f17d33dc24fced389da" ns3:_="">
    <xsd:import namespace="81814edc-1fe4-4f5d-9b21-6ba7980c23f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814edc-1fe4-4f5d-9b21-6ba7980c23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207BC3-22CB-4A48-BB24-EC5F2A82A0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814edc-1fe4-4f5d-9b21-6ba7980c23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78DB11-CE78-4609-956B-2A7CAC8EEC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B3388D-3D40-4584-8093-BBAB98FF1285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81814edc-1fe4-4f5d-9b21-6ba7980c23f7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544</Words>
  <Application>Microsoft Office PowerPoint</Application>
  <PresentationFormat>On-screen Show (4:3)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Systems that Support Kids</vt:lpstr>
      <vt:lpstr>Behaviour Management Records</vt:lpstr>
      <vt:lpstr>Behaviour Management Records</vt:lpstr>
      <vt:lpstr>Behaviour Management Records</vt:lpstr>
      <vt:lpstr>Part 1 A Whole School Approach</vt:lpstr>
      <vt:lpstr>Part 1 A Whole School Approach</vt:lpstr>
      <vt:lpstr>Part 1 A Whole School Approach</vt:lpstr>
      <vt:lpstr>Part 1 A Whole School Approach</vt:lpstr>
      <vt:lpstr>Part 1 A Whole School Approach</vt:lpstr>
      <vt:lpstr>Part 2 - Behaviour Management Records</vt:lpstr>
      <vt:lpstr>Part 2- Behaviour Management Records</vt:lpstr>
      <vt:lpstr>Part 2 - Behaviour Management Records</vt:lpstr>
      <vt:lpstr>Part 2 - Behaviour Management Records</vt:lpstr>
      <vt:lpstr>Part 3 Supporting Individuals who need a little extra!</vt:lpstr>
      <vt:lpstr>Part 3 Supporting Individuals who need a little extra!</vt:lpstr>
      <vt:lpstr>Part 3 Supporting Individuals who need a little extra!</vt:lpstr>
      <vt:lpstr>Part 3 Supporting Individuals who need a little extra!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X</dc:title>
  <dc:creator>Andy</dc:creator>
  <cp:lastModifiedBy>Jane Daniel</cp:lastModifiedBy>
  <cp:revision>32</cp:revision>
  <dcterms:created xsi:type="dcterms:W3CDTF">2017-05-29T14:08:11Z</dcterms:created>
  <dcterms:modified xsi:type="dcterms:W3CDTF">2019-10-22T11:21:27Z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0x010100228B8F1069BECE4EB72BEDC367BB291D</vt:lpwstr>
  </property>
</Properties>
</file>