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307" r:id="rId2"/>
    <p:sldId id="308" r:id="rId3"/>
    <p:sldId id="304"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4" d="100"/>
          <a:sy n="74" d="100"/>
        </p:scale>
        <p:origin x="-414"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805B91-FBE7-447D-9B38-648332017AF4}" type="datetimeFigureOut">
              <a:rPr lang="en-GB" smtClean="0"/>
              <a:t>10/07/2018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D2FC17-7F21-470C-B510-C5D7BB8DE905}" type="slidenum">
              <a:rPr lang="en-GB" smtClean="0"/>
              <a:t>‹#›</a:t>
            </a:fld>
            <a:endParaRPr lang="en-GB"/>
          </a:p>
        </p:txBody>
      </p:sp>
    </p:spTree>
    <p:extLst>
      <p:ext uri="{BB962C8B-B14F-4D97-AF65-F5344CB8AC3E}">
        <p14:creationId xmlns:p14="http://schemas.microsoft.com/office/powerpoint/2010/main" val="1185849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Talent x effort = skill</a:t>
            </a:r>
          </a:p>
          <a:p>
            <a:r>
              <a:rPr lang="en-GB" b="1" dirty="0" smtClean="0"/>
              <a:t>Skill x effort = achievement</a:t>
            </a:r>
          </a:p>
          <a:p>
            <a:r>
              <a:rPr lang="en-GB" dirty="0" smtClean="0"/>
              <a:t>So what does it mean? Skill, or how good you are at something, isn't just something you're born with. Skill is the product of talent or potential in something multiplied by how much effort you put into it. </a:t>
            </a:r>
          </a:p>
          <a:p>
            <a:r>
              <a:rPr lang="en-GB" dirty="0" smtClean="0"/>
              <a:t>Achievement or success is taking that skill and putting even more effort into it. </a:t>
            </a:r>
          </a:p>
          <a:p>
            <a:r>
              <a:rPr lang="en-GB" dirty="0" smtClean="0"/>
              <a:t>"Without effort, your talent is nothing more than your unmet potential," Duckworth writes in her book.</a:t>
            </a:r>
          </a:p>
          <a:p>
            <a:r>
              <a:rPr lang="en-GB" dirty="0" smtClean="0"/>
              <a:t>When it comes to achieving something, effort is twice as important as any natural gift or talent. Here's what happens if you shift the equation around and apply the commutative property. </a:t>
            </a:r>
          </a:p>
          <a:p>
            <a:r>
              <a:rPr lang="en-GB" b="1" dirty="0" smtClean="0"/>
              <a:t>(Talent x effort) x effort = achievement </a:t>
            </a:r>
            <a:endParaRPr lang="en-GB" dirty="0" smtClean="0"/>
          </a:p>
          <a:p>
            <a:r>
              <a:rPr lang="en-GB" dirty="0" smtClean="0"/>
              <a:t>"Without effort, your skill is nothing more than what you could have done but didn't," Duckworth writes. </a:t>
            </a:r>
          </a:p>
          <a:p>
            <a:endParaRPr lang="en-GB" baseline="0" dirty="0" smtClean="0"/>
          </a:p>
        </p:txBody>
      </p:sp>
      <p:sp>
        <p:nvSpPr>
          <p:cNvPr id="4" name="Slide Number Placeholder 3"/>
          <p:cNvSpPr>
            <a:spLocks noGrp="1"/>
          </p:cNvSpPr>
          <p:nvPr>
            <p:ph type="sldNum" sz="quarter" idx="10"/>
          </p:nvPr>
        </p:nvSpPr>
        <p:spPr/>
        <p:txBody>
          <a:bodyPr/>
          <a:lstStyle/>
          <a:p>
            <a:fld id="{91D2803A-91AE-42B2-8520-31B8D2A2535D}" type="slidenum">
              <a:rPr lang="en-GB" smtClean="0"/>
              <a:t>1</a:t>
            </a:fld>
            <a:endParaRPr lang="en-GB"/>
          </a:p>
        </p:txBody>
      </p:sp>
    </p:spTree>
    <p:extLst>
      <p:ext uri="{BB962C8B-B14F-4D97-AF65-F5344CB8AC3E}">
        <p14:creationId xmlns:p14="http://schemas.microsoft.com/office/powerpoint/2010/main" val="3752916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Talent x effort = skill</a:t>
            </a:r>
          </a:p>
          <a:p>
            <a:r>
              <a:rPr lang="en-GB" b="1" dirty="0" smtClean="0"/>
              <a:t>Skill x effort = achievement</a:t>
            </a:r>
          </a:p>
          <a:p>
            <a:r>
              <a:rPr lang="en-GB" dirty="0" smtClean="0"/>
              <a:t>So what does it mean? Skill, or how good you are at something, isn't just something you're born with. Skill is the product of talent or potential in something multiplied by how much effort you put into it. </a:t>
            </a:r>
          </a:p>
          <a:p>
            <a:r>
              <a:rPr lang="en-GB" dirty="0" smtClean="0"/>
              <a:t>Achievement or success is taking that skill and putting even more effort into it. </a:t>
            </a:r>
          </a:p>
          <a:p>
            <a:r>
              <a:rPr lang="en-GB" dirty="0" smtClean="0"/>
              <a:t>"Without effort, your talent is nothing more than your unmet potential," Duckworth writes in her book.</a:t>
            </a:r>
          </a:p>
          <a:p>
            <a:r>
              <a:rPr lang="en-GB" dirty="0" smtClean="0"/>
              <a:t>When it comes to achieving something, effort is twice as important as any natural gift or talent. Here's what happens if you shift the equation around and apply the commutative property. </a:t>
            </a:r>
          </a:p>
          <a:p>
            <a:r>
              <a:rPr lang="en-GB" b="1" dirty="0" smtClean="0"/>
              <a:t>(Talent x effort) x effort = achievement </a:t>
            </a:r>
            <a:endParaRPr lang="en-GB" dirty="0" smtClean="0"/>
          </a:p>
          <a:p>
            <a:r>
              <a:rPr lang="en-GB" dirty="0" smtClean="0"/>
              <a:t>"Without effort, your skill is nothing more than what you could have done but didn't," Duckworth writes. </a:t>
            </a:r>
          </a:p>
          <a:p>
            <a:endParaRPr lang="en-GB" baseline="0" dirty="0" smtClean="0"/>
          </a:p>
        </p:txBody>
      </p:sp>
      <p:sp>
        <p:nvSpPr>
          <p:cNvPr id="4" name="Slide Number Placeholder 3"/>
          <p:cNvSpPr>
            <a:spLocks noGrp="1"/>
          </p:cNvSpPr>
          <p:nvPr>
            <p:ph type="sldNum" sz="quarter" idx="10"/>
          </p:nvPr>
        </p:nvSpPr>
        <p:spPr/>
        <p:txBody>
          <a:bodyPr/>
          <a:lstStyle/>
          <a:p>
            <a:fld id="{91D2803A-91AE-42B2-8520-31B8D2A2535D}" type="slidenum">
              <a:rPr lang="en-GB" smtClean="0"/>
              <a:t>2</a:t>
            </a:fld>
            <a:endParaRPr lang="en-GB"/>
          </a:p>
        </p:txBody>
      </p:sp>
    </p:spTree>
    <p:extLst>
      <p:ext uri="{BB962C8B-B14F-4D97-AF65-F5344CB8AC3E}">
        <p14:creationId xmlns:p14="http://schemas.microsoft.com/office/powerpoint/2010/main" val="3014151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Talent x effort = skill</a:t>
            </a:r>
          </a:p>
          <a:p>
            <a:r>
              <a:rPr lang="en-GB" b="1" dirty="0" smtClean="0"/>
              <a:t>Skill x effort = achievement</a:t>
            </a:r>
          </a:p>
          <a:p>
            <a:r>
              <a:rPr lang="en-GB" dirty="0" smtClean="0"/>
              <a:t>So what does it mean? Skill, or how good you are at something, isn't just something you're born with. Skill is the product of talent or potential in something multiplied by how much effort you put into it. </a:t>
            </a:r>
          </a:p>
          <a:p>
            <a:r>
              <a:rPr lang="en-GB" dirty="0" smtClean="0"/>
              <a:t>Achievement or success is taking that skill and putting even more effort into it. </a:t>
            </a:r>
          </a:p>
          <a:p>
            <a:r>
              <a:rPr lang="en-GB" dirty="0" smtClean="0"/>
              <a:t>"Without effort, your talent is nothing more than your unmet potential," Duckworth writes in her book.</a:t>
            </a:r>
          </a:p>
          <a:p>
            <a:r>
              <a:rPr lang="en-GB" dirty="0" smtClean="0"/>
              <a:t>When it comes to achieving something, effort is twice as important as any natural gift or talent. Here's what happens if you shift the equation around and apply the commutative property. </a:t>
            </a:r>
          </a:p>
          <a:p>
            <a:r>
              <a:rPr lang="en-GB" b="1" dirty="0" smtClean="0"/>
              <a:t>(Talent x effort) x effort = achievement </a:t>
            </a:r>
            <a:endParaRPr lang="en-GB" dirty="0" smtClean="0"/>
          </a:p>
          <a:p>
            <a:r>
              <a:rPr lang="en-GB" dirty="0" smtClean="0"/>
              <a:t>"Without effort, your skill is nothing more than what you could have done but didn't," Duckworth writes. </a:t>
            </a:r>
          </a:p>
          <a:p>
            <a:endParaRPr lang="en-GB" baseline="0" dirty="0" smtClean="0"/>
          </a:p>
        </p:txBody>
      </p:sp>
      <p:sp>
        <p:nvSpPr>
          <p:cNvPr id="4" name="Slide Number Placeholder 3"/>
          <p:cNvSpPr>
            <a:spLocks noGrp="1"/>
          </p:cNvSpPr>
          <p:nvPr>
            <p:ph type="sldNum" sz="quarter" idx="10"/>
          </p:nvPr>
        </p:nvSpPr>
        <p:spPr/>
        <p:txBody>
          <a:bodyPr/>
          <a:lstStyle/>
          <a:p>
            <a:fld id="{91D2803A-91AE-42B2-8520-31B8D2A2535D}" type="slidenum">
              <a:rPr lang="en-GB" smtClean="0"/>
              <a:t>3</a:t>
            </a:fld>
            <a:endParaRPr lang="en-GB"/>
          </a:p>
        </p:txBody>
      </p:sp>
    </p:spTree>
    <p:extLst>
      <p:ext uri="{BB962C8B-B14F-4D97-AF65-F5344CB8AC3E}">
        <p14:creationId xmlns:p14="http://schemas.microsoft.com/office/powerpoint/2010/main" val="14772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EB15908-64A5-4CA1-BA63-9F0E4267B38D}" type="datetimeFigureOut">
              <a:rPr lang="en-GB" smtClean="0"/>
              <a:t>10/07/2018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C57DD3-5DB6-42EE-842D-91038163C1F1}" type="slidenum">
              <a:rPr lang="en-GB" smtClean="0"/>
              <a:t>‹#›</a:t>
            </a:fld>
            <a:endParaRPr lang="en-GB"/>
          </a:p>
        </p:txBody>
      </p:sp>
    </p:spTree>
    <p:extLst>
      <p:ext uri="{BB962C8B-B14F-4D97-AF65-F5344CB8AC3E}">
        <p14:creationId xmlns:p14="http://schemas.microsoft.com/office/powerpoint/2010/main" val="185505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B15908-64A5-4CA1-BA63-9F0E4267B38D}" type="datetimeFigureOut">
              <a:rPr lang="en-GB" smtClean="0"/>
              <a:t>10/07/2018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C57DD3-5DB6-42EE-842D-91038163C1F1}" type="slidenum">
              <a:rPr lang="en-GB" smtClean="0"/>
              <a:t>‹#›</a:t>
            </a:fld>
            <a:endParaRPr lang="en-GB"/>
          </a:p>
        </p:txBody>
      </p:sp>
    </p:spTree>
    <p:extLst>
      <p:ext uri="{BB962C8B-B14F-4D97-AF65-F5344CB8AC3E}">
        <p14:creationId xmlns:p14="http://schemas.microsoft.com/office/powerpoint/2010/main" val="1299339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B15908-64A5-4CA1-BA63-9F0E4267B38D}" type="datetimeFigureOut">
              <a:rPr lang="en-GB" smtClean="0"/>
              <a:t>10/07/2018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C57DD3-5DB6-42EE-842D-91038163C1F1}" type="slidenum">
              <a:rPr lang="en-GB" smtClean="0"/>
              <a:t>‹#›</a:t>
            </a:fld>
            <a:endParaRPr lang="en-GB"/>
          </a:p>
        </p:txBody>
      </p:sp>
    </p:spTree>
    <p:extLst>
      <p:ext uri="{BB962C8B-B14F-4D97-AF65-F5344CB8AC3E}">
        <p14:creationId xmlns:p14="http://schemas.microsoft.com/office/powerpoint/2010/main" val="1756671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B15908-64A5-4CA1-BA63-9F0E4267B38D}" type="datetimeFigureOut">
              <a:rPr lang="en-GB" smtClean="0"/>
              <a:t>10/07/2018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C57DD3-5DB6-42EE-842D-91038163C1F1}" type="slidenum">
              <a:rPr lang="en-GB" smtClean="0"/>
              <a:t>‹#›</a:t>
            </a:fld>
            <a:endParaRPr lang="en-GB"/>
          </a:p>
        </p:txBody>
      </p:sp>
    </p:spTree>
    <p:extLst>
      <p:ext uri="{BB962C8B-B14F-4D97-AF65-F5344CB8AC3E}">
        <p14:creationId xmlns:p14="http://schemas.microsoft.com/office/powerpoint/2010/main" val="2832712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B15908-64A5-4CA1-BA63-9F0E4267B38D}" type="datetimeFigureOut">
              <a:rPr lang="en-GB" smtClean="0"/>
              <a:t>10/07/2018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C57DD3-5DB6-42EE-842D-91038163C1F1}" type="slidenum">
              <a:rPr lang="en-GB" smtClean="0"/>
              <a:t>‹#›</a:t>
            </a:fld>
            <a:endParaRPr lang="en-GB"/>
          </a:p>
        </p:txBody>
      </p:sp>
    </p:spTree>
    <p:extLst>
      <p:ext uri="{BB962C8B-B14F-4D97-AF65-F5344CB8AC3E}">
        <p14:creationId xmlns:p14="http://schemas.microsoft.com/office/powerpoint/2010/main" val="2678130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EB15908-64A5-4CA1-BA63-9F0E4267B38D}" type="datetimeFigureOut">
              <a:rPr lang="en-GB" smtClean="0"/>
              <a:t>10/07/2018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C57DD3-5DB6-42EE-842D-91038163C1F1}" type="slidenum">
              <a:rPr lang="en-GB" smtClean="0"/>
              <a:t>‹#›</a:t>
            </a:fld>
            <a:endParaRPr lang="en-GB"/>
          </a:p>
        </p:txBody>
      </p:sp>
    </p:spTree>
    <p:extLst>
      <p:ext uri="{BB962C8B-B14F-4D97-AF65-F5344CB8AC3E}">
        <p14:creationId xmlns:p14="http://schemas.microsoft.com/office/powerpoint/2010/main" val="4144189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B15908-64A5-4CA1-BA63-9F0E4267B38D}" type="datetimeFigureOut">
              <a:rPr lang="en-GB" smtClean="0"/>
              <a:t>10/07/2018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C57DD3-5DB6-42EE-842D-91038163C1F1}" type="slidenum">
              <a:rPr lang="en-GB" smtClean="0"/>
              <a:t>‹#›</a:t>
            </a:fld>
            <a:endParaRPr lang="en-GB"/>
          </a:p>
        </p:txBody>
      </p:sp>
    </p:spTree>
    <p:extLst>
      <p:ext uri="{BB962C8B-B14F-4D97-AF65-F5344CB8AC3E}">
        <p14:creationId xmlns:p14="http://schemas.microsoft.com/office/powerpoint/2010/main" val="3183347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B15908-64A5-4CA1-BA63-9F0E4267B38D}" type="datetimeFigureOut">
              <a:rPr lang="en-GB" smtClean="0"/>
              <a:t>10/07/2018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C57DD3-5DB6-42EE-842D-91038163C1F1}" type="slidenum">
              <a:rPr lang="en-GB" smtClean="0"/>
              <a:t>‹#›</a:t>
            </a:fld>
            <a:endParaRPr lang="en-GB"/>
          </a:p>
        </p:txBody>
      </p:sp>
    </p:spTree>
    <p:extLst>
      <p:ext uri="{BB962C8B-B14F-4D97-AF65-F5344CB8AC3E}">
        <p14:creationId xmlns:p14="http://schemas.microsoft.com/office/powerpoint/2010/main" val="1504163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15908-64A5-4CA1-BA63-9F0E4267B38D}" type="datetimeFigureOut">
              <a:rPr lang="en-GB" smtClean="0"/>
              <a:t>10/07/2018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C57DD3-5DB6-42EE-842D-91038163C1F1}" type="slidenum">
              <a:rPr lang="en-GB" smtClean="0"/>
              <a:t>‹#›</a:t>
            </a:fld>
            <a:endParaRPr lang="en-GB"/>
          </a:p>
        </p:txBody>
      </p:sp>
    </p:spTree>
    <p:extLst>
      <p:ext uri="{BB962C8B-B14F-4D97-AF65-F5344CB8AC3E}">
        <p14:creationId xmlns:p14="http://schemas.microsoft.com/office/powerpoint/2010/main" val="2627133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15908-64A5-4CA1-BA63-9F0E4267B38D}" type="datetimeFigureOut">
              <a:rPr lang="en-GB" smtClean="0"/>
              <a:t>10/07/2018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C57DD3-5DB6-42EE-842D-91038163C1F1}" type="slidenum">
              <a:rPr lang="en-GB" smtClean="0"/>
              <a:t>‹#›</a:t>
            </a:fld>
            <a:endParaRPr lang="en-GB"/>
          </a:p>
        </p:txBody>
      </p:sp>
    </p:spTree>
    <p:extLst>
      <p:ext uri="{BB962C8B-B14F-4D97-AF65-F5344CB8AC3E}">
        <p14:creationId xmlns:p14="http://schemas.microsoft.com/office/powerpoint/2010/main" val="2761949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15908-64A5-4CA1-BA63-9F0E4267B38D}" type="datetimeFigureOut">
              <a:rPr lang="en-GB" smtClean="0"/>
              <a:t>10/07/2018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C57DD3-5DB6-42EE-842D-91038163C1F1}" type="slidenum">
              <a:rPr lang="en-GB" smtClean="0"/>
              <a:t>‹#›</a:t>
            </a:fld>
            <a:endParaRPr lang="en-GB"/>
          </a:p>
        </p:txBody>
      </p:sp>
    </p:spTree>
    <p:extLst>
      <p:ext uri="{BB962C8B-B14F-4D97-AF65-F5344CB8AC3E}">
        <p14:creationId xmlns:p14="http://schemas.microsoft.com/office/powerpoint/2010/main" val="1720691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B15908-64A5-4CA1-BA63-9F0E4267B38D}" type="datetimeFigureOut">
              <a:rPr lang="en-GB" smtClean="0"/>
              <a:t>10/07/2018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C57DD3-5DB6-42EE-842D-91038163C1F1}" type="slidenum">
              <a:rPr lang="en-GB" smtClean="0"/>
              <a:t>‹#›</a:t>
            </a:fld>
            <a:endParaRPr lang="en-GB"/>
          </a:p>
        </p:txBody>
      </p:sp>
    </p:spTree>
    <p:extLst>
      <p:ext uri="{BB962C8B-B14F-4D97-AF65-F5344CB8AC3E}">
        <p14:creationId xmlns:p14="http://schemas.microsoft.com/office/powerpoint/2010/main" val="29950312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2190567" y="-95835"/>
            <a:ext cx="4762866" cy="6319299"/>
          </a:xfrm>
          <a:prstGeom prst="rect">
            <a:avLst/>
          </a:prstGeom>
        </p:spPr>
      </p:pic>
      <p:sp>
        <p:nvSpPr>
          <p:cNvPr id="2" name="Title 1"/>
          <p:cNvSpPr>
            <a:spLocks noGrp="1"/>
          </p:cNvSpPr>
          <p:nvPr>
            <p:ph type="title"/>
          </p:nvPr>
        </p:nvSpPr>
        <p:spPr>
          <a:xfrm>
            <a:off x="628650" y="622329"/>
            <a:ext cx="7886700" cy="874678"/>
          </a:xfrm>
        </p:spPr>
        <p:txBody>
          <a:bodyPr>
            <a:normAutofit/>
          </a:bodyPr>
          <a:lstStyle/>
          <a:p>
            <a:pPr algn="ctr"/>
            <a:r>
              <a:rPr lang="en-GB" sz="3600" b="1" dirty="0" smtClean="0"/>
              <a:t>County Lines</a:t>
            </a:r>
            <a:endParaRPr lang="en-GB" sz="3600" b="1" dirty="0"/>
          </a:p>
        </p:txBody>
      </p:sp>
      <p:sp>
        <p:nvSpPr>
          <p:cNvPr id="3" name="Content Placeholder 2"/>
          <p:cNvSpPr>
            <a:spLocks noGrp="1"/>
          </p:cNvSpPr>
          <p:nvPr>
            <p:ph idx="1"/>
          </p:nvPr>
        </p:nvSpPr>
        <p:spPr>
          <a:xfrm>
            <a:off x="628650" y="1493949"/>
            <a:ext cx="7886700" cy="4862402"/>
          </a:xfrm>
        </p:spPr>
        <p:txBody>
          <a:bodyPr>
            <a:normAutofit/>
          </a:bodyPr>
          <a:lstStyle/>
          <a:p>
            <a:pPr marL="0" indent="0">
              <a:buNone/>
            </a:pPr>
            <a:r>
              <a:rPr lang="en-GB" sz="2000" dirty="0" smtClean="0"/>
              <a:t>County lines is the term for organised urban gangs who sell drugs in suburban / market / coastal / rural towns.  This is often done by forcing or exploiting young people to do so – child exploitation.</a:t>
            </a:r>
          </a:p>
          <a:p>
            <a:pPr marL="0" indent="0">
              <a:buNone/>
            </a:pPr>
            <a:r>
              <a:rPr lang="en-GB" sz="2000" dirty="0" smtClean="0"/>
              <a:t>This is a growing issue.</a:t>
            </a:r>
          </a:p>
          <a:p>
            <a:pPr marL="0" indent="0">
              <a:buNone/>
            </a:pPr>
            <a:r>
              <a:rPr lang="en-GB" sz="2000" dirty="0"/>
              <a:t>A typical example would be a teenager from Birmingham who is made to sell drugs </a:t>
            </a:r>
            <a:r>
              <a:rPr lang="en-GB" sz="2000" dirty="0" smtClean="0"/>
              <a:t>in, say, </a:t>
            </a:r>
            <a:r>
              <a:rPr lang="en-GB" sz="2000" dirty="0"/>
              <a:t>Shrewsbury.</a:t>
            </a:r>
            <a:endParaRPr lang="en-GB" sz="2000" dirty="0" smtClean="0"/>
          </a:p>
          <a:p>
            <a:pPr marL="0" indent="0">
              <a:buNone/>
            </a:pPr>
            <a:r>
              <a:rPr lang="en-GB" sz="2000" dirty="0" smtClean="0"/>
              <a:t>The term “county lines” comes from the dedicated telephone lines used to make the deals.</a:t>
            </a:r>
          </a:p>
          <a:p>
            <a:pPr marL="0" indent="0">
              <a:buNone/>
            </a:pPr>
            <a:r>
              <a:rPr lang="en-GB" sz="2000" dirty="0" smtClean="0"/>
              <a:t>The </a:t>
            </a:r>
            <a:r>
              <a:rPr lang="en-GB" sz="2000" dirty="0"/>
              <a:t>victims may also be victims of child sexual exploitation. </a:t>
            </a:r>
            <a:endParaRPr lang="en-GB" sz="2000" dirty="0" smtClean="0"/>
          </a:p>
          <a:p>
            <a:pPr marL="0" indent="0">
              <a:buNone/>
            </a:pPr>
            <a:r>
              <a:rPr lang="en-GB" sz="2000" dirty="0" smtClean="0"/>
              <a:t>The gangs typically set up base by forcing a vulnerable adult to allow them to use their home.</a:t>
            </a:r>
            <a:endParaRPr lang="en-GB" sz="2000" dirty="0"/>
          </a:p>
          <a:p>
            <a:pPr marL="0" indent="0">
              <a:buNone/>
            </a:pPr>
            <a:r>
              <a:rPr lang="en-GB" sz="2000" dirty="0" smtClean="0"/>
              <a:t>Several children have died as they are expected to fight if someone tries to steal the drugs they are selling.</a:t>
            </a:r>
          </a:p>
          <a:p>
            <a:pPr marL="0" indent="0">
              <a:buNone/>
            </a:pPr>
            <a:endParaRPr lang="en-GB" sz="2000" b="1" dirty="0"/>
          </a:p>
          <a:p>
            <a:pPr marL="0" indent="0">
              <a:buNone/>
            </a:pPr>
            <a:endParaRPr lang="en-GB" sz="2000" dirty="0"/>
          </a:p>
        </p:txBody>
      </p:sp>
      <p:sp>
        <p:nvSpPr>
          <p:cNvPr id="7" name="Rectangle 6"/>
          <p:cNvSpPr/>
          <p:nvPr/>
        </p:nvSpPr>
        <p:spPr>
          <a:xfrm>
            <a:off x="0" y="0"/>
            <a:ext cx="9144000" cy="68154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2700" b="1" dirty="0" smtClean="0">
                <a:solidFill>
                  <a:prstClr val="white"/>
                </a:solidFill>
                <a:latin typeface="Century Gothic" panose="020B0502020202020204" pitchFamily="34" charset="0"/>
              </a:rPr>
              <a:t>Safeguarding Briefing</a:t>
            </a:r>
            <a:endParaRPr lang="en-GB" sz="2700" b="1" dirty="0">
              <a:solidFill>
                <a:prstClr val="white"/>
              </a:solidFill>
              <a:latin typeface="Century Gothic" panose="020B0502020202020204" pitchFamily="34" charset="0"/>
            </a:endParaRPr>
          </a:p>
        </p:txBody>
      </p:sp>
      <p:sp>
        <p:nvSpPr>
          <p:cNvPr id="9" name="Footer Placeholder 3"/>
          <p:cNvSpPr>
            <a:spLocks noGrp="1"/>
          </p:cNvSpPr>
          <p:nvPr>
            <p:ph type="ftr" sz="quarter" idx="11"/>
          </p:nvPr>
        </p:nvSpPr>
        <p:spPr>
          <a:xfrm>
            <a:off x="3028950" y="6356351"/>
            <a:ext cx="3086100" cy="365125"/>
          </a:xfrm>
        </p:spPr>
        <p:txBody>
          <a:bodyPr/>
          <a:lstStyle/>
          <a:p>
            <a:r>
              <a:rPr lang="en-GB" dirty="0" smtClean="0"/>
              <a:t>Everyone. Every lesson. Every day.</a:t>
            </a:r>
            <a:endParaRPr lang="en-GB" dirty="0"/>
          </a:p>
        </p:txBody>
      </p:sp>
    </p:spTree>
    <p:extLst>
      <p:ext uri="{BB962C8B-B14F-4D97-AF65-F5344CB8AC3E}">
        <p14:creationId xmlns:p14="http://schemas.microsoft.com/office/powerpoint/2010/main" val="18289490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2190567" y="-95835"/>
            <a:ext cx="4762866" cy="6319299"/>
          </a:xfrm>
          <a:prstGeom prst="rect">
            <a:avLst/>
          </a:prstGeom>
        </p:spPr>
      </p:pic>
      <p:sp>
        <p:nvSpPr>
          <p:cNvPr id="2" name="Title 1"/>
          <p:cNvSpPr>
            <a:spLocks noGrp="1"/>
          </p:cNvSpPr>
          <p:nvPr>
            <p:ph type="title"/>
          </p:nvPr>
        </p:nvSpPr>
        <p:spPr>
          <a:xfrm>
            <a:off x="628650" y="622329"/>
            <a:ext cx="7886700" cy="874678"/>
          </a:xfrm>
        </p:spPr>
        <p:txBody>
          <a:bodyPr>
            <a:normAutofit/>
          </a:bodyPr>
          <a:lstStyle/>
          <a:p>
            <a:pPr algn="ctr"/>
            <a:r>
              <a:rPr lang="en-GB" sz="3600" b="1" dirty="0" smtClean="0"/>
              <a:t>County Lines</a:t>
            </a:r>
            <a:endParaRPr lang="en-GB" sz="3600" b="1" dirty="0"/>
          </a:p>
        </p:txBody>
      </p:sp>
      <p:sp>
        <p:nvSpPr>
          <p:cNvPr id="3" name="Content Placeholder 2"/>
          <p:cNvSpPr>
            <a:spLocks noGrp="1"/>
          </p:cNvSpPr>
          <p:nvPr>
            <p:ph idx="1"/>
          </p:nvPr>
        </p:nvSpPr>
        <p:spPr>
          <a:xfrm>
            <a:off x="1257300" y="1493949"/>
            <a:ext cx="7258049" cy="4862402"/>
          </a:xfrm>
        </p:spPr>
        <p:txBody>
          <a:bodyPr>
            <a:normAutofit fontScale="92500" lnSpcReduction="10000"/>
          </a:bodyPr>
          <a:lstStyle/>
          <a:p>
            <a:pPr marL="0" indent="0">
              <a:buNone/>
            </a:pPr>
            <a:r>
              <a:rPr lang="en-GB" sz="2000" b="1" dirty="0" smtClean="0"/>
              <a:t>Signs and symptoms in children:</a:t>
            </a:r>
            <a:endParaRPr lang="en-GB" sz="2000" dirty="0"/>
          </a:p>
          <a:p>
            <a:r>
              <a:rPr lang="en-GB" sz="2000" dirty="0"/>
              <a:t>Persistently going missing from school or home and / or </a:t>
            </a:r>
            <a:r>
              <a:rPr lang="en-GB" sz="2000" dirty="0" smtClean="0"/>
              <a:t>being </a:t>
            </a:r>
            <a:r>
              <a:rPr lang="en-GB" sz="2000" dirty="0"/>
              <a:t>found out-of-area; </a:t>
            </a:r>
          </a:p>
          <a:p>
            <a:r>
              <a:rPr lang="en-GB" sz="2000" dirty="0" smtClean="0"/>
              <a:t>Unexplained </a:t>
            </a:r>
            <a:r>
              <a:rPr lang="en-GB" sz="2000" dirty="0"/>
              <a:t>acquisition of money, clothes, or mobile phones </a:t>
            </a:r>
          </a:p>
          <a:p>
            <a:r>
              <a:rPr lang="en-GB" sz="2000" dirty="0" smtClean="0"/>
              <a:t>Excessive </a:t>
            </a:r>
            <a:r>
              <a:rPr lang="en-GB" sz="2000" dirty="0"/>
              <a:t>receipt of texts / phone calls </a:t>
            </a:r>
          </a:p>
          <a:p>
            <a:r>
              <a:rPr lang="en-GB" sz="2000" dirty="0" smtClean="0"/>
              <a:t>Relationships </a:t>
            </a:r>
            <a:r>
              <a:rPr lang="en-GB" sz="2000" dirty="0"/>
              <a:t>with controlling / older individuals or groups </a:t>
            </a:r>
          </a:p>
          <a:p>
            <a:r>
              <a:rPr lang="en-GB" sz="2000" dirty="0" smtClean="0"/>
              <a:t>Leaving </a:t>
            </a:r>
            <a:r>
              <a:rPr lang="en-GB" sz="2000" dirty="0"/>
              <a:t>home / care without explanation </a:t>
            </a:r>
          </a:p>
          <a:p>
            <a:r>
              <a:rPr lang="en-GB" sz="2000" dirty="0" smtClean="0"/>
              <a:t>Suspicion </a:t>
            </a:r>
            <a:r>
              <a:rPr lang="en-GB" sz="2000" dirty="0"/>
              <a:t>of physical assault / unexplained injuries </a:t>
            </a:r>
          </a:p>
          <a:p>
            <a:r>
              <a:rPr lang="en-GB" sz="2000" dirty="0" smtClean="0"/>
              <a:t>Parental </a:t>
            </a:r>
            <a:r>
              <a:rPr lang="en-GB" sz="2000" dirty="0"/>
              <a:t>concerns </a:t>
            </a:r>
          </a:p>
          <a:p>
            <a:r>
              <a:rPr lang="en-GB" sz="2000" dirty="0" smtClean="0"/>
              <a:t>Carrying </a:t>
            </a:r>
            <a:r>
              <a:rPr lang="en-GB" sz="2000" dirty="0"/>
              <a:t>weapons </a:t>
            </a:r>
          </a:p>
          <a:p>
            <a:r>
              <a:rPr lang="en-GB" sz="2000" dirty="0" smtClean="0"/>
              <a:t>Significant </a:t>
            </a:r>
            <a:r>
              <a:rPr lang="en-GB" sz="2000" dirty="0"/>
              <a:t>decline in school results / performance </a:t>
            </a:r>
          </a:p>
          <a:p>
            <a:r>
              <a:rPr lang="en-GB" sz="2000" dirty="0" smtClean="0"/>
              <a:t>Gang </a:t>
            </a:r>
            <a:r>
              <a:rPr lang="en-GB" sz="2000" dirty="0"/>
              <a:t>association or isolation from peers or social networks </a:t>
            </a:r>
          </a:p>
          <a:p>
            <a:r>
              <a:rPr lang="en-GB" sz="2000" dirty="0" smtClean="0"/>
              <a:t>Self-harm </a:t>
            </a:r>
            <a:r>
              <a:rPr lang="en-GB" sz="2000" dirty="0"/>
              <a:t>or significant changes in emotional well-being </a:t>
            </a:r>
          </a:p>
          <a:p>
            <a:pPr marL="0" indent="0">
              <a:buNone/>
            </a:pPr>
            <a:endParaRPr lang="en-GB" sz="2000" dirty="0"/>
          </a:p>
        </p:txBody>
      </p:sp>
      <p:sp>
        <p:nvSpPr>
          <p:cNvPr id="7" name="Rectangle 6"/>
          <p:cNvSpPr/>
          <p:nvPr/>
        </p:nvSpPr>
        <p:spPr>
          <a:xfrm>
            <a:off x="0" y="0"/>
            <a:ext cx="9144000" cy="68154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2700" b="1" dirty="0" smtClean="0">
                <a:solidFill>
                  <a:prstClr val="white"/>
                </a:solidFill>
                <a:latin typeface="Century Gothic" panose="020B0502020202020204" pitchFamily="34" charset="0"/>
              </a:rPr>
              <a:t>Safeguarding Briefing</a:t>
            </a:r>
            <a:endParaRPr lang="en-GB" sz="2700" b="1" dirty="0">
              <a:solidFill>
                <a:prstClr val="white"/>
              </a:solidFill>
              <a:latin typeface="Century Gothic" panose="020B0502020202020204" pitchFamily="34" charset="0"/>
            </a:endParaRPr>
          </a:p>
        </p:txBody>
      </p:sp>
      <p:sp>
        <p:nvSpPr>
          <p:cNvPr id="4" name="Down Arrow 3"/>
          <p:cNvSpPr/>
          <p:nvPr/>
        </p:nvSpPr>
        <p:spPr>
          <a:xfrm rot="10800000">
            <a:off x="262631" y="1400438"/>
            <a:ext cx="927859" cy="4919595"/>
          </a:xfrm>
          <a:prstGeom prst="downArrow">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ounded Rectangle 4"/>
          <p:cNvSpPr/>
          <p:nvPr/>
        </p:nvSpPr>
        <p:spPr>
          <a:xfrm>
            <a:off x="91469" y="591768"/>
            <a:ext cx="1403799" cy="693952"/>
          </a:xfrm>
          <a:prstGeom prst="roundRect">
            <a:avLst/>
          </a:prstGeom>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Greater Concern</a:t>
            </a:r>
            <a:endParaRPr lang="en-GB" dirty="0"/>
          </a:p>
        </p:txBody>
      </p:sp>
      <p:sp>
        <p:nvSpPr>
          <p:cNvPr id="9" name="Rounded Rectangle 8"/>
          <p:cNvSpPr/>
          <p:nvPr/>
        </p:nvSpPr>
        <p:spPr>
          <a:xfrm>
            <a:off x="6273253" y="2735526"/>
            <a:ext cx="2750958" cy="6387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Think “money, missing, mobiles”.</a:t>
            </a:r>
            <a:endParaRPr lang="en-GB" dirty="0"/>
          </a:p>
        </p:txBody>
      </p:sp>
      <p:sp>
        <p:nvSpPr>
          <p:cNvPr id="10" name="Footer Placeholder 3"/>
          <p:cNvSpPr>
            <a:spLocks noGrp="1"/>
          </p:cNvSpPr>
          <p:nvPr>
            <p:ph type="ftr" sz="quarter" idx="11"/>
          </p:nvPr>
        </p:nvSpPr>
        <p:spPr>
          <a:xfrm>
            <a:off x="3028950" y="6356351"/>
            <a:ext cx="3086100" cy="365125"/>
          </a:xfrm>
        </p:spPr>
        <p:txBody>
          <a:bodyPr/>
          <a:lstStyle/>
          <a:p>
            <a:r>
              <a:rPr lang="en-GB" dirty="0" smtClean="0"/>
              <a:t>Everyone. Every lesson. Every day.</a:t>
            </a:r>
            <a:endParaRPr lang="en-GB" dirty="0"/>
          </a:p>
        </p:txBody>
      </p:sp>
    </p:spTree>
    <p:extLst>
      <p:ext uri="{BB962C8B-B14F-4D97-AF65-F5344CB8AC3E}">
        <p14:creationId xmlns:p14="http://schemas.microsoft.com/office/powerpoint/2010/main" val="4267640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2190567" y="-95835"/>
            <a:ext cx="4762866" cy="6319299"/>
          </a:xfrm>
          <a:prstGeom prst="rect">
            <a:avLst/>
          </a:prstGeom>
        </p:spPr>
      </p:pic>
      <p:sp>
        <p:nvSpPr>
          <p:cNvPr id="2" name="Title 1"/>
          <p:cNvSpPr>
            <a:spLocks noGrp="1"/>
          </p:cNvSpPr>
          <p:nvPr>
            <p:ph type="title"/>
          </p:nvPr>
        </p:nvSpPr>
        <p:spPr>
          <a:xfrm>
            <a:off x="628650" y="959258"/>
            <a:ext cx="7886700" cy="874678"/>
          </a:xfrm>
        </p:spPr>
        <p:txBody>
          <a:bodyPr>
            <a:normAutofit/>
          </a:bodyPr>
          <a:lstStyle/>
          <a:p>
            <a:pPr algn="ctr"/>
            <a:r>
              <a:rPr lang="en-GB" sz="3600" b="1" dirty="0" smtClean="0"/>
              <a:t>What To Do If You Have Concerns</a:t>
            </a:r>
            <a:endParaRPr lang="en-GB" sz="3600" b="1" dirty="0"/>
          </a:p>
        </p:txBody>
      </p:sp>
      <p:sp>
        <p:nvSpPr>
          <p:cNvPr id="3" name="Content Placeholder 2"/>
          <p:cNvSpPr>
            <a:spLocks noGrp="1"/>
          </p:cNvSpPr>
          <p:nvPr>
            <p:ph idx="1"/>
          </p:nvPr>
        </p:nvSpPr>
        <p:spPr>
          <a:xfrm>
            <a:off x="628650" y="1966823"/>
            <a:ext cx="7886700" cy="4389528"/>
          </a:xfrm>
        </p:spPr>
        <p:txBody>
          <a:bodyPr>
            <a:normAutofit/>
          </a:bodyPr>
          <a:lstStyle/>
          <a:p>
            <a:r>
              <a:rPr lang="en-GB" sz="2000" dirty="0"/>
              <a:t>Never do nothing.</a:t>
            </a:r>
          </a:p>
          <a:p>
            <a:r>
              <a:rPr lang="en-GB" sz="2000" b="1" dirty="0" smtClean="0"/>
              <a:t>Report </a:t>
            </a:r>
            <a:r>
              <a:rPr lang="en-GB" sz="2000" b="1" dirty="0"/>
              <a:t>through My Concern.</a:t>
            </a:r>
          </a:p>
          <a:p>
            <a:r>
              <a:rPr lang="en-GB" sz="2000" dirty="0"/>
              <a:t>Speak directly to </a:t>
            </a:r>
            <a:r>
              <a:rPr lang="en-GB" sz="2000" dirty="0" smtClean="0"/>
              <a:t>the DSL or Deputy DSL.</a:t>
            </a:r>
            <a:endParaRPr lang="en-GB" sz="2000" dirty="0"/>
          </a:p>
          <a:p>
            <a:pPr marL="0" indent="0">
              <a:buNone/>
            </a:pPr>
            <a:endParaRPr lang="en-GB" sz="2000" dirty="0"/>
          </a:p>
        </p:txBody>
      </p:sp>
      <p:sp>
        <p:nvSpPr>
          <p:cNvPr id="7" name="Rectangle 6"/>
          <p:cNvSpPr/>
          <p:nvPr/>
        </p:nvSpPr>
        <p:spPr>
          <a:xfrm>
            <a:off x="0" y="0"/>
            <a:ext cx="9144000" cy="68154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2700" b="1" dirty="0">
                <a:solidFill>
                  <a:prstClr val="white"/>
                </a:solidFill>
                <a:latin typeface="Century Gothic" panose="020B0502020202020204" pitchFamily="34" charset="0"/>
              </a:rPr>
              <a:t>Safeguarding Briefing</a:t>
            </a:r>
          </a:p>
        </p:txBody>
      </p:sp>
      <p:sp>
        <p:nvSpPr>
          <p:cNvPr id="9" name="Footer Placeholder 3"/>
          <p:cNvSpPr>
            <a:spLocks noGrp="1"/>
          </p:cNvSpPr>
          <p:nvPr>
            <p:ph type="ftr" sz="quarter" idx="11"/>
          </p:nvPr>
        </p:nvSpPr>
        <p:spPr>
          <a:xfrm>
            <a:off x="3028950" y="6356351"/>
            <a:ext cx="3086100" cy="365125"/>
          </a:xfrm>
        </p:spPr>
        <p:txBody>
          <a:bodyPr/>
          <a:lstStyle/>
          <a:p>
            <a:r>
              <a:rPr lang="en-GB" dirty="0" smtClean="0"/>
              <a:t>Everyone. Every lesson. Every day.</a:t>
            </a:r>
            <a:endParaRPr lang="en-GB" dirty="0"/>
          </a:p>
        </p:txBody>
      </p:sp>
    </p:spTree>
    <p:extLst>
      <p:ext uri="{BB962C8B-B14F-4D97-AF65-F5344CB8AC3E}">
        <p14:creationId xmlns:p14="http://schemas.microsoft.com/office/powerpoint/2010/main" val="20856396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majorFont>
      <a:minorFont>
        <a:latin typeface="Century Gothic"/>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B3E344DB-D3BB-4396-B723-A9CA77EF987C}" vid="{67518FB5-5D93-40D9-A36D-E6BE7FFB937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315</TotalTime>
  <Words>748</Words>
  <Application>Microsoft Office PowerPoint</Application>
  <PresentationFormat>On-screen Show (4:3)</PresentationFormat>
  <Paragraphs>60</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County Lines</vt:lpstr>
      <vt:lpstr>County Lines</vt:lpstr>
      <vt:lpstr>What To Do If You Have Concerns</vt:lpstr>
    </vt:vector>
  </TitlesOfParts>
  <Company>Bournville School &amp; Sixth Form Centre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Nicola Gould</dc:creator>
  <cp:lastModifiedBy>Service Birmingham</cp:lastModifiedBy>
  <cp:revision>60</cp:revision>
  <dcterms:created xsi:type="dcterms:W3CDTF">2016-07-13T18:06:22Z</dcterms:created>
  <dcterms:modified xsi:type="dcterms:W3CDTF">2018-07-10T09:16:49Z</dcterms:modified>
</cp:coreProperties>
</file>